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13" r:id="rId3"/>
  </p:sldMasterIdLst>
  <p:notesMasterIdLst>
    <p:notesMasterId r:id="rId64"/>
  </p:notesMasterIdLst>
  <p:sldIdLst>
    <p:sldId id="2147471304" r:id="rId4"/>
    <p:sldId id="271" r:id="rId5"/>
    <p:sldId id="272" r:id="rId6"/>
    <p:sldId id="2147481378" r:id="rId7"/>
    <p:sldId id="2147481353" r:id="rId8"/>
    <p:sldId id="2147477006" r:id="rId9"/>
    <p:sldId id="2147481354" r:id="rId10"/>
    <p:sldId id="2147481355" r:id="rId11"/>
    <p:sldId id="2147477007" r:id="rId12"/>
    <p:sldId id="2147481356" r:id="rId13"/>
    <p:sldId id="2147476997" r:id="rId14"/>
    <p:sldId id="2147481357" r:id="rId15"/>
    <p:sldId id="2147481358" r:id="rId16"/>
    <p:sldId id="2147481360" r:id="rId17"/>
    <p:sldId id="2147481361" r:id="rId18"/>
    <p:sldId id="2147481362" r:id="rId19"/>
    <p:sldId id="2147481363" r:id="rId20"/>
    <p:sldId id="268" r:id="rId21"/>
    <p:sldId id="2147481295" r:id="rId22"/>
    <p:sldId id="361" r:id="rId23"/>
    <p:sldId id="2147481330" r:id="rId24"/>
    <p:sldId id="2147481200" r:id="rId25"/>
    <p:sldId id="2147481282" r:id="rId26"/>
    <p:sldId id="2147481324" r:id="rId27"/>
    <p:sldId id="2147481284" r:id="rId28"/>
    <p:sldId id="2147481331" r:id="rId29"/>
    <p:sldId id="2147481380" r:id="rId30"/>
    <p:sldId id="2147481381" r:id="rId31"/>
    <p:sldId id="2147481290" r:id="rId32"/>
    <p:sldId id="2147481384" r:id="rId33"/>
    <p:sldId id="2147481365" r:id="rId34"/>
    <p:sldId id="2147481385" r:id="rId35"/>
    <p:sldId id="2147481326" r:id="rId36"/>
    <p:sldId id="2147481327" r:id="rId37"/>
    <p:sldId id="2147481299" r:id="rId38"/>
    <p:sldId id="2147481383" r:id="rId39"/>
    <p:sldId id="2147481300" r:id="rId40"/>
    <p:sldId id="2147481382" r:id="rId41"/>
    <p:sldId id="2147481293" r:id="rId42"/>
    <p:sldId id="2147481386" r:id="rId43"/>
    <p:sldId id="2147481335" r:id="rId44"/>
    <p:sldId id="2147481287" r:id="rId45"/>
    <p:sldId id="2147481336" r:id="rId46"/>
    <p:sldId id="2147481306" r:id="rId47"/>
    <p:sldId id="2147481307" r:id="rId48"/>
    <p:sldId id="2147481388" r:id="rId49"/>
    <p:sldId id="2147481157" r:id="rId50"/>
    <p:sldId id="2147481337" r:id="rId51"/>
    <p:sldId id="2147481273" r:id="rId52"/>
    <p:sldId id="2147481394" r:id="rId53"/>
    <p:sldId id="2147481351" r:id="rId54"/>
    <p:sldId id="260" r:id="rId55"/>
    <p:sldId id="2147481350" r:id="rId56"/>
    <p:sldId id="2147481347" r:id="rId57"/>
    <p:sldId id="306" r:id="rId58"/>
    <p:sldId id="309" r:id="rId59"/>
    <p:sldId id="2147481392" r:id="rId60"/>
    <p:sldId id="2147481333" r:id="rId61"/>
    <p:sldId id="2147481393" r:id="rId62"/>
    <p:sldId id="214748137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060965-02FF-4BAF-9906-A2D22C2CB7AA}" v="67" dt="2025-10-27T23:16:32.325"/>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0240" autoAdjust="0"/>
  </p:normalViewPr>
  <p:slideViewPr>
    <p:cSldViewPr snapToGrid="0">
      <p:cViewPr varScale="1">
        <p:scale>
          <a:sx n="59" d="100"/>
          <a:sy n="59" d="100"/>
        </p:scale>
        <p:origin x="1269" y="261"/>
      </p:cViewPr>
      <p:guideLst/>
    </p:cSldViewPr>
  </p:slideViewPr>
  <p:notesTextViewPr>
    <p:cViewPr>
      <p:scale>
        <a:sx n="1" d="1"/>
        <a:sy n="1" d="1"/>
      </p:scale>
      <p:origin x="0" y="0"/>
    </p:cViewPr>
  </p:notesTextViewPr>
  <p:sorterViewPr>
    <p:cViewPr>
      <p:scale>
        <a:sx n="100" d="100"/>
        <a:sy n="100" d="100"/>
      </p:scale>
      <p:origin x="0" y="-63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o Pinho" userId="42273aacd54b1f43" providerId="LiveId" clId="{73EAB902-BD32-4EFB-8D70-77DF9C83AB45}"/>
    <pc:docChg chg="undo custSel addSld delSld modSld sldOrd addMainMaster delMainMaster">
      <pc:chgData name="Paulo Pinho" userId="42273aacd54b1f43" providerId="LiveId" clId="{73EAB902-BD32-4EFB-8D70-77DF9C83AB45}" dt="2025-11-06T08:06:28.880" v="943" actId="20577"/>
      <pc:docMkLst>
        <pc:docMk/>
      </pc:docMkLst>
      <pc:sldChg chg="del">
        <pc:chgData name="Paulo Pinho" userId="42273aacd54b1f43" providerId="LiveId" clId="{73EAB902-BD32-4EFB-8D70-77DF9C83AB45}" dt="2025-10-11T16:20:19.900" v="118" actId="47"/>
        <pc:sldMkLst>
          <pc:docMk/>
          <pc:sldMk cId="1551235975" sldId="256"/>
        </pc:sldMkLst>
      </pc:sldChg>
      <pc:sldChg chg="add del">
        <pc:chgData name="Paulo Pinho" userId="42273aacd54b1f43" providerId="LiveId" clId="{73EAB902-BD32-4EFB-8D70-77DF9C83AB45}" dt="2025-10-11T16:30:53.947" v="291" actId="47"/>
        <pc:sldMkLst>
          <pc:docMk/>
          <pc:sldMk cId="3310556792" sldId="257"/>
        </pc:sldMkLst>
      </pc:sldChg>
      <pc:sldChg chg="del">
        <pc:chgData name="Paulo Pinho" userId="42273aacd54b1f43" providerId="LiveId" clId="{73EAB902-BD32-4EFB-8D70-77DF9C83AB45}" dt="2025-10-11T16:27:06.460" v="237" actId="47"/>
        <pc:sldMkLst>
          <pc:docMk/>
          <pc:sldMk cId="248568091" sldId="259"/>
        </pc:sldMkLst>
      </pc:sldChg>
      <pc:sldChg chg="addSp modSp mod modNotesTx">
        <pc:chgData name="Paulo Pinho" userId="42273aacd54b1f43" providerId="LiveId" clId="{73EAB902-BD32-4EFB-8D70-77DF9C83AB45}" dt="2025-10-24T12:27:17.129" v="672" actId="20577"/>
        <pc:sldMkLst>
          <pc:docMk/>
          <pc:sldMk cId="2182644218" sldId="268"/>
        </pc:sldMkLst>
        <pc:graphicFrameChg chg="mod modGraphic">
          <ac:chgData name="Paulo Pinho" userId="42273aacd54b1f43" providerId="LiveId" clId="{73EAB902-BD32-4EFB-8D70-77DF9C83AB45}" dt="2025-10-24T12:27:07.778" v="671" actId="404"/>
          <ac:graphicFrameMkLst>
            <pc:docMk/>
            <pc:sldMk cId="2182644218" sldId="268"/>
            <ac:graphicFrameMk id="2" creationId="{0F2110EA-773B-ECC0-1C87-3861B0F083C4}"/>
          </ac:graphicFrameMkLst>
        </pc:graphicFrameChg>
      </pc:sldChg>
      <pc:sldChg chg="modSp add mod">
        <pc:chgData name="Paulo Pinho" userId="42273aacd54b1f43" providerId="LiveId" clId="{73EAB902-BD32-4EFB-8D70-77DF9C83AB45}" dt="2025-10-24T11:48:01.269" v="433" actId="20577"/>
        <pc:sldMkLst>
          <pc:docMk/>
          <pc:sldMk cId="1855167674" sldId="271"/>
        </pc:sldMkLst>
        <pc:spChg chg="mod">
          <ac:chgData name="Paulo Pinho" userId="42273aacd54b1f43" providerId="LiveId" clId="{73EAB902-BD32-4EFB-8D70-77DF9C83AB45}" dt="2025-10-11T16:23:56.193" v="172" actId="207"/>
          <ac:spMkLst>
            <pc:docMk/>
            <pc:sldMk cId="1855167674" sldId="271"/>
            <ac:spMk id="2" creationId="{19A4DAD2-6C06-419D-DE29-0D22A4AD9DB9}"/>
          </ac:spMkLst>
        </pc:spChg>
        <pc:spChg chg="mod">
          <ac:chgData name="Paulo Pinho" userId="42273aacd54b1f43" providerId="LiveId" clId="{73EAB902-BD32-4EFB-8D70-77DF9C83AB45}" dt="2025-10-24T11:48:01.269" v="433" actId="20577"/>
          <ac:spMkLst>
            <pc:docMk/>
            <pc:sldMk cId="1855167674" sldId="271"/>
            <ac:spMk id="6" creationId="{DFFE89EF-3DB0-8284-9160-BDB1CA1A61B2}"/>
          </ac:spMkLst>
        </pc:spChg>
      </pc:sldChg>
      <pc:sldChg chg="modSp add mod">
        <pc:chgData name="Paulo Pinho" userId="42273aacd54b1f43" providerId="LiveId" clId="{73EAB902-BD32-4EFB-8D70-77DF9C83AB45}" dt="2025-10-11T16:33:21.025" v="328" actId="1036"/>
        <pc:sldMkLst>
          <pc:docMk/>
          <pc:sldMk cId="1549444888" sldId="272"/>
        </pc:sldMkLst>
        <pc:spChg chg="mod">
          <ac:chgData name="Paulo Pinho" userId="42273aacd54b1f43" providerId="LiveId" clId="{73EAB902-BD32-4EFB-8D70-77DF9C83AB45}" dt="2025-10-11T16:24:55.167" v="199" actId="207"/>
          <ac:spMkLst>
            <pc:docMk/>
            <pc:sldMk cId="1549444888" sldId="272"/>
            <ac:spMk id="2" creationId="{29F8F8A2-5792-08BC-7FD2-E382D0BF3B2B}"/>
          </ac:spMkLst>
        </pc:spChg>
        <pc:spChg chg="mod">
          <ac:chgData name="Paulo Pinho" userId="42273aacd54b1f43" providerId="LiveId" clId="{73EAB902-BD32-4EFB-8D70-77DF9C83AB45}" dt="2025-10-11T16:29:13.773" v="260" actId="403"/>
          <ac:spMkLst>
            <pc:docMk/>
            <pc:sldMk cId="1549444888" sldId="272"/>
            <ac:spMk id="6" creationId="{9D0A3B62-5B5B-D502-888A-C750B14363B9}"/>
          </ac:spMkLst>
        </pc:spChg>
        <pc:spChg chg="mod">
          <ac:chgData name="Paulo Pinho" userId="42273aacd54b1f43" providerId="LiveId" clId="{73EAB902-BD32-4EFB-8D70-77DF9C83AB45}" dt="2025-10-11T16:33:21.025" v="328" actId="1036"/>
          <ac:spMkLst>
            <pc:docMk/>
            <pc:sldMk cId="1549444888" sldId="272"/>
            <ac:spMk id="10" creationId="{8D19D9CB-B4B8-E239-CC2E-66F6603FC652}"/>
          </ac:spMkLst>
        </pc:spChg>
      </pc:sldChg>
      <pc:sldChg chg="add del">
        <pc:chgData name="Paulo Pinho" userId="42273aacd54b1f43" providerId="LiveId" clId="{73EAB902-BD32-4EFB-8D70-77DF9C83AB45}" dt="2025-10-11T16:29:32.095" v="263" actId="47"/>
        <pc:sldMkLst>
          <pc:docMk/>
          <pc:sldMk cId="3783684103" sldId="274"/>
        </pc:sldMkLst>
      </pc:sldChg>
      <pc:sldChg chg="del">
        <pc:chgData name="Paulo Pinho" userId="42273aacd54b1f43" providerId="LiveId" clId="{73EAB902-BD32-4EFB-8D70-77DF9C83AB45}" dt="2025-10-24T11:48:47.122" v="435" actId="47"/>
        <pc:sldMkLst>
          <pc:docMk/>
          <pc:sldMk cId="389801868" sldId="279"/>
        </pc:sldMkLst>
      </pc:sldChg>
      <pc:sldChg chg="add del">
        <pc:chgData name="Paulo Pinho" userId="42273aacd54b1f43" providerId="LiveId" clId="{73EAB902-BD32-4EFB-8D70-77DF9C83AB45}" dt="2025-10-24T12:19:17.596" v="573" actId="47"/>
        <pc:sldMkLst>
          <pc:docMk/>
          <pc:sldMk cId="3759338212" sldId="280"/>
        </pc:sldMkLst>
      </pc:sldChg>
      <pc:sldChg chg="add del">
        <pc:chgData name="Paulo Pinho" userId="42273aacd54b1f43" providerId="LiveId" clId="{73EAB902-BD32-4EFB-8D70-77DF9C83AB45}" dt="2025-10-24T12:19:55.710" v="577" actId="47"/>
        <pc:sldMkLst>
          <pc:docMk/>
          <pc:sldMk cId="3589900135" sldId="282"/>
        </pc:sldMkLst>
      </pc:sldChg>
      <pc:sldChg chg="add del">
        <pc:chgData name="Paulo Pinho" userId="42273aacd54b1f43" providerId="LiveId" clId="{73EAB902-BD32-4EFB-8D70-77DF9C83AB45}" dt="2025-10-24T12:21:18.890" v="634" actId="47"/>
        <pc:sldMkLst>
          <pc:docMk/>
          <pc:sldMk cId="2447812109" sldId="283"/>
        </pc:sldMkLst>
      </pc:sldChg>
      <pc:sldChg chg="del">
        <pc:chgData name="Paulo Pinho" userId="42273aacd54b1f43" providerId="LiveId" clId="{73EAB902-BD32-4EFB-8D70-77DF9C83AB45}" dt="2025-10-24T11:48:47.737" v="436" actId="47"/>
        <pc:sldMkLst>
          <pc:docMk/>
          <pc:sldMk cId="648507426" sldId="284"/>
        </pc:sldMkLst>
      </pc:sldChg>
      <pc:sldChg chg="del">
        <pc:chgData name="Paulo Pinho" userId="42273aacd54b1f43" providerId="LiveId" clId="{73EAB902-BD32-4EFB-8D70-77DF9C83AB45}" dt="2025-10-27T22:54:19.337" v="934" actId="47"/>
        <pc:sldMkLst>
          <pc:docMk/>
          <pc:sldMk cId="3401669384" sldId="289"/>
        </pc:sldMkLst>
      </pc:sldChg>
      <pc:sldChg chg="del">
        <pc:chgData name="Paulo Pinho" userId="42273aacd54b1f43" providerId="LiveId" clId="{73EAB902-BD32-4EFB-8D70-77DF9C83AB45}" dt="2025-10-24T11:48:54.751" v="440" actId="47"/>
        <pc:sldMkLst>
          <pc:docMk/>
          <pc:sldMk cId="17429731" sldId="290"/>
        </pc:sldMkLst>
      </pc:sldChg>
      <pc:sldChg chg="del">
        <pc:chgData name="Paulo Pinho" userId="42273aacd54b1f43" providerId="LiveId" clId="{73EAB902-BD32-4EFB-8D70-77DF9C83AB45}" dt="2025-10-24T11:49:09.021" v="453" actId="47"/>
        <pc:sldMkLst>
          <pc:docMk/>
          <pc:sldMk cId="1062517031" sldId="2076138899"/>
        </pc:sldMkLst>
      </pc:sldChg>
      <pc:sldChg chg="del">
        <pc:chgData name="Paulo Pinho" userId="42273aacd54b1f43" providerId="LiveId" clId="{73EAB902-BD32-4EFB-8D70-77DF9C83AB45}" dt="2025-10-24T11:49:07.065" v="452" actId="47"/>
        <pc:sldMkLst>
          <pc:docMk/>
          <pc:sldMk cId="1772332866" sldId="2147348114"/>
        </pc:sldMkLst>
      </pc:sldChg>
      <pc:sldChg chg="del">
        <pc:chgData name="Paulo Pinho" userId="42273aacd54b1f43" providerId="LiveId" clId="{73EAB902-BD32-4EFB-8D70-77DF9C83AB45}" dt="2025-10-24T11:49:03.088" v="449" actId="47"/>
        <pc:sldMkLst>
          <pc:docMk/>
          <pc:sldMk cId="2609657019" sldId="2147348129"/>
        </pc:sldMkLst>
      </pc:sldChg>
      <pc:sldChg chg="del">
        <pc:chgData name="Paulo Pinho" userId="42273aacd54b1f43" providerId="LiveId" clId="{73EAB902-BD32-4EFB-8D70-77DF9C83AB45}" dt="2025-10-24T11:49:10.001" v="454" actId="47"/>
        <pc:sldMkLst>
          <pc:docMk/>
          <pc:sldMk cId="2412485979" sldId="2147348130"/>
        </pc:sldMkLst>
      </pc:sldChg>
      <pc:sldChg chg="del">
        <pc:chgData name="Paulo Pinho" userId="42273aacd54b1f43" providerId="LiveId" clId="{73EAB902-BD32-4EFB-8D70-77DF9C83AB45}" dt="2025-10-24T11:49:11.231" v="455" actId="47"/>
        <pc:sldMkLst>
          <pc:docMk/>
          <pc:sldMk cId="75782340" sldId="2147348163"/>
        </pc:sldMkLst>
      </pc:sldChg>
      <pc:sldChg chg="del">
        <pc:chgData name="Paulo Pinho" userId="42273aacd54b1f43" providerId="LiveId" clId="{73EAB902-BD32-4EFB-8D70-77DF9C83AB45}" dt="2025-10-24T11:49:05.429" v="451" actId="47"/>
        <pc:sldMkLst>
          <pc:docMk/>
          <pc:sldMk cId="922266516" sldId="2147348165"/>
        </pc:sldMkLst>
      </pc:sldChg>
      <pc:sldChg chg="del">
        <pc:chgData name="Paulo Pinho" userId="42273aacd54b1f43" providerId="LiveId" clId="{73EAB902-BD32-4EFB-8D70-77DF9C83AB45}" dt="2025-10-24T11:49:02.311" v="448" actId="47"/>
        <pc:sldMkLst>
          <pc:docMk/>
          <pc:sldMk cId="922966277" sldId="2147348166"/>
        </pc:sldMkLst>
      </pc:sldChg>
      <pc:sldChg chg="del">
        <pc:chgData name="Paulo Pinho" userId="42273aacd54b1f43" providerId="LiveId" clId="{73EAB902-BD32-4EFB-8D70-77DF9C83AB45}" dt="2025-10-24T11:48:56.350" v="442" actId="47"/>
        <pc:sldMkLst>
          <pc:docMk/>
          <pc:sldMk cId="2162518620" sldId="2147348180"/>
        </pc:sldMkLst>
      </pc:sldChg>
      <pc:sldChg chg="del">
        <pc:chgData name="Paulo Pinho" userId="42273aacd54b1f43" providerId="LiveId" clId="{73EAB902-BD32-4EFB-8D70-77DF9C83AB45}" dt="2025-10-24T11:48:55.346" v="441" actId="47"/>
        <pc:sldMkLst>
          <pc:docMk/>
          <pc:sldMk cId="3378039466" sldId="2147348183"/>
        </pc:sldMkLst>
      </pc:sldChg>
      <pc:sldChg chg="del">
        <pc:chgData name="Paulo Pinho" userId="42273aacd54b1f43" providerId="LiveId" clId="{73EAB902-BD32-4EFB-8D70-77DF9C83AB45}" dt="2025-10-24T11:49:00.521" v="446" actId="47"/>
        <pc:sldMkLst>
          <pc:docMk/>
          <pc:sldMk cId="3974974361" sldId="2147348186"/>
        </pc:sldMkLst>
      </pc:sldChg>
      <pc:sldChg chg="del">
        <pc:chgData name="Paulo Pinho" userId="42273aacd54b1f43" providerId="LiveId" clId="{73EAB902-BD32-4EFB-8D70-77DF9C83AB45}" dt="2025-10-24T11:48:57.888" v="443" actId="47"/>
        <pc:sldMkLst>
          <pc:docMk/>
          <pc:sldMk cId="4050004070" sldId="2147348192"/>
        </pc:sldMkLst>
      </pc:sldChg>
      <pc:sldChg chg="modSp add mod modNotesTx">
        <pc:chgData name="Paulo Pinho" userId="42273aacd54b1f43" providerId="LiveId" clId="{73EAB902-BD32-4EFB-8D70-77DF9C83AB45}" dt="2025-10-27T23:16:35.006" v="935" actId="20577"/>
        <pc:sldMkLst>
          <pc:docMk/>
          <pc:sldMk cId="330538650" sldId="2147471304"/>
        </pc:sldMkLst>
        <pc:spChg chg="mod">
          <ac:chgData name="Paulo Pinho" userId="42273aacd54b1f43" providerId="LiveId" clId="{73EAB902-BD32-4EFB-8D70-77DF9C83AB45}" dt="2025-10-11T16:20:13.197" v="117" actId="1076"/>
          <ac:spMkLst>
            <pc:docMk/>
            <pc:sldMk cId="330538650" sldId="2147471304"/>
            <ac:spMk id="2" creationId="{47D9A7ED-1B48-0CFE-C90F-B7E202DCC899}"/>
          </ac:spMkLst>
        </pc:spChg>
        <pc:spChg chg="mod">
          <ac:chgData name="Paulo Pinho" userId="42273aacd54b1f43" providerId="LiveId" clId="{73EAB902-BD32-4EFB-8D70-77DF9C83AB45}" dt="2025-10-11T16:32:22.714" v="303" actId="403"/>
          <ac:spMkLst>
            <pc:docMk/>
            <pc:sldMk cId="330538650" sldId="2147471304"/>
            <ac:spMk id="3" creationId="{56396EEA-C908-D49D-EBEF-50AC09244966}"/>
          </ac:spMkLst>
        </pc:spChg>
      </pc:sldChg>
      <pc:sldChg chg="delSp modSp add del mod ord">
        <pc:chgData name="Paulo Pinho" userId="42273aacd54b1f43" providerId="LiveId" clId="{73EAB902-BD32-4EFB-8D70-77DF9C83AB45}" dt="2025-10-24T12:33:57.953" v="795" actId="47"/>
        <pc:sldMkLst>
          <pc:docMk/>
          <pc:sldMk cId="1597629639" sldId="2147472927"/>
        </pc:sldMkLst>
      </pc:sldChg>
      <pc:sldChg chg="add del">
        <pc:chgData name="Paulo Pinho" userId="42273aacd54b1f43" providerId="LiveId" clId="{73EAB902-BD32-4EFB-8D70-77DF9C83AB45}" dt="2025-10-24T12:31:56.309" v="718" actId="47"/>
        <pc:sldMkLst>
          <pc:docMk/>
          <pc:sldMk cId="3174360728" sldId="2147472928"/>
        </pc:sldMkLst>
      </pc:sldChg>
      <pc:sldChg chg="del">
        <pc:chgData name="Paulo Pinho" userId="42273aacd54b1f43" providerId="LiveId" clId="{73EAB902-BD32-4EFB-8D70-77DF9C83AB45}" dt="2025-10-27T22:41:22.452" v="892" actId="47"/>
        <pc:sldMkLst>
          <pc:docMk/>
          <pc:sldMk cId="661667411" sldId="2147476993"/>
        </pc:sldMkLst>
      </pc:sldChg>
      <pc:sldChg chg="modSp mod">
        <pc:chgData name="Paulo Pinho" userId="42273aacd54b1f43" providerId="LiveId" clId="{73EAB902-BD32-4EFB-8D70-77DF9C83AB45}" dt="2025-10-27T22:49:42.024" v="899" actId="2711"/>
        <pc:sldMkLst>
          <pc:docMk/>
          <pc:sldMk cId="735704136" sldId="2147481200"/>
        </pc:sldMkLst>
        <pc:spChg chg="mod">
          <ac:chgData name="Paulo Pinho" userId="42273aacd54b1f43" providerId="LiveId" clId="{73EAB902-BD32-4EFB-8D70-77DF9C83AB45}" dt="2025-10-27T22:49:42.024" v="899" actId="2711"/>
          <ac:spMkLst>
            <pc:docMk/>
            <pc:sldMk cId="735704136" sldId="2147481200"/>
            <ac:spMk id="13" creationId="{F4D13578-9571-4AF7-BB4A-31BCB8E55768}"/>
          </ac:spMkLst>
        </pc:spChg>
      </pc:sldChg>
      <pc:sldChg chg="del">
        <pc:chgData name="Paulo Pinho" userId="42273aacd54b1f43" providerId="LiveId" clId="{73EAB902-BD32-4EFB-8D70-77DF9C83AB45}" dt="2025-10-24T12:58:50.205" v="878" actId="2696"/>
        <pc:sldMkLst>
          <pc:docMk/>
          <pc:sldMk cId="890920096" sldId="2147481273"/>
        </pc:sldMkLst>
      </pc:sldChg>
      <pc:sldChg chg="add del">
        <pc:chgData name="Paulo Pinho" userId="42273aacd54b1f43" providerId="LiveId" clId="{73EAB902-BD32-4EFB-8D70-77DF9C83AB45}" dt="2025-10-27T22:39:53.002" v="886" actId="2696"/>
        <pc:sldMkLst>
          <pc:docMk/>
          <pc:sldMk cId="2240152854" sldId="2147481273"/>
        </pc:sldMkLst>
      </pc:sldChg>
      <pc:sldChg chg="modSp add mod">
        <pc:chgData name="Paulo Pinho" userId="42273aacd54b1f43" providerId="LiveId" clId="{73EAB902-BD32-4EFB-8D70-77DF9C83AB45}" dt="2025-11-06T08:06:28.880" v="943" actId="20577"/>
        <pc:sldMkLst>
          <pc:docMk/>
          <pc:sldMk cId="2528846480" sldId="2147481273"/>
        </pc:sldMkLst>
        <pc:spChg chg="mod">
          <ac:chgData name="Paulo Pinho" userId="42273aacd54b1f43" providerId="LiveId" clId="{73EAB902-BD32-4EFB-8D70-77DF9C83AB45}" dt="2025-11-06T08:06:28.880" v="943" actId="20577"/>
          <ac:spMkLst>
            <pc:docMk/>
            <pc:sldMk cId="2528846480" sldId="2147481273"/>
            <ac:spMk id="2" creationId="{0BD10C05-684B-9DD2-29A2-E0DEA04CBA52}"/>
          </ac:spMkLst>
        </pc:spChg>
      </pc:sldChg>
      <pc:sldChg chg="modSp mod">
        <pc:chgData name="Paulo Pinho" userId="42273aacd54b1f43" providerId="LiveId" clId="{73EAB902-BD32-4EFB-8D70-77DF9C83AB45}" dt="2025-10-27T22:50:02.708" v="900" actId="2711"/>
        <pc:sldMkLst>
          <pc:docMk/>
          <pc:sldMk cId="2741109597" sldId="2147481282"/>
        </pc:sldMkLst>
        <pc:spChg chg="mod">
          <ac:chgData name="Paulo Pinho" userId="42273aacd54b1f43" providerId="LiveId" clId="{73EAB902-BD32-4EFB-8D70-77DF9C83AB45}" dt="2025-10-27T22:50:02.708" v="900" actId="2711"/>
          <ac:spMkLst>
            <pc:docMk/>
            <pc:sldMk cId="2741109597" sldId="2147481282"/>
            <ac:spMk id="2" creationId="{C97C9989-ABC5-648C-9FB5-80D171089D68}"/>
          </ac:spMkLst>
        </pc:spChg>
      </pc:sldChg>
      <pc:sldChg chg="modSp mod">
        <pc:chgData name="Paulo Pinho" userId="42273aacd54b1f43" providerId="LiveId" clId="{73EAB902-BD32-4EFB-8D70-77DF9C83AB45}" dt="2025-10-27T22:50:49.913" v="901" actId="2711"/>
        <pc:sldMkLst>
          <pc:docMk/>
          <pc:sldMk cId="2886619836" sldId="2147481290"/>
        </pc:sldMkLst>
        <pc:spChg chg="mod">
          <ac:chgData name="Paulo Pinho" userId="42273aacd54b1f43" providerId="LiveId" clId="{73EAB902-BD32-4EFB-8D70-77DF9C83AB45}" dt="2025-10-27T22:50:49.913" v="901" actId="2711"/>
          <ac:spMkLst>
            <pc:docMk/>
            <pc:sldMk cId="2886619836" sldId="2147481290"/>
            <ac:spMk id="9" creationId="{87FE4BDE-8B50-C3D5-F2A8-630A230E7F9A}"/>
          </ac:spMkLst>
        </pc:spChg>
      </pc:sldChg>
      <pc:sldChg chg="del">
        <pc:chgData name="Paulo Pinho" userId="42273aacd54b1f43" providerId="LiveId" clId="{73EAB902-BD32-4EFB-8D70-77DF9C83AB45}" dt="2025-10-24T12:50:22.236" v="816" actId="47"/>
        <pc:sldMkLst>
          <pc:docMk/>
          <pc:sldMk cId="2484145226" sldId="2147481291"/>
        </pc:sldMkLst>
      </pc:sldChg>
      <pc:sldChg chg="del">
        <pc:chgData name="Paulo Pinho" userId="42273aacd54b1f43" providerId="LiveId" clId="{73EAB902-BD32-4EFB-8D70-77DF9C83AB45}" dt="2025-10-24T12:51:07.881" v="853" actId="47"/>
        <pc:sldMkLst>
          <pc:docMk/>
          <pc:sldMk cId="3744370412" sldId="2147481292"/>
        </pc:sldMkLst>
      </pc:sldChg>
      <pc:sldChg chg="del">
        <pc:chgData name="Paulo Pinho" userId="42273aacd54b1f43" providerId="LiveId" clId="{73EAB902-BD32-4EFB-8D70-77DF9C83AB45}" dt="2025-10-24T12:34:25.933" v="797" actId="2696"/>
        <pc:sldMkLst>
          <pc:docMk/>
          <pc:sldMk cId="1219762174" sldId="2147481300"/>
        </pc:sldMkLst>
      </pc:sldChg>
      <pc:sldChg chg="modSp add mod">
        <pc:chgData name="Paulo Pinho" userId="42273aacd54b1f43" providerId="LiveId" clId="{73EAB902-BD32-4EFB-8D70-77DF9C83AB45}" dt="2025-10-27T22:52:07.382" v="903" actId="2711"/>
        <pc:sldMkLst>
          <pc:docMk/>
          <pc:sldMk cId="3410006338" sldId="2147481300"/>
        </pc:sldMkLst>
        <pc:graphicFrameChg chg="modGraphic">
          <ac:chgData name="Paulo Pinho" userId="42273aacd54b1f43" providerId="LiveId" clId="{73EAB902-BD32-4EFB-8D70-77DF9C83AB45}" dt="2025-10-27T22:52:07.382" v="903" actId="2711"/>
          <ac:graphicFrameMkLst>
            <pc:docMk/>
            <pc:sldMk cId="3410006338" sldId="2147481300"/>
            <ac:graphicFrameMk id="23" creationId="{E1302E9E-F537-BC8D-D708-AB9A9A0374C4}"/>
          </ac:graphicFrameMkLst>
        </pc:graphicFrameChg>
      </pc:sldChg>
      <pc:sldChg chg="del">
        <pc:chgData name="Paulo Pinho" userId="42273aacd54b1f43" providerId="LiveId" clId="{73EAB902-BD32-4EFB-8D70-77DF9C83AB45}" dt="2025-10-24T12:34:38.826" v="799" actId="47"/>
        <pc:sldMkLst>
          <pc:docMk/>
          <pc:sldMk cId="31055623" sldId="2147481302"/>
        </pc:sldMkLst>
      </pc:sldChg>
      <pc:sldChg chg="del">
        <pc:chgData name="Paulo Pinho" userId="42273aacd54b1f43" providerId="LiveId" clId="{73EAB902-BD32-4EFB-8D70-77DF9C83AB45}" dt="2025-10-24T11:48:46.546" v="434" actId="47"/>
        <pc:sldMkLst>
          <pc:docMk/>
          <pc:sldMk cId="1020545627" sldId="2147481316"/>
        </pc:sldMkLst>
      </pc:sldChg>
      <pc:sldChg chg="del">
        <pc:chgData name="Paulo Pinho" userId="42273aacd54b1f43" providerId="LiveId" clId="{73EAB902-BD32-4EFB-8D70-77DF9C83AB45}" dt="2025-10-24T11:48:59.578" v="445" actId="47"/>
        <pc:sldMkLst>
          <pc:docMk/>
          <pc:sldMk cId="1458637195" sldId="2147481317"/>
        </pc:sldMkLst>
      </pc:sldChg>
      <pc:sldChg chg="del">
        <pc:chgData name="Paulo Pinho" userId="42273aacd54b1f43" providerId="LiveId" clId="{73EAB902-BD32-4EFB-8D70-77DF9C83AB45}" dt="2025-10-24T11:49:01.084" v="447" actId="47"/>
        <pc:sldMkLst>
          <pc:docMk/>
          <pc:sldMk cId="3364178472" sldId="2147481318"/>
        </pc:sldMkLst>
      </pc:sldChg>
      <pc:sldChg chg="del">
        <pc:chgData name="Paulo Pinho" userId="42273aacd54b1f43" providerId="LiveId" clId="{73EAB902-BD32-4EFB-8D70-77DF9C83AB45}" dt="2025-10-24T11:49:04.637" v="450" actId="47"/>
        <pc:sldMkLst>
          <pc:docMk/>
          <pc:sldMk cId="3555286637" sldId="2147481321"/>
        </pc:sldMkLst>
      </pc:sldChg>
      <pc:sldChg chg="del">
        <pc:chgData name="Paulo Pinho" userId="42273aacd54b1f43" providerId="LiveId" clId="{73EAB902-BD32-4EFB-8D70-77DF9C83AB45}" dt="2025-10-27T22:40:23.796" v="890" actId="47"/>
        <pc:sldMkLst>
          <pc:docMk/>
          <pc:sldMk cId="1833094264" sldId="2147481334"/>
        </pc:sldMkLst>
      </pc:sldChg>
      <pc:sldChg chg="del">
        <pc:chgData name="Paulo Pinho" userId="42273aacd54b1f43" providerId="LiveId" clId="{73EAB902-BD32-4EFB-8D70-77DF9C83AB45}" dt="2025-10-24T12:58:50.205" v="878" actId="2696"/>
        <pc:sldMkLst>
          <pc:docMk/>
          <pc:sldMk cId="1745668477" sldId="2147481337"/>
        </pc:sldMkLst>
      </pc:sldChg>
      <pc:sldChg chg="add">
        <pc:chgData name="Paulo Pinho" userId="42273aacd54b1f43" providerId="LiveId" clId="{73EAB902-BD32-4EFB-8D70-77DF9C83AB45}" dt="2025-10-27T22:38:57.203" v="884"/>
        <pc:sldMkLst>
          <pc:docMk/>
          <pc:sldMk cId="2404409214" sldId="2147481337"/>
        </pc:sldMkLst>
      </pc:sldChg>
      <pc:sldChg chg="addSp modSp add del">
        <pc:chgData name="Paulo Pinho" userId="42273aacd54b1f43" providerId="LiveId" clId="{73EAB902-BD32-4EFB-8D70-77DF9C83AB45}" dt="2025-10-27T22:38:39.715" v="883" actId="2696"/>
        <pc:sldMkLst>
          <pc:docMk/>
          <pc:sldMk cId="2987490227" sldId="2147481337"/>
        </pc:sldMkLst>
      </pc:sldChg>
      <pc:sldChg chg="del">
        <pc:chgData name="Paulo Pinho" userId="42273aacd54b1f43" providerId="LiveId" clId="{73EAB902-BD32-4EFB-8D70-77DF9C83AB45}" dt="2025-10-24T11:48:52.031" v="438" actId="47"/>
        <pc:sldMkLst>
          <pc:docMk/>
          <pc:sldMk cId="2661040454" sldId="2147481342"/>
        </pc:sldMkLst>
      </pc:sldChg>
      <pc:sldChg chg="del">
        <pc:chgData name="Paulo Pinho" userId="42273aacd54b1f43" providerId="LiveId" clId="{73EAB902-BD32-4EFB-8D70-77DF9C83AB45}" dt="2025-10-24T11:48:50.040" v="437" actId="47"/>
        <pc:sldMkLst>
          <pc:docMk/>
          <pc:sldMk cId="2479299611" sldId="2147481343"/>
        </pc:sldMkLst>
      </pc:sldChg>
      <pc:sldChg chg="del">
        <pc:chgData name="Paulo Pinho" userId="42273aacd54b1f43" providerId="LiveId" clId="{73EAB902-BD32-4EFB-8D70-77DF9C83AB45}" dt="2025-10-24T11:48:53.556" v="439" actId="47"/>
        <pc:sldMkLst>
          <pc:docMk/>
          <pc:sldMk cId="4255328138" sldId="2147481344"/>
        </pc:sldMkLst>
      </pc:sldChg>
      <pc:sldChg chg="del">
        <pc:chgData name="Paulo Pinho" userId="42273aacd54b1f43" providerId="LiveId" clId="{73EAB902-BD32-4EFB-8D70-77DF9C83AB45}" dt="2025-10-24T11:48:58.873" v="444" actId="47"/>
        <pc:sldMkLst>
          <pc:docMk/>
          <pc:sldMk cId="2340860918" sldId="2147481345"/>
        </pc:sldMkLst>
      </pc:sldChg>
      <pc:sldChg chg="ord">
        <pc:chgData name="Paulo Pinho" userId="42273aacd54b1f43" providerId="LiveId" clId="{73EAB902-BD32-4EFB-8D70-77DF9C83AB45}" dt="2025-10-27T22:47:06.497" v="898"/>
        <pc:sldMkLst>
          <pc:docMk/>
          <pc:sldMk cId="2707101318" sldId="2147481350"/>
        </pc:sldMkLst>
      </pc:sldChg>
      <pc:sldChg chg="del">
        <pc:chgData name="Paulo Pinho" userId="42273aacd54b1f43" providerId="LiveId" clId="{73EAB902-BD32-4EFB-8D70-77DF9C83AB45}" dt="2025-10-24T12:51:50.379" v="856" actId="47"/>
        <pc:sldMkLst>
          <pc:docMk/>
          <pc:sldMk cId="1364363621" sldId="2147481352"/>
        </pc:sldMkLst>
      </pc:sldChg>
      <pc:sldChg chg="modSp mod">
        <pc:chgData name="Paulo Pinho" userId="42273aacd54b1f43" providerId="LiveId" clId="{73EAB902-BD32-4EFB-8D70-77DF9C83AB45}" dt="2025-10-24T12:23:56.419" v="642" actId="166"/>
        <pc:sldMkLst>
          <pc:docMk/>
          <pc:sldMk cId="1366338100" sldId="2147481362"/>
        </pc:sldMkLst>
        <pc:picChg chg="mod ord">
          <ac:chgData name="Paulo Pinho" userId="42273aacd54b1f43" providerId="LiveId" clId="{73EAB902-BD32-4EFB-8D70-77DF9C83AB45}" dt="2025-10-24T12:23:56.419" v="642" actId="166"/>
          <ac:picMkLst>
            <pc:docMk/>
            <pc:sldMk cId="1366338100" sldId="2147481362"/>
            <ac:picMk id="5" creationId="{A388E5C0-41C6-21D3-6DE9-997257659C48}"/>
          </ac:picMkLst>
        </pc:picChg>
        <pc:picChg chg="mod">
          <ac:chgData name="Paulo Pinho" userId="42273aacd54b1f43" providerId="LiveId" clId="{73EAB902-BD32-4EFB-8D70-77DF9C83AB45}" dt="2025-10-24T12:23:45.235" v="639" actId="1076"/>
          <ac:picMkLst>
            <pc:docMk/>
            <pc:sldMk cId="1366338100" sldId="2147481362"/>
            <ac:picMk id="6" creationId="{5A4F013A-A171-70F8-D3EF-87DA9D9A76B5}"/>
          </ac:picMkLst>
        </pc:picChg>
        <pc:picChg chg="mod">
          <ac:chgData name="Paulo Pinho" userId="42273aacd54b1f43" providerId="LiveId" clId="{73EAB902-BD32-4EFB-8D70-77DF9C83AB45}" dt="2025-10-24T12:23:42.975" v="638" actId="14100"/>
          <ac:picMkLst>
            <pc:docMk/>
            <pc:sldMk cId="1366338100" sldId="2147481362"/>
            <ac:picMk id="10" creationId="{40DC2AE8-AF43-5DE7-8583-469FA97D0338}"/>
          </ac:picMkLst>
        </pc:picChg>
        <pc:picChg chg="mod">
          <ac:chgData name="Paulo Pinho" userId="42273aacd54b1f43" providerId="LiveId" clId="{73EAB902-BD32-4EFB-8D70-77DF9C83AB45}" dt="2025-10-24T12:23:48.408" v="640" actId="14100"/>
          <ac:picMkLst>
            <pc:docMk/>
            <pc:sldMk cId="1366338100" sldId="2147481362"/>
            <ac:picMk id="13" creationId="{32903C0E-A91A-B0AE-B0AE-F4AE8F080420}"/>
          </ac:picMkLst>
        </pc:picChg>
      </pc:sldChg>
      <pc:sldChg chg="del">
        <pc:chgData name="Paulo Pinho" userId="42273aacd54b1f43" providerId="LiveId" clId="{73EAB902-BD32-4EFB-8D70-77DF9C83AB45}" dt="2025-10-27T22:41:43.390" v="895" actId="47"/>
        <pc:sldMkLst>
          <pc:docMk/>
          <pc:sldMk cId="0" sldId="2147481364"/>
        </pc:sldMkLst>
      </pc:sldChg>
      <pc:sldChg chg="add">
        <pc:chgData name="Paulo Pinho" userId="42273aacd54b1f43" providerId="LiveId" clId="{73EAB902-BD32-4EFB-8D70-77DF9C83AB45}" dt="2025-10-24T12:38:45.481" v="802"/>
        <pc:sldMkLst>
          <pc:docMk/>
          <pc:sldMk cId="806417004" sldId="2147481365"/>
        </pc:sldMkLst>
      </pc:sldChg>
      <pc:sldChg chg="add del">
        <pc:chgData name="Paulo Pinho" userId="42273aacd54b1f43" providerId="LiveId" clId="{73EAB902-BD32-4EFB-8D70-77DF9C83AB45}" dt="2025-10-24T12:38:33.961" v="801" actId="2696"/>
        <pc:sldMkLst>
          <pc:docMk/>
          <pc:sldMk cId="3122902439" sldId="2147481365"/>
        </pc:sldMkLst>
      </pc:sldChg>
      <pc:sldChg chg="addSp delSp modSp add mod">
        <pc:chgData name="Paulo Pinho" userId="42273aacd54b1f43" providerId="LiveId" clId="{73EAB902-BD32-4EFB-8D70-77DF9C83AB45}" dt="2025-10-11T16:34:05.842" v="333" actId="478"/>
        <pc:sldMkLst>
          <pc:docMk/>
          <pc:sldMk cId="127769889" sldId="2147481378"/>
        </pc:sldMkLst>
        <pc:spChg chg="mod">
          <ac:chgData name="Paulo Pinho" userId="42273aacd54b1f43" providerId="LiveId" clId="{73EAB902-BD32-4EFB-8D70-77DF9C83AB45}" dt="2025-10-11T16:33:12.971" v="322" actId="1036"/>
          <ac:spMkLst>
            <pc:docMk/>
            <pc:sldMk cId="127769889" sldId="2147481378"/>
            <ac:spMk id="2" creationId="{C55D70B2-EAAE-9587-3785-13CAADF5970E}"/>
          </ac:spMkLst>
        </pc:spChg>
        <pc:spChg chg="mod">
          <ac:chgData name="Paulo Pinho" userId="42273aacd54b1f43" providerId="LiveId" clId="{73EAB902-BD32-4EFB-8D70-77DF9C83AB45}" dt="2025-10-11T16:32:59.066" v="305" actId="1076"/>
          <ac:spMkLst>
            <pc:docMk/>
            <pc:sldMk cId="127769889" sldId="2147481378"/>
            <ac:spMk id="6" creationId="{35C855FE-11F0-DE3E-5846-B3FA9BD69132}"/>
          </ac:spMkLst>
        </pc:spChg>
        <pc:spChg chg="mod">
          <ac:chgData name="Paulo Pinho" userId="42273aacd54b1f43" providerId="LiveId" clId="{73EAB902-BD32-4EFB-8D70-77DF9C83AB45}" dt="2025-10-11T16:33:12.971" v="322" actId="1036"/>
          <ac:spMkLst>
            <pc:docMk/>
            <pc:sldMk cId="127769889" sldId="2147481378"/>
            <ac:spMk id="10" creationId="{5F960F62-D7BA-27AD-4FA2-EF9E44E97D24}"/>
          </ac:spMkLst>
        </pc:spChg>
      </pc:sldChg>
      <pc:sldChg chg="modSp add mod">
        <pc:chgData name="Paulo Pinho" userId="42273aacd54b1f43" providerId="LiveId" clId="{73EAB902-BD32-4EFB-8D70-77DF9C83AB45}" dt="2025-10-11T16:27:47.053" v="244" actId="1076"/>
        <pc:sldMkLst>
          <pc:docMk/>
          <pc:sldMk cId="2964773047" sldId="2147481379"/>
        </pc:sldMkLst>
        <pc:spChg chg="mod">
          <ac:chgData name="Paulo Pinho" userId="42273aacd54b1f43" providerId="LiveId" clId="{73EAB902-BD32-4EFB-8D70-77DF9C83AB45}" dt="2025-10-11T16:27:47.053" v="244" actId="1076"/>
          <ac:spMkLst>
            <pc:docMk/>
            <pc:sldMk cId="2964773047" sldId="2147481379"/>
            <ac:spMk id="2" creationId="{455EB70B-7D4C-A34B-927E-5272869476F4}"/>
          </ac:spMkLst>
        </pc:spChg>
        <pc:spChg chg="mod">
          <ac:chgData name="Paulo Pinho" userId="42273aacd54b1f43" providerId="LiveId" clId="{73EAB902-BD32-4EFB-8D70-77DF9C83AB45}" dt="2025-10-11T16:27:40.395" v="242" actId="207"/>
          <ac:spMkLst>
            <pc:docMk/>
            <pc:sldMk cId="2964773047" sldId="2147481379"/>
            <ac:spMk id="6" creationId="{59B7B5F5-B04D-1C5A-A4E0-E6084A4E11E6}"/>
          </ac:spMkLst>
        </pc:spChg>
      </pc:sldChg>
      <pc:sldChg chg="addSp delSp modSp add del mod modAnim">
        <pc:chgData name="Paulo Pinho" userId="42273aacd54b1f43" providerId="LiveId" clId="{73EAB902-BD32-4EFB-8D70-77DF9C83AB45}" dt="2025-10-24T12:22:00.082" v="635" actId="2696"/>
        <pc:sldMkLst>
          <pc:docMk/>
          <pc:sldMk cId="1840803034" sldId="2147481380"/>
        </pc:sldMkLst>
      </pc:sldChg>
      <pc:sldChg chg="modSp add del mod">
        <pc:chgData name="Paulo Pinho" userId="42273aacd54b1f43" providerId="LiveId" clId="{73EAB902-BD32-4EFB-8D70-77DF9C83AB45}" dt="2025-10-23T12:13:37.790" v="418" actId="47"/>
        <pc:sldMkLst>
          <pc:docMk/>
          <pc:sldMk cId="3687800888" sldId="2147481380"/>
        </pc:sldMkLst>
      </pc:sldChg>
      <pc:sldChg chg="add">
        <pc:chgData name="Paulo Pinho" userId="42273aacd54b1f43" providerId="LiveId" clId="{73EAB902-BD32-4EFB-8D70-77DF9C83AB45}" dt="2025-10-24T12:22:55.485" v="636"/>
        <pc:sldMkLst>
          <pc:docMk/>
          <pc:sldMk cId="4118406018" sldId="2147481380"/>
        </pc:sldMkLst>
      </pc:sldChg>
      <pc:sldChg chg="addSp delSp modSp add del modAnim">
        <pc:chgData name="Paulo Pinho" userId="42273aacd54b1f43" providerId="LiveId" clId="{73EAB902-BD32-4EFB-8D70-77DF9C83AB45}" dt="2025-10-24T12:22:00.082" v="635" actId="2696"/>
        <pc:sldMkLst>
          <pc:docMk/>
          <pc:sldMk cId="55914412" sldId="2147481381"/>
        </pc:sldMkLst>
      </pc:sldChg>
      <pc:sldChg chg="add">
        <pc:chgData name="Paulo Pinho" userId="42273aacd54b1f43" providerId="LiveId" clId="{73EAB902-BD32-4EFB-8D70-77DF9C83AB45}" dt="2025-10-24T12:22:55.485" v="636"/>
        <pc:sldMkLst>
          <pc:docMk/>
          <pc:sldMk cId="3452862843" sldId="2147481381"/>
        </pc:sldMkLst>
      </pc:sldChg>
      <pc:sldChg chg="add del">
        <pc:chgData name="Paulo Pinho" userId="42273aacd54b1f43" providerId="LiveId" clId="{73EAB902-BD32-4EFB-8D70-77DF9C83AB45}" dt="2025-10-24T12:29:54.344" v="680"/>
        <pc:sldMkLst>
          <pc:docMk/>
          <pc:sldMk cId="1179119039" sldId="2147481382"/>
        </pc:sldMkLst>
      </pc:sldChg>
      <pc:sldChg chg="addSp delSp modSp add mod">
        <pc:chgData name="Paulo Pinho" userId="42273aacd54b1f43" providerId="LiveId" clId="{73EAB902-BD32-4EFB-8D70-77DF9C83AB45}" dt="2025-10-24T12:33:53.724" v="794" actId="2711"/>
        <pc:sldMkLst>
          <pc:docMk/>
          <pc:sldMk cId="1332468876" sldId="2147481382"/>
        </pc:sldMkLst>
        <pc:spChg chg="add mod">
          <ac:chgData name="Paulo Pinho" userId="42273aacd54b1f43" providerId="LiveId" clId="{73EAB902-BD32-4EFB-8D70-77DF9C83AB45}" dt="2025-10-24T12:33:53.724" v="794" actId="2711"/>
          <ac:spMkLst>
            <pc:docMk/>
            <pc:sldMk cId="1332468876" sldId="2147481382"/>
            <ac:spMk id="2" creationId="{578EBD04-11AD-5CA3-B0FB-2CCD31A89F6B}"/>
          </ac:spMkLst>
        </pc:spChg>
        <pc:spChg chg="add mod">
          <ac:chgData name="Paulo Pinho" userId="42273aacd54b1f43" providerId="LiveId" clId="{73EAB902-BD32-4EFB-8D70-77DF9C83AB45}" dt="2025-10-24T12:33:53.724" v="794" actId="2711"/>
          <ac:spMkLst>
            <pc:docMk/>
            <pc:sldMk cId="1332468876" sldId="2147481382"/>
            <ac:spMk id="3" creationId="{95244FAC-3638-0B15-FDC4-2AE2D97AF0F0}"/>
          </ac:spMkLst>
        </pc:spChg>
        <pc:spChg chg="add mod">
          <ac:chgData name="Paulo Pinho" userId="42273aacd54b1f43" providerId="LiveId" clId="{73EAB902-BD32-4EFB-8D70-77DF9C83AB45}" dt="2025-10-24T12:33:53.724" v="794" actId="2711"/>
          <ac:spMkLst>
            <pc:docMk/>
            <pc:sldMk cId="1332468876" sldId="2147481382"/>
            <ac:spMk id="4" creationId="{27A7FA81-EBC2-A1F7-4D32-8466D53B28BE}"/>
          </ac:spMkLst>
        </pc:spChg>
        <pc:spChg chg="mod">
          <ac:chgData name="Paulo Pinho" userId="42273aacd54b1f43" providerId="LiveId" clId="{73EAB902-BD32-4EFB-8D70-77DF9C83AB45}" dt="2025-10-24T12:33:53.724" v="794" actId="2711"/>
          <ac:spMkLst>
            <pc:docMk/>
            <pc:sldMk cId="1332468876" sldId="2147481382"/>
            <ac:spMk id="5" creationId="{BE0819C2-E6ED-AB13-39F6-D2A5A68C540D}"/>
          </ac:spMkLst>
        </pc:spChg>
        <pc:spChg chg="add mod">
          <ac:chgData name="Paulo Pinho" userId="42273aacd54b1f43" providerId="LiveId" clId="{73EAB902-BD32-4EFB-8D70-77DF9C83AB45}" dt="2025-10-24T12:33:53.724" v="794" actId="2711"/>
          <ac:spMkLst>
            <pc:docMk/>
            <pc:sldMk cId="1332468876" sldId="2147481382"/>
            <ac:spMk id="6" creationId="{796984A9-8F5A-5AD2-40AC-E31DC48B63F3}"/>
          </ac:spMkLst>
        </pc:spChg>
        <pc:spChg chg="add mod">
          <ac:chgData name="Paulo Pinho" userId="42273aacd54b1f43" providerId="LiveId" clId="{73EAB902-BD32-4EFB-8D70-77DF9C83AB45}" dt="2025-10-24T12:33:53.724" v="794" actId="2711"/>
          <ac:spMkLst>
            <pc:docMk/>
            <pc:sldMk cId="1332468876" sldId="2147481382"/>
            <ac:spMk id="7" creationId="{6BEC64F3-3B92-A969-FA5D-768AE3276D01}"/>
          </ac:spMkLst>
        </pc:spChg>
        <pc:spChg chg="add mod">
          <ac:chgData name="Paulo Pinho" userId="42273aacd54b1f43" providerId="LiveId" clId="{73EAB902-BD32-4EFB-8D70-77DF9C83AB45}" dt="2025-10-24T12:33:53.724" v="794" actId="2711"/>
          <ac:spMkLst>
            <pc:docMk/>
            <pc:sldMk cId="1332468876" sldId="2147481382"/>
            <ac:spMk id="8" creationId="{C3E25928-EB3F-F71B-5882-9B97E925B1BA}"/>
          </ac:spMkLst>
        </pc:spChg>
        <pc:spChg chg="add mod">
          <ac:chgData name="Paulo Pinho" userId="42273aacd54b1f43" providerId="LiveId" clId="{73EAB902-BD32-4EFB-8D70-77DF9C83AB45}" dt="2025-10-24T12:33:34.902" v="791"/>
          <ac:spMkLst>
            <pc:docMk/>
            <pc:sldMk cId="1332468876" sldId="2147481382"/>
            <ac:spMk id="9" creationId="{805D0D35-6FBC-D8CF-11ED-F8AC8EBF0FFC}"/>
          </ac:spMkLst>
        </pc:spChg>
        <pc:spChg chg="mod">
          <ac:chgData name="Paulo Pinho" userId="42273aacd54b1f43" providerId="LiveId" clId="{73EAB902-BD32-4EFB-8D70-77DF9C83AB45}" dt="2025-10-24T12:31:44.867" v="717" actId="20577"/>
          <ac:spMkLst>
            <pc:docMk/>
            <pc:sldMk cId="1332468876" sldId="2147481382"/>
            <ac:spMk id="11" creationId="{07AF6CD4-BADB-B40B-0F0B-AEE9A716BE58}"/>
          </ac:spMkLst>
        </pc:spChg>
        <pc:spChg chg="add mod">
          <ac:chgData name="Paulo Pinho" userId="42273aacd54b1f43" providerId="LiveId" clId="{73EAB902-BD32-4EFB-8D70-77DF9C83AB45}" dt="2025-10-24T12:33:53.724" v="794" actId="2711"/>
          <ac:spMkLst>
            <pc:docMk/>
            <pc:sldMk cId="1332468876" sldId="2147481382"/>
            <ac:spMk id="12" creationId="{EC69101F-5603-88DC-4B38-93B79273B0BF}"/>
          </ac:spMkLst>
        </pc:spChg>
        <pc:spChg chg="add mod">
          <ac:chgData name="Paulo Pinho" userId="42273aacd54b1f43" providerId="LiveId" clId="{73EAB902-BD32-4EFB-8D70-77DF9C83AB45}" dt="2025-10-24T12:33:53.724" v="794" actId="2711"/>
          <ac:spMkLst>
            <pc:docMk/>
            <pc:sldMk cId="1332468876" sldId="2147481382"/>
            <ac:spMk id="13" creationId="{4CB6E255-E44F-5CFC-4BF2-D61A074B51E3}"/>
          </ac:spMkLst>
        </pc:spChg>
        <pc:spChg chg="mod">
          <ac:chgData name="Paulo Pinho" userId="42273aacd54b1f43" providerId="LiveId" clId="{73EAB902-BD32-4EFB-8D70-77DF9C83AB45}" dt="2025-10-24T12:33:18.259" v="789" actId="1076"/>
          <ac:spMkLst>
            <pc:docMk/>
            <pc:sldMk cId="1332468876" sldId="2147481382"/>
            <ac:spMk id="14" creationId="{BB8C7ACA-13EB-7003-9A01-39011A548BDF}"/>
          </ac:spMkLst>
        </pc:spChg>
        <pc:spChg chg="add mod">
          <ac:chgData name="Paulo Pinho" userId="42273aacd54b1f43" providerId="LiveId" clId="{73EAB902-BD32-4EFB-8D70-77DF9C83AB45}" dt="2025-10-24T12:33:53.724" v="794" actId="2711"/>
          <ac:spMkLst>
            <pc:docMk/>
            <pc:sldMk cId="1332468876" sldId="2147481382"/>
            <ac:spMk id="15" creationId="{1AB5FC0D-5BCB-7934-534C-61CDC2F16AD7}"/>
          </ac:spMkLst>
        </pc:spChg>
      </pc:sldChg>
      <pc:sldChg chg="add del">
        <pc:chgData name="Paulo Pinho" userId="42273aacd54b1f43" providerId="LiveId" clId="{73EAB902-BD32-4EFB-8D70-77DF9C83AB45}" dt="2025-10-24T12:31:02.738" v="688" actId="47"/>
        <pc:sldMkLst>
          <pc:docMk/>
          <pc:sldMk cId="2197121714" sldId="2147481382"/>
        </pc:sldMkLst>
      </pc:sldChg>
      <pc:sldChg chg="add del">
        <pc:chgData name="Paulo Pinho" userId="42273aacd54b1f43" providerId="LiveId" clId="{73EAB902-BD32-4EFB-8D70-77DF9C83AB45}" dt="2025-10-24T12:23:01.869" v="637" actId="47"/>
        <pc:sldMkLst>
          <pc:docMk/>
          <pc:sldMk cId="2778635315" sldId="2147481382"/>
        </pc:sldMkLst>
      </pc:sldChg>
      <pc:sldChg chg="addSp delSp modSp add del mod modAnim">
        <pc:chgData name="Paulo Pinho" userId="42273aacd54b1f43" providerId="LiveId" clId="{73EAB902-BD32-4EFB-8D70-77DF9C83AB45}" dt="2025-10-24T12:22:00.082" v="635" actId="2696"/>
        <pc:sldMkLst>
          <pc:docMk/>
          <pc:sldMk cId="3799214742" sldId="2147481382"/>
        </pc:sldMkLst>
      </pc:sldChg>
      <pc:sldChg chg="modSp add mod">
        <pc:chgData name="Paulo Pinho" userId="42273aacd54b1f43" providerId="LiveId" clId="{73EAB902-BD32-4EFB-8D70-77DF9C83AB45}" dt="2025-10-27T22:51:46.997" v="902" actId="2711"/>
        <pc:sldMkLst>
          <pc:docMk/>
          <pc:sldMk cId="2944536109" sldId="2147481383"/>
        </pc:sldMkLst>
        <pc:spChg chg="mod">
          <ac:chgData name="Paulo Pinho" userId="42273aacd54b1f43" providerId="LiveId" clId="{73EAB902-BD32-4EFB-8D70-77DF9C83AB45}" dt="2025-10-27T22:51:46.997" v="902" actId="2711"/>
          <ac:spMkLst>
            <pc:docMk/>
            <pc:sldMk cId="2944536109" sldId="2147481383"/>
            <ac:spMk id="39" creationId="{F289ABDD-68E5-9A7E-DC2A-9E601D12BDF1}"/>
          </ac:spMkLst>
        </pc:spChg>
      </pc:sldChg>
      <pc:sldChg chg="add del">
        <pc:chgData name="Paulo Pinho" userId="42273aacd54b1f43" providerId="LiveId" clId="{73EAB902-BD32-4EFB-8D70-77DF9C83AB45}" dt="2025-10-24T12:51:33.786" v="854" actId="2696"/>
        <pc:sldMkLst>
          <pc:docMk/>
          <pc:sldMk cId="697719385" sldId="2147481384"/>
        </pc:sldMkLst>
      </pc:sldChg>
      <pc:sldChg chg="modSp add mod">
        <pc:chgData name="Paulo Pinho" userId="42273aacd54b1f43" providerId="LiveId" clId="{73EAB902-BD32-4EFB-8D70-77DF9C83AB45}" dt="2025-10-24T12:52:42.810" v="864" actId="1076"/>
        <pc:sldMkLst>
          <pc:docMk/>
          <pc:sldMk cId="4132846472" sldId="2147481384"/>
        </pc:sldMkLst>
        <pc:spChg chg="mod">
          <ac:chgData name="Paulo Pinho" userId="42273aacd54b1f43" providerId="LiveId" clId="{73EAB902-BD32-4EFB-8D70-77DF9C83AB45}" dt="2025-10-24T12:52:42.810" v="864" actId="1076"/>
          <ac:spMkLst>
            <pc:docMk/>
            <pc:sldMk cId="4132846472" sldId="2147481384"/>
            <ac:spMk id="9" creationId="{EA2CF543-7D67-AEE1-FD50-7C5A0C3515BC}"/>
          </ac:spMkLst>
        </pc:spChg>
        <pc:picChg chg="mod">
          <ac:chgData name="Paulo Pinho" userId="42273aacd54b1f43" providerId="LiveId" clId="{73EAB902-BD32-4EFB-8D70-77DF9C83AB45}" dt="2025-10-24T12:52:40.247" v="863" actId="1076"/>
          <ac:picMkLst>
            <pc:docMk/>
            <pc:sldMk cId="4132846472" sldId="2147481384"/>
            <ac:picMk id="1026" creationId="{13683DD7-2A12-431D-08FB-4DF265F95E71}"/>
          </ac:picMkLst>
        </pc:picChg>
      </pc:sldChg>
      <pc:sldChg chg="add">
        <pc:chgData name="Paulo Pinho" userId="42273aacd54b1f43" providerId="LiveId" clId="{73EAB902-BD32-4EFB-8D70-77DF9C83AB45}" dt="2025-10-24T12:50:15.811" v="815"/>
        <pc:sldMkLst>
          <pc:docMk/>
          <pc:sldMk cId="600037520" sldId="2147481385"/>
        </pc:sldMkLst>
      </pc:sldChg>
      <pc:sldChg chg="addSp modSp add del mod">
        <pc:chgData name="Paulo Pinho" userId="42273aacd54b1f43" providerId="LiveId" clId="{73EAB902-BD32-4EFB-8D70-77DF9C83AB45}" dt="2025-10-24T12:50:11.948" v="814" actId="2696"/>
        <pc:sldMkLst>
          <pc:docMk/>
          <pc:sldMk cId="982971741" sldId="2147481385"/>
        </pc:sldMkLst>
      </pc:sldChg>
      <pc:sldChg chg="add del">
        <pc:chgData name="Paulo Pinho" userId="42273aacd54b1f43" providerId="LiveId" clId="{73EAB902-BD32-4EFB-8D70-77DF9C83AB45}" dt="2025-10-24T12:48:31.988" v="804" actId="2696"/>
        <pc:sldMkLst>
          <pc:docMk/>
          <pc:sldMk cId="1593842655" sldId="2147481385"/>
        </pc:sldMkLst>
      </pc:sldChg>
      <pc:sldChg chg="modSp add mod">
        <pc:chgData name="Paulo Pinho" userId="42273aacd54b1f43" providerId="LiveId" clId="{73EAB902-BD32-4EFB-8D70-77DF9C83AB45}" dt="2025-10-24T12:53:25.435" v="877" actId="403"/>
        <pc:sldMkLst>
          <pc:docMk/>
          <pc:sldMk cId="900197422" sldId="2147481386"/>
        </pc:sldMkLst>
        <pc:spChg chg="mod">
          <ac:chgData name="Paulo Pinho" userId="42273aacd54b1f43" providerId="LiveId" clId="{73EAB902-BD32-4EFB-8D70-77DF9C83AB45}" dt="2025-10-24T12:53:20.377" v="872" actId="1076"/>
          <ac:spMkLst>
            <pc:docMk/>
            <pc:sldMk cId="900197422" sldId="2147481386"/>
            <ac:spMk id="2" creationId="{386CB9F4-8C66-C2DF-0833-7F4F7B312ADA}"/>
          </ac:spMkLst>
        </pc:spChg>
        <pc:spChg chg="mod">
          <ac:chgData name="Paulo Pinho" userId="42273aacd54b1f43" providerId="LiveId" clId="{73EAB902-BD32-4EFB-8D70-77DF9C83AB45}" dt="2025-10-24T12:53:25.435" v="877" actId="403"/>
          <ac:spMkLst>
            <pc:docMk/>
            <pc:sldMk cId="900197422" sldId="2147481386"/>
            <ac:spMk id="4" creationId="{56E3B2C8-66D2-2045-E0CE-CECEB83AD967}"/>
          </ac:spMkLst>
        </pc:spChg>
      </pc:sldChg>
      <pc:sldChg chg="add del">
        <pc:chgData name="Paulo Pinho" userId="42273aacd54b1f43" providerId="LiveId" clId="{73EAB902-BD32-4EFB-8D70-77DF9C83AB45}" dt="2025-10-24T12:48:31.988" v="804" actId="2696"/>
        <pc:sldMkLst>
          <pc:docMk/>
          <pc:sldMk cId="1745498949" sldId="2147481386"/>
        </pc:sldMkLst>
      </pc:sldChg>
      <pc:sldChg chg="addSp delSp modSp add del mod">
        <pc:chgData name="Paulo Pinho" userId="42273aacd54b1f43" providerId="LiveId" clId="{73EAB902-BD32-4EFB-8D70-77DF9C83AB45}" dt="2025-10-24T12:50:30.027" v="817" actId="2696"/>
        <pc:sldMkLst>
          <pc:docMk/>
          <pc:sldMk cId="3086366433" sldId="2147481386"/>
        </pc:sldMkLst>
      </pc:sldChg>
      <pc:sldChg chg="add del">
        <pc:chgData name="Paulo Pinho" userId="42273aacd54b1f43" providerId="LiveId" clId="{73EAB902-BD32-4EFB-8D70-77DF9C83AB45}" dt="2025-10-27T22:39:37.706" v="885" actId="47"/>
        <pc:sldMkLst>
          <pc:docMk/>
          <pc:sldMk cId="1452840409" sldId="2147481387"/>
        </pc:sldMkLst>
      </pc:sldChg>
      <pc:sldChg chg="add del">
        <pc:chgData name="Paulo Pinho" userId="42273aacd54b1f43" providerId="LiveId" clId="{73EAB902-BD32-4EFB-8D70-77DF9C83AB45}" dt="2025-10-27T22:40:13.203" v="888" actId="2696"/>
        <pc:sldMkLst>
          <pc:docMk/>
          <pc:sldMk cId="1272984916" sldId="2147481388"/>
        </pc:sldMkLst>
      </pc:sldChg>
      <pc:sldChg chg="modSp add mod">
        <pc:chgData name="Paulo Pinho" userId="42273aacd54b1f43" providerId="LiveId" clId="{73EAB902-BD32-4EFB-8D70-77DF9C83AB45}" dt="2025-10-27T22:53:12.110" v="905" actId="404"/>
        <pc:sldMkLst>
          <pc:docMk/>
          <pc:sldMk cId="3851236990" sldId="2147481388"/>
        </pc:sldMkLst>
        <pc:spChg chg="mod">
          <ac:chgData name="Paulo Pinho" userId="42273aacd54b1f43" providerId="LiveId" clId="{73EAB902-BD32-4EFB-8D70-77DF9C83AB45}" dt="2025-10-27T22:53:12.110" v="905" actId="404"/>
          <ac:spMkLst>
            <pc:docMk/>
            <pc:sldMk cId="3851236990" sldId="2147481388"/>
            <ac:spMk id="5" creationId="{F78D0DB7-7FB8-0DCE-1C7F-92F9B48E6390}"/>
          </ac:spMkLst>
        </pc:spChg>
      </pc:sldChg>
      <pc:sldChg chg="add del">
        <pc:chgData name="Paulo Pinho" userId="42273aacd54b1f43" providerId="LiveId" clId="{73EAB902-BD32-4EFB-8D70-77DF9C83AB45}" dt="2025-10-27T22:38:34.650" v="882" actId="47"/>
        <pc:sldMkLst>
          <pc:docMk/>
          <pc:sldMk cId="961210216" sldId="2147481389"/>
        </pc:sldMkLst>
      </pc:sldChg>
      <pc:sldChg chg="add del">
        <pc:chgData name="Paulo Pinho" userId="42273aacd54b1f43" providerId="LiveId" clId="{73EAB902-BD32-4EFB-8D70-77DF9C83AB45}" dt="2025-10-24T12:59:22.958" v="881" actId="47"/>
        <pc:sldMkLst>
          <pc:docMk/>
          <pc:sldMk cId="2519249590" sldId="2147481390"/>
        </pc:sldMkLst>
      </pc:sldChg>
      <pc:sldChg chg="add del">
        <pc:chgData name="Paulo Pinho" userId="42273aacd54b1f43" providerId="LiveId" clId="{73EAB902-BD32-4EFB-8D70-77DF9C83AB45}" dt="2025-10-27T22:41:48.953" v="896" actId="47"/>
        <pc:sldMkLst>
          <pc:docMk/>
          <pc:sldMk cId="0" sldId="2147481391"/>
        </pc:sldMkLst>
      </pc:sldChg>
      <pc:sldChg chg="add ord">
        <pc:chgData name="Paulo Pinho" userId="42273aacd54b1f43" providerId="LiveId" clId="{73EAB902-BD32-4EFB-8D70-77DF9C83AB45}" dt="2025-10-27T22:41:41.294" v="894"/>
        <pc:sldMkLst>
          <pc:docMk/>
          <pc:sldMk cId="0" sldId="2147481392"/>
        </pc:sldMkLst>
      </pc:sldChg>
      <pc:sldChg chg="add">
        <pc:chgData name="Paulo Pinho" userId="42273aacd54b1f43" providerId="LiveId" clId="{73EAB902-BD32-4EFB-8D70-77DF9C83AB45}" dt="2025-10-24T12:47:05.343" v="803"/>
        <pc:sldMkLst>
          <pc:docMk/>
          <pc:sldMk cId="469295845" sldId="2147481393"/>
        </pc:sldMkLst>
      </pc:sldChg>
      <pc:sldChg chg="addSp delSp modSp add mod">
        <pc:chgData name="Paulo Pinho" userId="42273aacd54b1f43" providerId="LiveId" clId="{73EAB902-BD32-4EFB-8D70-77DF9C83AB45}" dt="2025-10-27T22:54:17.618" v="933" actId="1076"/>
        <pc:sldMkLst>
          <pc:docMk/>
          <pc:sldMk cId="1693874712" sldId="2147481394"/>
        </pc:sldMkLst>
        <pc:spChg chg="mod">
          <ac:chgData name="Paulo Pinho" userId="42273aacd54b1f43" providerId="LiveId" clId="{73EAB902-BD32-4EFB-8D70-77DF9C83AB45}" dt="2025-10-27T22:54:17.618" v="933" actId="1076"/>
          <ac:spMkLst>
            <pc:docMk/>
            <pc:sldMk cId="1693874712" sldId="2147481394"/>
            <ac:spMk id="2" creationId="{2F334B7E-C872-BFB6-CDA9-543B282CB234}"/>
          </ac:spMkLst>
        </pc:spChg>
        <pc:spChg chg="add mod">
          <ac:chgData name="Paulo Pinho" userId="42273aacd54b1f43" providerId="LiveId" clId="{73EAB902-BD32-4EFB-8D70-77DF9C83AB45}" dt="2025-10-27T22:54:13.654" v="932" actId="2711"/>
          <ac:spMkLst>
            <pc:docMk/>
            <pc:sldMk cId="1693874712" sldId="2147481394"/>
            <ac:spMk id="8" creationId="{FF42E80D-0C93-DEC9-1306-BEA71E9A31B0}"/>
          </ac:spMkLst>
        </pc:spChg>
        <pc:graphicFrameChg chg="add mod">
          <ac:chgData name="Paulo Pinho" userId="42273aacd54b1f43" providerId="LiveId" clId="{73EAB902-BD32-4EFB-8D70-77DF9C83AB45}" dt="2025-10-27T22:54:07.871" v="931"/>
          <ac:graphicFrameMkLst>
            <pc:docMk/>
            <pc:sldMk cId="1693874712" sldId="2147481394"/>
            <ac:graphicFrameMk id="4" creationId="{8365D0FA-A371-8FA0-CF7B-269441E456B4}"/>
          </ac:graphicFrameMkLst>
        </pc:graphicFrameChg>
        <pc:picChg chg="add mod">
          <ac:chgData name="Paulo Pinho" userId="42273aacd54b1f43" providerId="LiveId" clId="{73EAB902-BD32-4EFB-8D70-77DF9C83AB45}" dt="2025-10-27T22:54:07.871" v="931"/>
          <ac:picMkLst>
            <pc:docMk/>
            <pc:sldMk cId="1693874712" sldId="2147481394"/>
            <ac:picMk id="5" creationId="{CCAFD290-99A1-D836-4BE3-746BD4998E70}"/>
          </ac:picMkLst>
        </pc:picChg>
        <pc:picChg chg="add mod">
          <ac:chgData name="Paulo Pinho" userId="42273aacd54b1f43" providerId="LiveId" clId="{73EAB902-BD32-4EFB-8D70-77DF9C83AB45}" dt="2025-10-27T22:54:07.871" v="931"/>
          <ac:picMkLst>
            <pc:docMk/>
            <pc:sldMk cId="1693874712" sldId="2147481394"/>
            <ac:picMk id="6" creationId="{AE5DC65D-029E-1AA8-ECD1-F85CFEA085D9}"/>
          </ac:picMkLst>
        </pc:picChg>
      </pc:sldChg>
      <pc:sldMasterChg chg="del delSldLayout">
        <pc:chgData name="Paulo Pinho" userId="42273aacd54b1f43" providerId="LiveId" clId="{73EAB902-BD32-4EFB-8D70-77DF9C83AB45}" dt="2025-10-24T12:51:07.881" v="853" actId="47"/>
        <pc:sldMasterMkLst>
          <pc:docMk/>
          <pc:sldMasterMk cId="1698100425" sldId="2147483648"/>
        </pc:sldMasterMkLst>
        <pc:sldLayoutChg chg="del">
          <pc:chgData name="Paulo Pinho" userId="42273aacd54b1f43" providerId="LiveId" clId="{73EAB902-BD32-4EFB-8D70-77DF9C83AB45}" dt="2025-10-24T12:51:07.881" v="853" actId="47"/>
          <pc:sldLayoutMkLst>
            <pc:docMk/>
            <pc:sldMasterMk cId="1698100425" sldId="2147483648"/>
            <pc:sldLayoutMk cId="648322961" sldId="2147483649"/>
          </pc:sldLayoutMkLst>
        </pc:sldLayoutChg>
        <pc:sldLayoutChg chg="del">
          <pc:chgData name="Paulo Pinho" userId="42273aacd54b1f43" providerId="LiveId" clId="{73EAB902-BD32-4EFB-8D70-77DF9C83AB45}" dt="2025-10-24T12:51:07.881" v="853" actId="47"/>
          <pc:sldLayoutMkLst>
            <pc:docMk/>
            <pc:sldMasterMk cId="1698100425" sldId="2147483648"/>
            <pc:sldLayoutMk cId="3994519034" sldId="2147483650"/>
          </pc:sldLayoutMkLst>
        </pc:sldLayoutChg>
        <pc:sldLayoutChg chg="del">
          <pc:chgData name="Paulo Pinho" userId="42273aacd54b1f43" providerId="LiveId" clId="{73EAB902-BD32-4EFB-8D70-77DF9C83AB45}" dt="2025-10-24T12:51:07.881" v="853" actId="47"/>
          <pc:sldLayoutMkLst>
            <pc:docMk/>
            <pc:sldMasterMk cId="1698100425" sldId="2147483648"/>
            <pc:sldLayoutMk cId="403687249" sldId="2147483651"/>
          </pc:sldLayoutMkLst>
        </pc:sldLayoutChg>
        <pc:sldLayoutChg chg="del">
          <pc:chgData name="Paulo Pinho" userId="42273aacd54b1f43" providerId="LiveId" clId="{73EAB902-BD32-4EFB-8D70-77DF9C83AB45}" dt="2025-10-24T12:51:07.881" v="853" actId="47"/>
          <pc:sldLayoutMkLst>
            <pc:docMk/>
            <pc:sldMasterMk cId="1698100425" sldId="2147483648"/>
            <pc:sldLayoutMk cId="103041537" sldId="2147483652"/>
          </pc:sldLayoutMkLst>
        </pc:sldLayoutChg>
        <pc:sldLayoutChg chg="del">
          <pc:chgData name="Paulo Pinho" userId="42273aacd54b1f43" providerId="LiveId" clId="{73EAB902-BD32-4EFB-8D70-77DF9C83AB45}" dt="2025-10-24T12:51:07.881" v="853" actId="47"/>
          <pc:sldLayoutMkLst>
            <pc:docMk/>
            <pc:sldMasterMk cId="1698100425" sldId="2147483648"/>
            <pc:sldLayoutMk cId="1848667669" sldId="2147483653"/>
          </pc:sldLayoutMkLst>
        </pc:sldLayoutChg>
        <pc:sldLayoutChg chg="del">
          <pc:chgData name="Paulo Pinho" userId="42273aacd54b1f43" providerId="LiveId" clId="{73EAB902-BD32-4EFB-8D70-77DF9C83AB45}" dt="2025-10-24T12:51:07.881" v="853" actId="47"/>
          <pc:sldLayoutMkLst>
            <pc:docMk/>
            <pc:sldMasterMk cId="1698100425" sldId="2147483648"/>
            <pc:sldLayoutMk cId="605596430" sldId="2147483654"/>
          </pc:sldLayoutMkLst>
        </pc:sldLayoutChg>
        <pc:sldLayoutChg chg="del">
          <pc:chgData name="Paulo Pinho" userId="42273aacd54b1f43" providerId="LiveId" clId="{73EAB902-BD32-4EFB-8D70-77DF9C83AB45}" dt="2025-10-24T12:51:07.881" v="853" actId="47"/>
          <pc:sldLayoutMkLst>
            <pc:docMk/>
            <pc:sldMasterMk cId="1698100425" sldId="2147483648"/>
            <pc:sldLayoutMk cId="236183248" sldId="2147483655"/>
          </pc:sldLayoutMkLst>
        </pc:sldLayoutChg>
        <pc:sldLayoutChg chg="del">
          <pc:chgData name="Paulo Pinho" userId="42273aacd54b1f43" providerId="LiveId" clId="{73EAB902-BD32-4EFB-8D70-77DF9C83AB45}" dt="2025-10-24T12:51:07.881" v="853" actId="47"/>
          <pc:sldLayoutMkLst>
            <pc:docMk/>
            <pc:sldMasterMk cId="1698100425" sldId="2147483648"/>
            <pc:sldLayoutMk cId="2044601991" sldId="2147483656"/>
          </pc:sldLayoutMkLst>
        </pc:sldLayoutChg>
        <pc:sldLayoutChg chg="del">
          <pc:chgData name="Paulo Pinho" userId="42273aacd54b1f43" providerId="LiveId" clId="{73EAB902-BD32-4EFB-8D70-77DF9C83AB45}" dt="2025-10-24T12:51:07.881" v="853" actId="47"/>
          <pc:sldLayoutMkLst>
            <pc:docMk/>
            <pc:sldMasterMk cId="1698100425" sldId="2147483648"/>
            <pc:sldLayoutMk cId="3081183223" sldId="2147483657"/>
          </pc:sldLayoutMkLst>
        </pc:sldLayoutChg>
        <pc:sldLayoutChg chg="del">
          <pc:chgData name="Paulo Pinho" userId="42273aacd54b1f43" providerId="LiveId" clId="{73EAB902-BD32-4EFB-8D70-77DF9C83AB45}" dt="2025-10-24T12:51:07.881" v="853" actId="47"/>
          <pc:sldLayoutMkLst>
            <pc:docMk/>
            <pc:sldMasterMk cId="1698100425" sldId="2147483648"/>
            <pc:sldLayoutMk cId="3846583679" sldId="2147483658"/>
          </pc:sldLayoutMkLst>
        </pc:sldLayoutChg>
        <pc:sldLayoutChg chg="del">
          <pc:chgData name="Paulo Pinho" userId="42273aacd54b1f43" providerId="LiveId" clId="{73EAB902-BD32-4EFB-8D70-77DF9C83AB45}" dt="2025-10-24T12:51:07.881" v="853" actId="47"/>
          <pc:sldLayoutMkLst>
            <pc:docMk/>
            <pc:sldMasterMk cId="1698100425" sldId="2147483648"/>
            <pc:sldLayoutMk cId="1506204772" sldId="2147483659"/>
          </pc:sldLayoutMkLst>
        </pc:sldLayoutChg>
      </pc:sldMasterChg>
      <pc:sldMasterChg chg="delSldLayout">
        <pc:chgData name="Paulo Pinho" userId="42273aacd54b1f43" providerId="LiveId" clId="{73EAB902-BD32-4EFB-8D70-77DF9C83AB45}" dt="2025-10-24T12:33:57.953" v="795" actId="47"/>
        <pc:sldMasterMkLst>
          <pc:docMk/>
          <pc:sldMasterMk cId="2617570670" sldId="2147483660"/>
        </pc:sldMasterMkLst>
        <pc:sldLayoutChg chg="del">
          <pc:chgData name="Paulo Pinho" userId="42273aacd54b1f43" providerId="LiveId" clId="{73EAB902-BD32-4EFB-8D70-77DF9C83AB45}" dt="2025-10-24T11:48:56.350" v="442" actId="47"/>
          <pc:sldLayoutMkLst>
            <pc:docMk/>
            <pc:sldMasterMk cId="2617570670" sldId="2147483660"/>
            <pc:sldLayoutMk cId="3726378009" sldId="2147483712"/>
          </pc:sldLayoutMkLst>
        </pc:sldLayoutChg>
        <pc:sldLayoutChg chg="del">
          <pc:chgData name="Paulo Pinho" userId="42273aacd54b1f43" providerId="LiveId" clId="{73EAB902-BD32-4EFB-8D70-77DF9C83AB45}" dt="2025-10-24T12:33:57.953" v="795" actId="47"/>
          <pc:sldLayoutMkLst>
            <pc:docMk/>
            <pc:sldMasterMk cId="2617570670" sldId="2147483660"/>
            <pc:sldLayoutMk cId="1289645233" sldId="2147483722"/>
          </pc:sldLayoutMkLst>
        </pc:sldLayoutChg>
      </pc:sldMasterChg>
      <pc:sldMasterChg chg="del delSldLayout">
        <pc:chgData name="Paulo Pinho" userId="42273aacd54b1f43" providerId="LiveId" clId="{73EAB902-BD32-4EFB-8D70-77DF9C83AB45}" dt="2025-10-27T22:54:19.337" v="934" actId="47"/>
        <pc:sldMasterMkLst>
          <pc:docMk/>
          <pc:sldMasterMk cId="647874847" sldId="2147483675"/>
        </pc:sldMasterMkLst>
        <pc:sldLayoutChg chg="del">
          <pc:chgData name="Paulo Pinho" userId="42273aacd54b1f43" providerId="LiveId" clId="{73EAB902-BD32-4EFB-8D70-77DF9C83AB45}" dt="2025-10-27T22:54:19.337" v="934" actId="47"/>
          <pc:sldLayoutMkLst>
            <pc:docMk/>
            <pc:sldMasterMk cId="647874847" sldId="2147483675"/>
            <pc:sldLayoutMk cId="722750520" sldId="2147483676"/>
          </pc:sldLayoutMkLst>
        </pc:sldLayoutChg>
        <pc:sldLayoutChg chg="del">
          <pc:chgData name="Paulo Pinho" userId="42273aacd54b1f43" providerId="LiveId" clId="{73EAB902-BD32-4EFB-8D70-77DF9C83AB45}" dt="2025-10-27T22:54:19.337" v="934" actId="47"/>
          <pc:sldLayoutMkLst>
            <pc:docMk/>
            <pc:sldMasterMk cId="647874847" sldId="2147483675"/>
            <pc:sldLayoutMk cId="619360450" sldId="2147483677"/>
          </pc:sldLayoutMkLst>
        </pc:sldLayoutChg>
        <pc:sldLayoutChg chg="del">
          <pc:chgData name="Paulo Pinho" userId="42273aacd54b1f43" providerId="LiveId" clId="{73EAB902-BD32-4EFB-8D70-77DF9C83AB45}" dt="2025-10-27T22:54:19.337" v="934" actId="47"/>
          <pc:sldLayoutMkLst>
            <pc:docMk/>
            <pc:sldMasterMk cId="647874847" sldId="2147483675"/>
            <pc:sldLayoutMk cId="4104152443" sldId="2147483678"/>
          </pc:sldLayoutMkLst>
        </pc:sldLayoutChg>
        <pc:sldLayoutChg chg="del">
          <pc:chgData name="Paulo Pinho" userId="42273aacd54b1f43" providerId="LiveId" clId="{73EAB902-BD32-4EFB-8D70-77DF9C83AB45}" dt="2025-10-27T22:54:19.337" v="934" actId="47"/>
          <pc:sldLayoutMkLst>
            <pc:docMk/>
            <pc:sldMasterMk cId="647874847" sldId="2147483675"/>
            <pc:sldLayoutMk cId="3720040068" sldId="2147483679"/>
          </pc:sldLayoutMkLst>
        </pc:sldLayoutChg>
        <pc:sldLayoutChg chg="del">
          <pc:chgData name="Paulo Pinho" userId="42273aacd54b1f43" providerId="LiveId" clId="{73EAB902-BD32-4EFB-8D70-77DF9C83AB45}" dt="2025-10-27T22:54:19.337" v="934" actId="47"/>
          <pc:sldLayoutMkLst>
            <pc:docMk/>
            <pc:sldMasterMk cId="647874847" sldId="2147483675"/>
            <pc:sldLayoutMk cId="820821374" sldId="2147483680"/>
          </pc:sldLayoutMkLst>
        </pc:sldLayoutChg>
        <pc:sldLayoutChg chg="del">
          <pc:chgData name="Paulo Pinho" userId="42273aacd54b1f43" providerId="LiveId" clId="{73EAB902-BD32-4EFB-8D70-77DF9C83AB45}" dt="2025-10-27T22:54:19.337" v="934" actId="47"/>
          <pc:sldLayoutMkLst>
            <pc:docMk/>
            <pc:sldMasterMk cId="647874847" sldId="2147483675"/>
            <pc:sldLayoutMk cId="2532971813" sldId="2147483681"/>
          </pc:sldLayoutMkLst>
        </pc:sldLayoutChg>
        <pc:sldLayoutChg chg="del">
          <pc:chgData name="Paulo Pinho" userId="42273aacd54b1f43" providerId="LiveId" clId="{73EAB902-BD32-4EFB-8D70-77DF9C83AB45}" dt="2025-10-27T22:54:19.337" v="934" actId="47"/>
          <pc:sldLayoutMkLst>
            <pc:docMk/>
            <pc:sldMasterMk cId="647874847" sldId="2147483675"/>
            <pc:sldLayoutMk cId="658961309" sldId="2147483682"/>
          </pc:sldLayoutMkLst>
        </pc:sldLayoutChg>
        <pc:sldLayoutChg chg="del">
          <pc:chgData name="Paulo Pinho" userId="42273aacd54b1f43" providerId="LiveId" clId="{73EAB902-BD32-4EFB-8D70-77DF9C83AB45}" dt="2025-10-27T22:54:19.337" v="934" actId="47"/>
          <pc:sldLayoutMkLst>
            <pc:docMk/>
            <pc:sldMasterMk cId="647874847" sldId="2147483675"/>
            <pc:sldLayoutMk cId="1386743860" sldId="2147483683"/>
          </pc:sldLayoutMkLst>
        </pc:sldLayoutChg>
        <pc:sldLayoutChg chg="del">
          <pc:chgData name="Paulo Pinho" userId="42273aacd54b1f43" providerId="LiveId" clId="{73EAB902-BD32-4EFB-8D70-77DF9C83AB45}" dt="2025-10-27T22:54:19.337" v="934" actId="47"/>
          <pc:sldLayoutMkLst>
            <pc:docMk/>
            <pc:sldMasterMk cId="647874847" sldId="2147483675"/>
            <pc:sldLayoutMk cId="3064829572" sldId="2147483684"/>
          </pc:sldLayoutMkLst>
        </pc:sldLayoutChg>
        <pc:sldLayoutChg chg="del">
          <pc:chgData name="Paulo Pinho" userId="42273aacd54b1f43" providerId="LiveId" clId="{73EAB902-BD32-4EFB-8D70-77DF9C83AB45}" dt="2025-10-27T22:54:19.337" v="934" actId="47"/>
          <pc:sldLayoutMkLst>
            <pc:docMk/>
            <pc:sldMasterMk cId="647874847" sldId="2147483675"/>
            <pc:sldLayoutMk cId="59463230" sldId="2147483685"/>
          </pc:sldLayoutMkLst>
        </pc:sldLayoutChg>
        <pc:sldLayoutChg chg="del">
          <pc:chgData name="Paulo Pinho" userId="42273aacd54b1f43" providerId="LiveId" clId="{73EAB902-BD32-4EFB-8D70-77DF9C83AB45}" dt="2025-10-27T22:54:19.337" v="934" actId="47"/>
          <pc:sldLayoutMkLst>
            <pc:docMk/>
            <pc:sldMasterMk cId="647874847" sldId="2147483675"/>
            <pc:sldLayoutMk cId="2211166210" sldId="2147483686"/>
          </pc:sldLayoutMkLst>
        </pc:sldLayoutChg>
      </pc:sldMasterChg>
      <pc:sldMasterChg chg="del delSldLayout">
        <pc:chgData name="Paulo Pinho" userId="42273aacd54b1f43" providerId="LiveId" clId="{73EAB902-BD32-4EFB-8D70-77DF9C83AB45}" dt="2025-10-27T22:41:43.390" v="895" actId="47"/>
        <pc:sldMasterMkLst>
          <pc:docMk/>
          <pc:sldMasterMk cId="1439504150" sldId="2147483700"/>
        </pc:sldMasterMkLst>
        <pc:sldLayoutChg chg="del">
          <pc:chgData name="Paulo Pinho" userId="42273aacd54b1f43" providerId="LiveId" clId="{73EAB902-BD32-4EFB-8D70-77DF9C83AB45}" dt="2025-10-27T22:41:43.390" v="895" actId="47"/>
          <pc:sldLayoutMkLst>
            <pc:docMk/>
            <pc:sldMasterMk cId="1439504150" sldId="2147483700"/>
            <pc:sldLayoutMk cId="3849646907" sldId="2147483701"/>
          </pc:sldLayoutMkLst>
        </pc:sldLayoutChg>
        <pc:sldLayoutChg chg="del">
          <pc:chgData name="Paulo Pinho" userId="42273aacd54b1f43" providerId="LiveId" clId="{73EAB902-BD32-4EFB-8D70-77DF9C83AB45}" dt="2025-10-27T22:41:43.390" v="895" actId="47"/>
          <pc:sldLayoutMkLst>
            <pc:docMk/>
            <pc:sldMasterMk cId="1439504150" sldId="2147483700"/>
            <pc:sldLayoutMk cId="939522237" sldId="2147483702"/>
          </pc:sldLayoutMkLst>
        </pc:sldLayoutChg>
        <pc:sldLayoutChg chg="del">
          <pc:chgData name="Paulo Pinho" userId="42273aacd54b1f43" providerId="LiveId" clId="{73EAB902-BD32-4EFB-8D70-77DF9C83AB45}" dt="2025-10-27T22:41:43.390" v="895" actId="47"/>
          <pc:sldLayoutMkLst>
            <pc:docMk/>
            <pc:sldMasterMk cId="1439504150" sldId="2147483700"/>
            <pc:sldLayoutMk cId="3093821334" sldId="2147483703"/>
          </pc:sldLayoutMkLst>
        </pc:sldLayoutChg>
        <pc:sldLayoutChg chg="del">
          <pc:chgData name="Paulo Pinho" userId="42273aacd54b1f43" providerId="LiveId" clId="{73EAB902-BD32-4EFB-8D70-77DF9C83AB45}" dt="2025-10-27T22:41:43.390" v="895" actId="47"/>
          <pc:sldLayoutMkLst>
            <pc:docMk/>
            <pc:sldMasterMk cId="1439504150" sldId="2147483700"/>
            <pc:sldLayoutMk cId="1871558709" sldId="2147483704"/>
          </pc:sldLayoutMkLst>
        </pc:sldLayoutChg>
        <pc:sldLayoutChg chg="del">
          <pc:chgData name="Paulo Pinho" userId="42273aacd54b1f43" providerId="LiveId" clId="{73EAB902-BD32-4EFB-8D70-77DF9C83AB45}" dt="2025-10-27T22:41:43.390" v="895" actId="47"/>
          <pc:sldLayoutMkLst>
            <pc:docMk/>
            <pc:sldMasterMk cId="1439504150" sldId="2147483700"/>
            <pc:sldLayoutMk cId="1911019462" sldId="2147483705"/>
          </pc:sldLayoutMkLst>
        </pc:sldLayoutChg>
        <pc:sldLayoutChg chg="del">
          <pc:chgData name="Paulo Pinho" userId="42273aacd54b1f43" providerId="LiveId" clId="{73EAB902-BD32-4EFB-8D70-77DF9C83AB45}" dt="2025-10-27T22:41:43.390" v="895" actId="47"/>
          <pc:sldLayoutMkLst>
            <pc:docMk/>
            <pc:sldMasterMk cId="1439504150" sldId="2147483700"/>
            <pc:sldLayoutMk cId="3080708052" sldId="2147483706"/>
          </pc:sldLayoutMkLst>
        </pc:sldLayoutChg>
        <pc:sldLayoutChg chg="del">
          <pc:chgData name="Paulo Pinho" userId="42273aacd54b1f43" providerId="LiveId" clId="{73EAB902-BD32-4EFB-8D70-77DF9C83AB45}" dt="2025-10-27T22:41:43.390" v="895" actId="47"/>
          <pc:sldLayoutMkLst>
            <pc:docMk/>
            <pc:sldMasterMk cId="1439504150" sldId="2147483700"/>
            <pc:sldLayoutMk cId="2602477302" sldId="2147483707"/>
          </pc:sldLayoutMkLst>
        </pc:sldLayoutChg>
        <pc:sldLayoutChg chg="del">
          <pc:chgData name="Paulo Pinho" userId="42273aacd54b1f43" providerId="LiveId" clId="{73EAB902-BD32-4EFB-8D70-77DF9C83AB45}" dt="2025-10-27T22:41:43.390" v="895" actId="47"/>
          <pc:sldLayoutMkLst>
            <pc:docMk/>
            <pc:sldMasterMk cId="1439504150" sldId="2147483700"/>
            <pc:sldLayoutMk cId="2422521770" sldId="2147483708"/>
          </pc:sldLayoutMkLst>
        </pc:sldLayoutChg>
        <pc:sldLayoutChg chg="del">
          <pc:chgData name="Paulo Pinho" userId="42273aacd54b1f43" providerId="LiveId" clId="{73EAB902-BD32-4EFB-8D70-77DF9C83AB45}" dt="2025-10-27T22:41:43.390" v="895" actId="47"/>
          <pc:sldLayoutMkLst>
            <pc:docMk/>
            <pc:sldMasterMk cId="1439504150" sldId="2147483700"/>
            <pc:sldLayoutMk cId="827272607" sldId="2147483709"/>
          </pc:sldLayoutMkLst>
        </pc:sldLayoutChg>
        <pc:sldLayoutChg chg="del">
          <pc:chgData name="Paulo Pinho" userId="42273aacd54b1f43" providerId="LiveId" clId="{73EAB902-BD32-4EFB-8D70-77DF9C83AB45}" dt="2025-10-27T22:41:43.390" v="895" actId="47"/>
          <pc:sldLayoutMkLst>
            <pc:docMk/>
            <pc:sldMasterMk cId="1439504150" sldId="2147483700"/>
            <pc:sldLayoutMk cId="1032642166" sldId="2147483710"/>
          </pc:sldLayoutMkLst>
        </pc:sldLayoutChg>
        <pc:sldLayoutChg chg="del">
          <pc:chgData name="Paulo Pinho" userId="42273aacd54b1f43" providerId="LiveId" clId="{73EAB902-BD32-4EFB-8D70-77DF9C83AB45}" dt="2025-10-27T22:41:43.390" v="895" actId="47"/>
          <pc:sldLayoutMkLst>
            <pc:docMk/>
            <pc:sldMasterMk cId="1439504150" sldId="2147483700"/>
            <pc:sldLayoutMk cId="975222892" sldId="2147483711"/>
          </pc:sldLayoutMkLst>
        </pc:sldLayoutChg>
      </pc:sldMasterChg>
      <pc:sldMasterChg chg="delSldLayout">
        <pc:chgData name="Paulo Pinho" userId="42273aacd54b1f43" providerId="LiveId" clId="{73EAB902-BD32-4EFB-8D70-77DF9C83AB45}" dt="2025-10-24T12:21:18.890" v="634" actId="47"/>
        <pc:sldMasterMkLst>
          <pc:docMk/>
          <pc:sldMasterMk cId="3439116507" sldId="2147483713"/>
        </pc:sldMasterMkLst>
        <pc:sldLayoutChg chg="del">
          <pc:chgData name="Paulo Pinho" userId="42273aacd54b1f43" providerId="LiveId" clId="{73EAB902-BD32-4EFB-8D70-77DF9C83AB45}" dt="2025-10-24T12:21:18.890" v="634" actId="47"/>
          <pc:sldLayoutMkLst>
            <pc:docMk/>
            <pc:sldMasterMk cId="3439116507" sldId="2147483713"/>
            <pc:sldLayoutMk cId="2063217144" sldId="2147483722"/>
          </pc:sldLayoutMkLst>
        </pc:sldLayoutChg>
      </pc:sldMasterChg>
      <pc:sldMasterChg chg="add del addSldLayout delSldLayout">
        <pc:chgData name="Paulo Pinho" userId="42273aacd54b1f43" providerId="LiveId" clId="{73EAB902-BD32-4EFB-8D70-77DF9C83AB45}" dt="2025-10-24T12:31:02.738" v="688" actId="47"/>
        <pc:sldMasterMkLst>
          <pc:docMk/>
          <pc:sldMasterMk cId="895668874" sldId="2147483723"/>
        </pc:sldMasterMkLst>
        <pc:sldLayoutChg chg="add del">
          <pc:chgData name="Paulo Pinho" userId="42273aacd54b1f43" providerId="LiveId" clId="{73EAB902-BD32-4EFB-8D70-77DF9C83AB45}" dt="2025-10-24T12:31:02.738" v="688" actId="47"/>
          <pc:sldLayoutMkLst>
            <pc:docMk/>
            <pc:sldMasterMk cId="895668874" sldId="2147483723"/>
            <pc:sldLayoutMk cId="1992790383" sldId="2147483724"/>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281524392" sldId="2147483725"/>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679355199" sldId="2147483726"/>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4148005219" sldId="2147483727"/>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635737083" sldId="2147483728"/>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2756711640" sldId="2147483729"/>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563978074" sldId="2147483730"/>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438353799" sldId="2147483731"/>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150631870" sldId="2147483732"/>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2481941875" sldId="2147483733"/>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610122772" sldId="2147483734"/>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530074050" sldId="2147483735"/>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1298319996" sldId="2147483736"/>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427723211" sldId="2147483737"/>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140454914" sldId="2147483738"/>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2502377249" sldId="2147483739"/>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4006686145" sldId="2147483740"/>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51722013" sldId="2147483741"/>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434475863" sldId="2147483742"/>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1665882299" sldId="2147483743"/>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1304516502" sldId="2147483744"/>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1717595909" sldId="2147483745"/>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3850322908" sldId="2147483746"/>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1269885557" sldId="2147483747"/>
          </pc:sldLayoutMkLst>
        </pc:sldLayoutChg>
        <pc:sldLayoutChg chg="add del">
          <pc:chgData name="Paulo Pinho" userId="42273aacd54b1f43" providerId="LiveId" clId="{73EAB902-BD32-4EFB-8D70-77DF9C83AB45}" dt="2025-10-24T12:31:02.738" v="688" actId="47"/>
          <pc:sldLayoutMkLst>
            <pc:docMk/>
            <pc:sldMasterMk cId="895668874" sldId="2147483723"/>
            <pc:sldLayoutMk cId="778260384" sldId="214748374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3790778218738601E-2"/>
          <c:y val="3.0800871155347954E-2"/>
          <c:w val="0.78570745953085386"/>
          <c:h val="0.8933355028435134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cat>
            <c:numRef>
              <c:f>Sheet1!$A$2:$A$6</c:f>
              <c:numCache>
                <c:formatCode>General</c:formatCode>
                <c:ptCount val="5"/>
              </c:numCache>
            </c:numRef>
          </c:cat>
          <c:val>
            <c:numRef>
              <c:f>Sheet1!$B$2:$B$6</c:f>
              <c:numCache>
                <c:formatCode>General</c:formatCode>
                <c:ptCount val="5"/>
                <c:pt idx="0">
                  <c:v>0.182</c:v>
                </c:pt>
                <c:pt idx="1">
                  <c:v>0.26400000000000001</c:v>
                </c:pt>
                <c:pt idx="2">
                  <c:v>0.37</c:v>
                </c:pt>
                <c:pt idx="3">
                  <c:v>0.70399999999999996</c:v>
                </c:pt>
                <c:pt idx="4">
                  <c:v>0.81499999999999995</c:v>
                </c:pt>
              </c:numCache>
            </c:numRef>
          </c:val>
          <c:extLst>
            <c:ext xmlns:c16="http://schemas.microsoft.com/office/drawing/2014/chart" uri="{C3380CC4-5D6E-409C-BE32-E72D297353CC}">
              <c16:uniqueId val="{00000000-4021-4745-819B-78DE6BAC0349}"/>
            </c:ext>
          </c:extLst>
        </c:ser>
        <c:dLbls>
          <c:showLegendKey val="0"/>
          <c:showVal val="0"/>
          <c:showCatName val="0"/>
          <c:showSerName val="0"/>
          <c:showPercent val="0"/>
          <c:showBubbleSize val="0"/>
        </c:dLbls>
        <c:gapWidth val="182"/>
        <c:axId val="325366376"/>
        <c:axId val="325368728"/>
      </c:barChart>
      <c:catAx>
        <c:axId val="325366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5368728"/>
        <c:crosses val="autoZero"/>
        <c:auto val="1"/>
        <c:lblAlgn val="ctr"/>
        <c:lblOffset val="100"/>
        <c:noMultiLvlLbl val="0"/>
      </c:catAx>
      <c:valAx>
        <c:axId val="32536872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325366376"/>
        <c:crosses val="autoZero"/>
        <c:crossBetween val="between"/>
        <c:majorUnit val="0.25"/>
      </c:valAx>
      <c:spPr>
        <a:noFill/>
        <a:ln>
          <a:solidFill>
            <a:schemeClr val="accent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strRef>
              <c:f>charts!$B$5</c:f>
              <c:strCache>
                <c:ptCount val="1"/>
                <c:pt idx="0">
                  <c:v>Normalization solution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strRef>
              <c:f>charts!$C$4:$K$4</c:f>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f>charts!$C$5:$K$5</c:f>
              <c:numCache>
                <c:formatCode>General</c:formatCode>
                <c:ptCount val="9"/>
                <c:pt idx="0">
                  <c:v>0.43478260869565222</c:v>
                </c:pt>
                <c:pt idx="1">
                  <c:v>0.5</c:v>
                </c:pt>
                <c:pt idx="2">
                  <c:v>0.5</c:v>
                </c:pt>
                <c:pt idx="3">
                  <c:v>0.56000000000000005</c:v>
                </c:pt>
                <c:pt idx="4">
                  <c:v>0.58823529411764708</c:v>
                </c:pt>
                <c:pt idx="5">
                  <c:v>0.53061224489795911</c:v>
                </c:pt>
                <c:pt idx="6">
                  <c:v>0.56000000000000005</c:v>
                </c:pt>
                <c:pt idx="7">
                  <c:v>0.10526315789473684</c:v>
                </c:pt>
                <c:pt idx="8">
                  <c:v>0.5</c:v>
                </c:pt>
              </c:numCache>
            </c:numRef>
          </c:val>
          <c:smooth val="1"/>
          <c:extLst>
            <c:ext xmlns:c16="http://schemas.microsoft.com/office/drawing/2014/chart" uri="{C3380CC4-5D6E-409C-BE32-E72D297353CC}">
              <c16:uniqueId val="{00000000-2444-423F-AFD2-D0D6B7E904D3}"/>
            </c:ext>
          </c:extLst>
        </c:ser>
        <c:ser>
          <c:idx val="8"/>
          <c:order val="8"/>
          <c:tx>
            <c:strRef>
              <c:f>charts!$B$13</c:f>
              <c:strCache>
                <c:ptCount val="1"/>
                <c:pt idx="0">
                  <c:v>NLP Solutions Mean</c:v>
                </c:pt>
              </c:strCache>
            </c:strRef>
          </c:tx>
          <c:spPr>
            <a:ln w="34925" cap="rnd">
              <a:solidFill>
                <a:schemeClr val="accent3">
                  <a:lumMod val="60000"/>
                </a:schemeClr>
              </a:solidFill>
              <a:round/>
            </a:ln>
            <a:effectLst>
              <a:outerShdw blurRad="40000" dist="23000" dir="5400000" rotWithShape="0">
                <a:srgbClr val="000000">
                  <a:alpha val="35000"/>
                </a:srgbClr>
              </a:outerShdw>
            </a:effectLst>
          </c:spPr>
          <c:marker>
            <c:symbol val="none"/>
          </c:marker>
          <c:cat>
            <c:strRef>
              <c:f>charts!$C$4:$K$4</c:f>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f>charts!$C$13:$K$13</c:f>
              <c:numCache>
                <c:formatCode>General</c:formatCode>
                <c:ptCount val="9"/>
                <c:pt idx="0">
                  <c:v>0.63721402238671965</c:v>
                </c:pt>
                <c:pt idx="1">
                  <c:v>0.65642422486235874</c:v>
                </c:pt>
                <c:pt idx="2">
                  <c:v>0.56057539682539681</c:v>
                </c:pt>
                <c:pt idx="3">
                  <c:v>0.57160714285714287</c:v>
                </c:pt>
                <c:pt idx="4">
                  <c:v>0.58078003556726965</c:v>
                </c:pt>
                <c:pt idx="5">
                  <c:v>0.56387432223298495</c:v>
                </c:pt>
                <c:pt idx="6">
                  <c:v>0.55281512605042016</c:v>
                </c:pt>
                <c:pt idx="7">
                  <c:v>0.25833048020930516</c:v>
                </c:pt>
                <c:pt idx="8">
                  <c:v>0.39966629588431601</c:v>
                </c:pt>
              </c:numCache>
            </c:numRef>
          </c:val>
          <c:smooth val="0"/>
          <c:extLst>
            <c:ext xmlns:c16="http://schemas.microsoft.com/office/drawing/2014/chart" uri="{C3380CC4-5D6E-409C-BE32-E72D297353CC}">
              <c16:uniqueId val="{00000001-2444-423F-AFD2-D0D6B7E904D3}"/>
            </c:ext>
          </c:extLst>
        </c:ser>
        <c:ser>
          <c:idx val="9"/>
          <c:order val="9"/>
          <c:tx>
            <c:strRef>
              <c:f>charts!$B$14</c:f>
              <c:strCache>
                <c:ptCount val="1"/>
                <c:pt idx="0">
                  <c:v>ChatGPT</c:v>
                </c:pt>
              </c:strCache>
            </c:strRef>
          </c:tx>
          <c:spPr>
            <a:ln w="34925" cap="rnd">
              <a:solidFill>
                <a:schemeClr val="accent4">
                  <a:lumMod val="60000"/>
                </a:schemeClr>
              </a:solidFill>
              <a:round/>
            </a:ln>
            <a:effectLst>
              <a:outerShdw blurRad="40000" dist="23000" dir="5400000" rotWithShape="0">
                <a:srgbClr val="000000">
                  <a:alpha val="35000"/>
                </a:srgbClr>
              </a:outerShdw>
            </a:effectLst>
          </c:spPr>
          <c:marker>
            <c:symbol val="none"/>
          </c:marker>
          <c:cat>
            <c:strRef>
              <c:f>charts!$C$4:$K$4</c:f>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f>charts!$C$14:$K$14</c:f>
              <c:numCache>
                <c:formatCode>General</c:formatCode>
                <c:ptCount val="9"/>
                <c:pt idx="0">
                  <c:v>1</c:v>
                </c:pt>
                <c:pt idx="1">
                  <c:v>1</c:v>
                </c:pt>
                <c:pt idx="2">
                  <c:v>1</c:v>
                </c:pt>
                <c:pt idx="3">
                  <c:v>1</c:v>
                </c:pt>
                <c:pt idx="4">
                  <c:v>1</c:v>
                </c:pt>
                <c:pt idx="5">
                  <c:v>0.94736842105263164</c:v>
                </c:pt>
                <c:pt idx="6">
                  <c:v>1</c:v>
                </c:pt>
                <c:pt idx="7">
                  <c:v>0.94736842105263164</c:v>
                </c:pt>
                <c:pt idx="8">
                  <c:v>1</c:v>
                </c:pt>
              </c:numCache>
            </c:numRef>
          </c:val>
          <c:smooth val="0"/>
          <c:extLst>
            <c:ext xmlns:c16="http://schemas.microsoft.com/office/drawing/2014/chart" uri="{C3380CC4-5D6E-409C-BE32-E72D297353CC}">
              <c16:uniqueId val="{00000002-2444-423F-AFD2-D0D6B7E904D3}"/>
            </c:ext>
          </c:extLst>
        </c:ser>
        <c:dLbls>
          <c:showLegendKey val="0"/>
          <c:showVal val="0"/>
          <c:showCatName val="0"/>
          <c:showSerName val="0"/>
          <c:showPercent val="0"/>
          <c:showBubbleSize val="0"/>
        </c:dLbls>
        <c:smooth val="0"/>
        <c:axId val="1286816973"/>
        <c:axId val="1509214413"/>
        <c:extLst>
          <c:ext xmlns:c15="http://schemas.microsoft.com/office/drawing/2012/chart" uri="{02D57815-91ED-43cb-92C2-25804820EDAC}">
            <c15:filteredLineSeries>
              <c15:ser>
                <c:idx val="1"/>
                <c:order val="1"/>
                <c:tx>
                  <c:strRef>
                    <c:extLst>
                      <c:ext uri="{02D57815-91ED-43cb-92C2-25804820EDAC}">
                        <c15:formulaRef>
                          <c15:sqref>charts!$B$6</c15:sqref>
                        </c15:formulaRef>
                      </c:ext>
                    </c:extLst>
                    <c:strCache>
                      <c:ptCount val="1"/>
                      <c:pt idx="0">
                        <c:v>MedExtractR</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cat>
                  <c:strRef>
                    <c:extLst>
                      <c:ext uri="{02D57815-91ED-43cb-92C2-25804820EDAC}">
                        <c15:formulaRef>
                          <c15:sqref>charts!$C$4:$K$4</c15:sqref>
                        </c15:formulaRef>
                      </c:ext>
                    </c:extLst>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extLst>
                      <c:ext uri="{02D57815-91ED-43cb-92C2-25804820EDAC}">
                        <c15:formulaRef>
                          <c15:sqref>charts!$C$6:$K$6</c15:sqref>
                        </c15:formulaRef>
                      </c:ext>
                    </c:extLst>
                    <c:numCache>
                      <c:formatCode>General</c:formatCode>
                      <c:ptCount val="9"/>
                      <c:pt idx="0">
                        <c:v>0.53061224489795911</c:v>
                      </c:pt>
                      <c:pt idx="1">
                        <c:v>0.56000000000000005</c:v>
                      </c:pt>
                      <c:pt idx="2">
                        <c:v>0</c:v>
                      </c:pt>
                      <c:pt idx="3">
                        <c:v>0.5</c:v>
                      </c:pt>
                      <c:pt idx="4">
                        <c:v>0.46808510638297873</c:v>
                      </c:pt>
                      <c:pt idx="5">
                        <c:v>0.66666666666666663</c:v>
                      </c:pt>
                      <c:pt idx="6">
                        <c:v>0.66666666666666663</c:v>
                      </c:pt>
                      <c:pt idx="7">
                        <c:v>0.4</c:v>
                      </c:pt>
                      <c:pt idx="8">
                        <c:v>0.75862068965517249</c:v>
                      </c:pt>
                    </c:numCache>
                  </c:numRef>
                </c:val>
                <c:smooth val="1"/>
                <c:extLst>
                  <c:ext xmlns:c16="http://schemas.microsoft.com/office/drawing/2014/chart" uri="{C3380CC4-5D6E-409C-BE32-E72D297353CC}">
                    <c16:uniqueId val="{00000003-2444-423F-AFD2-D0D6B7E904D3}"/>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charts!$B$7</c15:sqref>
                        </c15:formulaRef>
                      </c:ext>
                    </c:extLst>
                    <c:strCache>
                      <c:ptCount val="1"/>
                      <c:pt idx="0">
                        <c:v>MedEx</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cat>
                  <c:strRef>
                    <c:extLst xmlns:c15="http://schemas.microsoft.com/office/drawing/2012/chart">
                      <c:ext xmlns:c15="http://schemas.microsoft.com/office/drawing/2012/chart" uri="{02D57815-91ED-43cb-92C2-25804820EDAC}">
                        <c15:formulaRef>
                          <c15:sqref>charts!$C$4:$K$4</c15:sqref>
                        </c15:formulaRef>
                      </c:ext>
                    </c:extLst>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extLst xmlns:c15="http://schemas.microsoft.com/office/drawing/2012/chart">
                      <c:ext xmlns:c15="http://schemas.microsoft.com/office/drawing/2012/chart" uri="{02D57815-91ED-43cb-92C2-25804820EDAC}">
                        <c15:formulaRef>
                          <c15:sqref>charts!$C$7:$K$7</c15:sqref>
                        </c15:formulaRef>
                      </c:ext>
                    </c:extLst>
                    <c:numCache>
                      <c:formatCode>General</c:formatCode>
                      <c:ptCount val="9"/>
                      <c:pt idx="0">
                        <c:v>0.75862068965517249</c:v>
                      </c:pt>
                      <c:pt idx="1">
                        <c:v>0.75862068965517249</c:v>
                      </c:pt>
                      <c:pt idx="2">
                        <c:v>0.56000000000000005</c:v>
                      </c:pt>
                      <c:pt idx="3">
                        <c:v>0.56000000000000005</c:v>
                      </c:pt>
                      <c:pt idx="4">
                        <c:v>0.61538461538461531</c:v>
                      </c:pt>
                      <c:pt idx="5">
                        <c:v>0.46808510638297873</c:v>
                      </c:pt>
                      <c:pt idx="6">
                        <c:v>0.58823529411764708</c:v>
                      </c:pt>
                      <c:pt idx="7">
                        <c:v>0.32558139534883723</c:v>
                      </c:pt>
                      <c:pt idx="8">
                        <c:v>0.83870967741935476</c:v>
                      </c:pt>
                    </c:numCache>
                  </c:numRef>
                </c:val>
                <c:smooth val="1"/>
                <c:extLst xmlns:c15="http://schemas.microsoft.com/office/drawing/2012/chart">
                  <c:ext xmlns:c16="http://schemas.microsoft.com/office/drawing/2014/chart" uri="{C3380CC4-5D6E-409C-BE32-E72D297353CC}">
                    <c16:uniqueId val="{00000004-2444-423F-AFD2-D0D6B7E904D3}"/>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charts!$B$8</c15:sqref>
                        </c15:formulaRef>
                      </c:ext>
                    </c:extLst>
                    <c:strCache>
                      <c:ptCount val="1"/>
                      <c:pt idx="0">
                        <c:v>Fusion</c:v>
                      </c:pt>
                    </c:strCache>
                  </c:strRef>
                </c:tx>
                <c:spPr>
                  <a:ln w="34925" cap="rnd">
                    <a:solidFill>
                      <a:schemeClr val="accent4"/>
                    </a:solidFill>
                    <a:round/>
                  </a:ln>
                  <a:effectLst>
                    <a:outerShdw blurRad="40000" dist="23000" dir="5400000" rotWithShape="0">
                      <a:srgbClr val="000000">
                        <a:alpha val="35000"/>
                      </a:srgbClr>
                    </a:outerShdw>
                  </a:effectLst>
                </c:spPr>
                <c:marker>
                  <c:symbol val="none"/>
                </c:marker>
                <c:cat>
                  <c:strRef>
                    <c:extLst xmlns:c15="http://schemas.microsoft.com/office/drawing/2012/chart">
                      <c:ext xmlns:c15="http://schemas.microsoft.com/office/drawing/2012/chart" uri="{02D57815-91ED-43cb-92C2-25804820EDAC}">
                        <c15:formulaRef>
                          <c15:sqref>charts!$C$4:$K$4</c15:sqref>
                        </c15:formulaRef>
                      </c:ext>
                    </c:extLst>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extLst xmlns:c15="http://schemas.microsoft.com/office/drawing/2012/chart">
                      <c:ext xmlns:c15="http://schemas.microsoft.com/office/drawing/2012/chart" uri="{02D57815-91ED-43cb-92C2-25804820EDAC}">
                        <c15:formulaRef>
                          <c15:sqref>charts!$C$8:$K$8</c15:sqref>
                        </c15:formulaRef>
                      </c:ext>
                    </c:extLst>
                    <c:numCache>
                      <c:formatCode>General</c:formatCode>
                      <c:ptCount val="9"/>
                      <c:pt idx="0">
                        <c:v>0.43478260869565222</c:v>
                      </c:pt>
                      <c:pt idx="1">
                        <c:v>0.5</c:v>
                      </c:pt>
                      <c:pt idx="2">
                        <c:v>0.5</c:v>
                      </c:pt>
                      <c:pt idx="3">
                        <c:v>0.56000000000000005</c:v>
                      </c:pt>
                      <c:pt idx="4">
                        <c:v>0.58823529411764708</c:v>
                      </c:pt>
                      <c:pt idx="5">
                        <c:v>0.53061224489795911</c:v>
                      </c:pt>
                      <c:pt idx="6">
                        <c:v>0.56000000000000005</c:v>
                      </c:pt>
                      <c:pt idx="7">
                        <c:v>0.10526315789473684</c:v>
                      </c:pt>
                      <c:pt idx="8">
                        <c:v>0.5</c:v>
                      </c:pt>
                    </c:numCache>
                  </c:numRef>
                </c:val>
                <c:smooth val="1"/>
                <c:extLst xmlns:c15="http://schemas.microsoft.com/office/drawing/2012/chart">
                  <c:ext xmlns:c16="http://schemas.microsoft.com/office/drawing/2014/chart" uri="{C3380CC4-5D6E-409C-BE32-E72D297353CC}">
                    <c16:uniqueId val="{00000005-2444-423F-AFD2-D0D6B7E904D3}"/>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charts!$B$9</c15:sqref>
                        </c15:formulaRef>
                      </c:ext>
                    </c:extLst>
                    <c:strCache>
                      <c:ptCount val="1"/>
                      <c:pt idx="0">
                        <c:v>Fusion + JSL</c:v>
                      </c:pt>
                    </c:strCache>
                  </c:strRef>
                </c:tx>
                <c:spPr>
                  <a:ln w="34925" cap="rnd">
                    <a:solidFill>
                      <a:schemeClr val="accent5"/>
                    </a:solidFill>
                    <a:round/>
                  </a:ln>
                  <a:effectLst>
                    <a:outerShdw blurRad="40000" dist="23000" dir="5400000" rotWithShape="0">
                      <a:srgbClr val="000000">
                        <a:alpha val="35000"/>
                      </a:srgbClr>
                    </a:outerShdw>
                  </a:effectLst>
                </c:spPr>
                <c:marker>
                  <c:symbol val="none"/>
                </c:marker>
                <c:cat>
                  <c:strRef>
                    <c:extLst xmlns:c15="http://schemas.microsoft.com/office/drawing/2012/chart">
                      <c:ext xmlns:c15="http://schemas.microsoft.com/office/drawing/2012/chart" uri="{02D57815-91ED-43cb-92C2-25804820EDAC}">
                        <c15:formulaRef>
                          <c15:sqref>charts!$C$4:$K$4</c15:sqref>
                        </c15:formulaRef>
                      </c:ext>
                    </c:extLst>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extLst xmlns:c15="http://schemas.microsoft.com/office/drawing/2012/chart">
                      <c:ext xmlns:c15="http://schemas.microsoft.com/office/drawing/2012/chart" uri="{02D57815-91ED-43cb-92C2-25804820EDAC}">
                        <c15:formulaRef>
                          <c15:sqref>charts!$C$9:$K$9</c15:sqref>
                        </c15:formulaRef>
                      </c:ext>
                    </c:extLst>
                    <c:numCache>
                      <c:formatCode>General</c:formatCode>
                      <c:ptCount val="9"/>
                      <c:pt idx="0">
                        <c:v>0.61538461538461531</c:v>
                      </c:pt>
                      <c:pt idx="1">
                        <c:v>0.7142857142857143</c:v>
                      </c:pt>
                      <c:pt idx="2">
                        <c:v>0.7142857142857143</c:v>
                      </c:pt>
                      <c:pt idx="3">
                        <c:v>0.5</c:v>
                      </c:pt>
                      <c:pt idx="4">
                        <c:v>0.7142857142857143</c:v>
                      </c:pt>
                      <c:pt idx="5">
                        <c:v>0.61538461538461531</c:v>
                      </c:pt>
                      <c:pt idx="6">
                        <c:v>0.7142857142857143</c:v>
                      </c:pt>
                      <c:pt idx="7">
                        <c:v>0.61538461538461531</c:v>
                      </c:pt>
                      <c:pt idx="8">
                        <c:v>0.19999999999999998</c:v>
                      </c:pt>
                    </c:numCache>
                  </c:numRef>
                </c:val>
                <c:smooth val="1"/>
                <c:extLst xmlns:c15="http://schemas.microsoft.com/office/drawing/2012/chart">
                  <c:ext xmlns:c16="http://schemas.microsoft.com/office/drawing/2014/chart" uri="{C3380CC4-5D6E-409C-BE32-E72D297353CC}">
                    <c16:uniqueId val="{00000006-2444-423F-AFD2-D0D6B7E904D3}"/>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charts!$B$10</c15:sqref>
                        </c15:formulaRef>
                      </c:ext>
                    </c:extLst>
                    <c:strCache>
                      <c:ptCount val="1"/>
                      <c:pt idx="0">
                        <c:v>Med7</c:v>
                      </c:pt>
                    </c:strCache>
                  </c:strRef>
                </c:tx>
                <c:spPr>
                  <a:ln w="34925" cap="rnd">
                    <a:solidFill>
                      <a:schemeClr val="accent6"/>
                    </a:solidFill>
                    <a:round/>
                  </a:ln>
                  <a:effectLst>
                    <a:outerShdw blurRad="40000" dist="23000" dir="5400000" rotWithShape="0">
                      <a:srgbClr val="000000">
                        <a:alpha val="35000"/>
                      </a:srgbClr>
                    </a:outerShdw>
                  </a:effectLst>
                </c:spPr>
                <c:marker>
                  <c:symbol val="none"/>
                </c:marker>
                <c:cat>
                  <c:strRef>
                    <c:extLst xmlns:c15="http://schemas.microsoft.com/office/drawing/2012/chart">
                      <c:ext xmlns:c15="http://schemas.microsoft.com/office/drawing/2012/chart" uri="{02D57815-91ED-43cb-92C2-25804820EDAC}">
                        <c15:formulaRef>
                          <c15:sqref>charts!$C$4:$K$4</c15:sqref>
                        </c15:formulaRef>
                      </c:ext>
                    </c:extLst>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extLst xmlns:c15="http://schemas.microsoft.com/office/drawing/2012/chart">
                      <c:ext xmlns:c15="http://schemas.microsoft.com/office/drawing/2012/chart" uri="{02D57815-91ED-43cb-92C2-25804820EDAC}">
                        <c15:formulaRef>
                          <c15:sqref>charts!$C$10:$K$10</c15:sqref>
                        </c15:formulaRef>
                      </c:ext>
                    </c:extLst>
                    <c:numCache>
                      <c:formatCode>General</c:formatCode>
                      <c:ptCount val="9"/>
                      <c:pt idx="0">
                        <c:v>0.74999999999999989</c:v>
                      </c:pt>
                      <c:pt idx="1">
                        <c:v>0.57142857142857151</c:v>
                      </c:pt>
                      <c:pt idx="2">
                        <c:v>0.88888888888888895</c:v>
                      </c:pt>
                      <c:pt idx="3">
                        <c:v>0.57142857142857151</c:v>
                      </c:pt>
                      <c:pt idx="4">
                        <c:v>0.66666666666666663</c:v>
                      </c:pt>
                      <c:pt idx="5">
                        <c:v>0.57142857142857151</c:v>
                      </c:pt>
                      <c:pt idx="6">
                        <c:v>0.66666666666666663</c:v>
                      </c:pt>
                      <c:pt idx="7">
                        <c:v>0.18181818181818182</c:v>
                      </c:pt>
                      <c:pt idx="8">
                        <c:v>0.1</c:v>
                      </c:pt>
                    </c:numCache>
                  </c:numRef>
                </c:val>
                <c:smooth val="1"/>
                <c:extLst xmlns:c15="http://schemas.microsoft.com/office/drawing/2012/chart">
                  <c:ext xmlns:c16="http://schemas.microsoft.com/office/drawing/2014/chart" uri="{C3380CC4-5D6E-409C-BE32-E72D297353CC}">
                    <c16:uniqueId val="{00000007-2444-423F-AFD2-D0D6B7E904D3}"/>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charts!$B$11</c15:sqref>
                        </c15:formulaRef>
                      </c:ext>
                    </c:extLst>
                    <c:strCache>
                      <c:ptCount val="1"/>
                      <c:pt idx="0">
                        <c:v>MedXN</c:v>
                      </c:pt>
                    </c:strCache>
                  </c:strRef>
                </c:tx>
                <c:spPr>
                  <a:ln w="34925" cap="rnd">
                    <a:solidFill>
                      <a:schemeClr val="accent1">
                        <a:lumMod val="60000"/>
                      </a:schemeClr>
                    </a:solidFill>
                    <a:round/>
                  </a:ln>
                  <a:effectLst>
                    <a:outerShdw blurRad="40000" dist="23000" dir="5400000" rotWithShape="0">
                      <a:srgbClr val="000000">
                        <a:alpha val="35000"/>
                      </a:srgbClr>
                    </a:outerShdw>
                  </a:effectLst>
                </c:spPr>
                <c:marker>
                  <c:symbol val="none"/>
                </c:marker>
                <c:cat>
                  <c:strRef>
                    <c:extLst xmlns:c15="http://schemas.microsoft.com/office/drawing/2012/chart">
                      <c:ext xmlns:c15="http://schemas.microsoft.com/office/drawing/2012/chart" uri="{02D57815-91ED-43cb-92C2-25804820EDAC}">
                        <c15:formulaRef>
                          <c15:sqref>charts!$C$4:$K$4</c15:sqref>
                        </c15:formulaRef>
                      </c:ext>
                    </c:extLst>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extLst xmlns:c15="http://schemas.microsoft.com/office/drawing/2012/chart">
                      <c:ext xmlns:c15="http://schemas.microsoft.com/office/drawing/2012/chart" uri="{02D57815-91ED-43cb-92C2-25804820EDAC}">
                        <c15:formulaRef>
                          <c15:sqref>charts!$C$11:$K$11</c15:sqref>
                        </c15:formulaRef>
                      </c:ext>
                    </c:extLst>
                    <c:numCache>
                      <c:formatCode>General</c:formatCode>
                      <c:ptCount val="9"/>
                      <c:pt idx="0">
                        <c:v>0.74999999999999989</c:v>
                      </c:pt>
                      <c:pt idx="1">
                        <c:v>0.82352941176470584</c:v>
                      </c:pt>
                      <c:pt idx="2">
                        <c:v>0.74999999999999989</c:v>
                      </c:pt>
                      <c:pt idx="3">
                        <c:v>0.74999999999999989</c:v>
                      </c:pt>
                      <c:pt idx="4">
                        <c:v>0.82352941176470584</c:v>
                      </c:pt>
                      <c:pt idx="5">
                        <c:v>0.66666666666666663</c:v>
                      </c:pt>
                      <c:pt idx="6">
                        <c:v>0.33333333333333337</c:v>
                      </c:pt>
                      <c:pt idx="7">
                        <c:v>0</c:v>
                      </c:pt>
                      <c:pt idx="8">
                        <c:v>0.2</c:v>
                      </c:pt>
                    </c:numCache>
                  </c:numRef>
                </c:val>
                <c:smooth val="1"/>
                <c:extLst xmlns:c15="http://schemas.microsoft.com/office/drawing/2012/chart">
                  <c:ext xmlns:c16="http://schemas.microsoft.com/office/drawing/2014/chart" uri="{C3380CC4-5D6E-409C-BE32-E72D297353CC}">
                    <c16:uniqueId val="{00000008-2444-423F-AFD2-D0D6B7E904D3}"/>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charts!$B$12</c15:sqref>
                        </c15:formulaRef>
                      </c:ext>
                    </c:extLst>
                    <c:strCache>
                      <c:ptCount val="1"/>
                      <c:pt idx="0">
                        <c:v>Bio-Epidemiology-NER</c:v>
                      </c:pt>
                    </c:strCache>
                  </c:strRef>
                </c:tx>
                <c:spPr>
                  <a:ln w="34925" cap="rnd">
                    <a:solidFill>
                      <a:schemeClr val="accent2">
                        <a:lumMod val="60000"/>
                      </a:schemeClr>
                    </a:solidFill>
                    <a:round/>
                  </a:ln>
                  <a:effectLst>
                    <a:outerShdw blurRad="40000" dist="23000" dir="5400000" rotWithShape="0">
                      <a:srgbClr val="000000">
                        <a:alpha val="35000"/>
                      </a:srgbClr>
                    </a:outerShdw>
                  </a:effectLst>
                </c:spPr>
                <c:marker>
                  <c:symbol val="none"/>
                </c:marker>
                <c:cat>
                  <c:strRef>
                    <c:extLst xmlns:c15="http://schemas.microsoft.com/office/drawing/2012/chart">
                      <c:ext xmlns:c15="http://schemas.microsoft.com/office/drawing/2012/chart" uri="{02D57815-91ED-43cb-92C2-25804820EDAC}">
                        <c15:formulaRef>
                          <c15:sqref>charts!$C$4:$K$4</c15:sqref>
                        </c15:formulaRef>
                      </c:ext>
                    </c:extLst>
                    <c:strCache>
                      <c:ptCount val="9"/>
                      <c:pt idx="0">
                        <c:v>Dose</c:v>
                      </c:pt>
                      <c:pt idx="1">
                        <c:v>Dose Unit</c:v>
                      </c:pt>
                      <c:pt idx="2">
                        <c:v>Dose Type</c:v>
                      </c:pt>
                      <c:pt idx="3">
                        <c:v>Route</c:v>
                      </c:pt>
                      <c:pt idx="4">
                        <c:v>Units of Dose</c:v>
                      </c:pt>
                      <c:pt idx="5">
                        <c:v>Frequency #</c:v>
                      </c:pt>
                      <c:pt idx="6">
                        <c:v>Frequency Unit</c:v>
                      </c:pt>
                      <c:pt idx="7">
                        <c:v>Special instruction</c:v>
                      </c:pt>
                      <c:pt idx="8">
                        <c:v>Special Instruction condition</c:v>
                      </c:pt>
                    </c:strCache>
                  </c:strRef>
                </c:cat>
                <c:val>
                  <c:numRef>
                    <c:extLst xmlns:c15="http://schemas.microsoft.com/office/drawing/2012/chart">
                      <c:ext xmlns:c15="http://schemas.microsoft.com/office/drawing/2012/chart" uri="{02D57815-91ED-43cb-92C2-25804820EDAC}">
                        <c15:formulaRef>
                          <c15:sqref>charts!$C$12:$K$12</c15:sqref>
                        </c15:formulaRef>
                      </c:ext>
                    </c:extLst>
                    <c:numCache>
                      <c:formatCode>General</c:formatCode>
                      <c:ptCount val="9"/>
                      <c:pt idx="0">
                        <c:v>0.82352941176470584</c:v>
                      </c:pt>
                      <c:pt idx="1">
                        <c:v>0.82352941176470584</c:v>
                      </c:pt>
                      <c:pt idx="2">
                        <c:v>0.57142857142857151</c:v>
                      </c:pt>
                      <c:pt idx="3">
                        <c:v>0.57142857142857151</c:v>
                      </c:pt>
                      <c:pt idx="4">
                        <c:v>0.18181818181818182</c:v>
                      </c:pt>
                      <c:pt idx="5">
                        <c:v>0.46153846153846151</c:v>
                      </c:pt>
                      <c:pt idx="6">
                        <c:v>0.33333333333333337</c:v>
                      </c:pt>
                      <c:pt idx="7">
                        <c:v>0.33333333333333337</c:v>
                      </c:pt>
                      <c:pt idx="8">
                        <c:v>0.1</c:v>
                      </c:pt>
                    </c:numCache>
                  </c:numRef>
                </c:val>
                <c:smooth val="0"/>
                <c:extLst xmlns:c15="http://schemas.microsoft.com/office/drawing/2012/chart">
                  <c:ext xmlns:c16="http://schemas.microsoft.com/office/drawing/2014/chart" uri="{C3380CC4-5D6E-409C-BE32-E72D297353CC}">
                    <c16:uniqueId val="{00000009-2444-423F-AFD2-D0D6B7E904D3}"/>
                  </c:ext>
                </c:extLst>
              </c15:ser>
            </c15:filteredLineSeries>
          </c:ext>
        </c:extLst>
      </c:lineChart>
      <c:catAx>
        <c:axId val="1286816973"/>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rich>
          </c:tx>
          <c:overlay val="0"/>
          <c:spPr>
            <a:noFill/>
            <a:ln>
              <a:noFill/>
            </a:ln>
            <a:effectLst/>
          </c:sp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09214413"/>
        <c:crosses val="autoZero"/>
        <c:auto val="1"/>
        <c:lblAlgn val="ctr"/>
        <c:lblOffset val="100"/>
        <c:noMultiLvlLbl val="1"/>
      </c:catAx>
      <c:valAx>
        <c:axId val="1509214413"/>
        <c:scaling>
          <c:orientation val="minMax"/>
          <c:max val="1"/>
          <c:min val="0.1"/>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F1 Score</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8681697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zero"/>
    <c:showDLblsOverMax val="1"/>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480E8-F025-4437-9CC5-647C739C071D}" type="doc">
      <dgm:prSet loTypeId="urn:microsoft.com/office/officeart/2005/8/layout/hChevron3" loCatId="process" qsTypeId="urn:microsoft.com/office/officeart/2005/8/quickstyle/simple1" qsCatId="simple" csTypeId="urn:microsoft.com/office/officeart/2005/8/colors/accent0_1" csCatId="mainScheme" phldr="1"/>
      <dgm:spPr/>
    </dgm:pt>
    <dgm:pt modelId="{64DB97D2-03CE-4F62-A7D3-8588FECFF153}">
      <dgm:prSet phldrT="[Text]"/>
      <dgm:spPr/>
      <dgm:t>
        <a:bodyPr/>
        <a:lstStyle/>
        <a:p>
          <a:r>
            <a:rPr lang="en-US" dirty="0">
              <a:latin typeface="+mj-lt"/>
              <a:cs typeface="Kanit" panose="00000500000000000000" pitchFamily="50" charset="-34"/>
            </a:rPr>
            <a:t>Physician Internal Monologue</a:t>
          </a:r>
        </a:p>
      </dgm:t>
    </dgm:pt>
    <dgm:pt modelId="{1AB56B97-AE15-4F91-9733-F1BDEAD6DF13}" type="parTrans" cxnId="{99099A9D-6F06-4C25-BF5D-3EF167855ACD}">
      <dgm:prSet/>
      <dgm:spPr/>
      <dgm:t>
        <a:bodyPr/>
        <a:lstStyle/>
        <a:p>
          <a:endParaRPr lang="en-US">
            <a:latin typeface="+mj-lt"/>
            <a:cs typeface="Kanit" panose="00000500000000000000" pitchFamily="50" charset="-34"/>
          </a:endParaRPr>
        </a:p>
      </dgm:t>
    </dgm:pt>
    <dgm:pt modelId="{D5ECB5EC-7EDB-4ABA-B759-37D7EF16F98F}" type="sibTrans" cxnId="{99099A9D-6F06-4C25-BF5D-3EF167855ACD}">
      <dgm:prSet/>
      <dgm:spPr/>
      <dgm:t>
        <a:bodyPr/>
        <a:lstStyle/>
        <a:p>
          <a:endParaRPr lang="en-US">
            <a:latin typeface="+mj-lt"/>
            <a:cs typeface="Kanit" panose="00000500000000000000" pitchFamily="50" charset="-34"/>
          </a:endParaRPr>
        </a:p>
      </dgm:t>
    </dgm:pt>
    <dgm:pt modelId="{D3864C43-4ACA-464B-9081-C6D8DC2C348A}">
      <dgm:prSet phldrT="[Text]"/>
      <dgm:spPr/>
      <dgm:t>
        <a:bodyPr/>
        <a:lstStyle/>
        <a:p>
          <a:r>
            <a:rPr lang="en-US">
              <a:latin typeface="+mj-lt"/>
              <a:cs typeface="Kanit" panose="00000500000000000000" pitchFamily="50" charset="-34"/>
            </a:rPr>
            <a:t>Physician Documentation Into EHR in SOAP format (semi-structured)</a:t>
          </a:r>
        </a:p>
      </dgm:t>
    </dgm:pt>
    <dgm:pt modelId="{76794491-4577-45D3-BD03-39A438E71D66}" type="parTrans" cxnId="{4521CCDD-583B-49FA-A990-AAF5A8746EE3}">
      <dgm:prSet/>
      <dgm:spPr/>
      <dgm:t>
        <a:bodyPr/>
        <a:lstStyle/>
        <a:p>
          <a:endParaRPr lang="en-US">
            <a:latin typeface="+mj-lt"/>
            <a:cs typeface="Kanit" panose="00000500000000000000" pitchFamily="50" charset="-34"/>
          </a:endParaRPr>
        </a:p>
      </dgm:t>
    </dgm:pt>
    <dgm:pt modelId="{BF5226BC-EF72-4F48-A53E-F26D341961BD}" type="sibTrans" cxnId="{4521CCDD-583B-49FA-A990-AAF5A8746EE3}">
      <dgm:prSet/>
      <dgm:spPr/>
      <dgm:t>
        <a:bodyPr/>
        <a:lstStyle/>
        <a:p>
          <a:endParaRPr lang="en-US">
            <a:latin typeface="+mj-lt"/>
            <a:cs typeface="Kanit" panose="00000500000000000000" pitchFamily="50" charset="-34"/>
          </a:endParaRPr>
        </a:p>
      </dgm:t>
    </dgm:pt>
    <dgm:pt modelId="{EFA70F8D-FA3E-4480-AF1B-38143FC3D9C2}">
      <dgm:prSet phldrT="[Text]"/>
      <dgm:spPr/>
      <dgm:t>
        <a:bodyPr/>
        <a:lstStyle/>
        <a:p>
          <a:r>
            <a:rPr lang="en-US">
              <a:latin typeface="+mj-lt"/>
              <a:cs typeface="Kanit" panose="00000500000000000000" pitchFamily="50" charset="-34"/>
            </a:rPr>
            <a:t>EHR codification of semi-structured data into structured fields</a:t>
          </a:r>
        </a:p>
      </dgm:t>
    </dgm:pt>
    <dgm:pt modelId="{DCAB540D-B9CD-440C-93FC-07D7FFD6EBD0}" type="parTrans" cxnId="{A2EA2D63-961C-433B-ABDF-C7A4B289DF29}">
      <dgm:prSet/>
      <dgm:spPr/>
      <dgm:t>
        <a:bodyPr/>
        <a:lstStyle/>
        <a:p>
          <a:endParaRPr lang="en-US">
            <a:latin typeface="+mj-lt"/>
            <a:cs typeface="Kanit" panose="00000500000000000000" pitchFamily="50" charset="-34"/>
          </a:endParaRPr>
        </a:p>
      </dgm:t>
    </dgm:pt>
    <dgm:pt modelId="{990D75B6-643C-4F23-8716-BC4217798624}" type="sibTrans" cxnId="{A2EA2D63-961C-433B-ABDF-C7A4B289DF29}">
      <dgm:prSet/>
      <dgm:spPr/>
      <dgm:t>
        <a:bodyPr/>
        <a:lstStyle/>
        <a:p>
          <a:endParaRPr lang="en-US">
            <a:latin typeface="+mj-lt"/>
            <a:cs typeface="Kanit" panose="00000500000000000000" pitchFamily="50" charset="-34"/>
          </a:endParaRPr>
        </a:p>
      </dgm:t>
    </dgm:pt>
    <dgm:pt modelId="{5C8285D0-749F-4C63-A515-B77F0F3479AF}">
      <dgm:prSet phldrT="[Text]"/>
      <dgm:spPr/>
      <dgm:t>
        <a:bodyPr/>
        <a:lstStyle/>
        <a:p>
          <a:r>
            <a:rPr lang="en-US">
              <a:latin typeface="+mj-lt"/>
              <a:cs typeface="Kanit" panose="00000500000000000000" pitchFamily="50" charset="-34"/>
            </a:rPr>
            <a:t>EHR outbounding structured data to end user</a:t>
          </a:r>
        </a:p>
      </dgm:t>
    </dgm:pt>
    <dgm:pt modelId="{A65EDE0F-4A0E-4440-82E2-11B71217ED4A}" type="parTrans" cxnId="{840E2CB0-12CF-46A8-9F4A-68A14C7CBF7C}">
      <dgm:prSet/>
      <dgm:spPr/>
      <dgm:t>
        <a:bodyPr/>
        <a:lstStyle/>
        <a:p>
          <a:endParaRPr lang="en-US">
            <a:latin typeface="+mj-lt"/>
            <a:cs typeface="Kanit" panose="00000500000000000000" pitchFamily="50" charset="-34"/>
          </a:endParaRPr>
        </a:p>
      </dgm:t>
    </dgm:pt>
    <dgm:pt modelId="{1BA2D075-7961-44F1-9477-7382FD197476}" type="sibTrans" cxnId="{840E2CB0-12CF-46A8-9F4A-68A14C7CBF7C}">
      <dgm:prSet/>
      <dgm:spPr/>
      <dgm:t>
        <a:bodyPr/>
        <a:lstStyle/>
        <a:p>
          <a:endParaRPr lang="en-US">
            <a:latin typeface="+mj-lt"/>
            <a:cs typeface="Kanit" panose="00000500000000000000" pitchFamily="50" charset="-34"/>
          </a:endParaRPr>
        </a:p>
      </dgm:t>
    </dgm:pt>
    <dgm:pt modelId="{5147FD16-34B8-48D3-9F8E-7EB4A5980986}">
      <dgm:prSet phldrT="[Text]"/>
      <dgm:spPr/>
      <dgm:t>
        <a:bodyPr/>
        <a:lstStyle/>
        <a:p>
          <a:r>
            <a:rPr lang="en-US">
              <a:latin typeface="+mj-lt"/>
              <a:cs typeface="Kanit" panose="00000500000000000000" pitchFamily="50" charset="-34"/>
            </a:rPr>
            <a:t>End user wanting to abstract physician inner monologue for use case</a:t>
          </a:r>
        </a:p>
      </dgm:t>
    </dgm:pt>
    <dgm:pt modelId="{8C54AD22-E7FB-4E8C-A0F4-86C2E5810621}" type="parTrans" cxnId="{EA57FA68-82EF-44FA-A335-5065C365D974}">
      <dgm:prSet/>
      <dgm:spPr/>
      <dgm:t>
        <a:bodyPr/>
        <a:lstStyle/>
        <a:p>
          <a:endParaRPr lang="en-US">
            <a:latin typeface="+mj-lt"/>
            <a:cs typeface="Kanit" panose="00000500000000000000" pitchFamily="50" charset="-34"/>
          </a:endParaRPr>
        </a:p>
      </dgm:t>
    </dgm:pt>
    <dgm:pt modelId="{24747C75-D9F5-4924-AD01-6BBED6F801DE}" type="sibTrans" cxnId="{EA57FA68-82EF-44FA-A335-5065C365D974}">
      <dgm:prSet/>
      <dgm:spPr/>
      <dgm:t>
        <a:bodyPr/>
        <a:lstStyle/>
        <a:p>
          <a:endParaRPr lang="en-US">
            <a:latin typeface="+mj-lt"/>
            <a:cs typeface="Kanit" panose="00000500000000000000" pitchFamily="50" charset="-34"/>
          </a:endParaRPr>
        </a:p>
      </dgm:t>
    </dgm:pt>
    <dgm:pt modelId="{2BFA3F9D-3FEF-44DF-9E00-F5B1F04D5B92}" type="pres">
      <dgm:prSet presAssocID="{155480E8-F025-4437-9CC5-647C739C071D}" presName="Name0" presStyleCnt="0">
        <dgm:presLayoutVars>
          <dgm:dir/>
          <dgm:resizeHandles val="exact"/>
        </dgm:presLayoutVars>
      </dgm:prSet>
      <dgm:spPr/>
    </dgm:pt>
    <dgm:pt modelId="{E88041EF-DC6F-4B04-B5D5-50D80DF6CA65}" type="pres">
      <dgm:prSet presAssocID="{64DB97D2-03CE-4F62-A7D3-8588FECFF153}" presName="parTxOnly" presStyleLbl="node1" presStyleIdx="0" presStyleCnt="5">
        <dgm:presLayoutVars>
          <dgm:bulletEnabled val="1"/>
        </dgm:presLayoutVars>
      </dgm:prSet>
      <dgm:spPr/>
    </dgm:pt>
    <dgm:pt modelId="{4329AA0C-A123-4E9B-A51E-B7FE34FE2BC9}" type="pres">
      <dgm:prSet presAssocID="{D5ECB5EC-7EDB-4ABA-B759-37D7EF16F98F}" presName="parSpace" presStyleCnt="0"/>
      <dgm:spPr/>
    </dgm:pt>
    <dgm:pt modelId="{BE51E15B-C057-4582-BE03-62B84DB97E61}" type="pres">
      <dgm:prSet presAssocID="{D3864C43-4ACA-464B-9081-C6D8DC2C348A}" presName="parTxOnly" presStyleLbl="node1" presStyleIdx="1" presStyleCnt="5">
        <dgm:presLayoutVars>
          <dgm:bulletEnabled val="1"/>
        </dgm:presLayoutVars>
      </dgm:prSet>
      <dgm:spPr/>
    </dgm:pt>
    <dgm:pt modelId="{837CD899-2FB5-4771-AE24-221BCD96BB93}" type="pres">
      <dgm:prSet presAssocID="{BF5226BC-EF72-4F48-A53E-F26D341961BD}" presName="parSpace" presStyleCnt="0"/>
      <dgm:spPr/>
    </dgm:pt>
    <dgm:pt modelId="{7110B90A-953B-44F1-AD6D-0FD4A9492ADD}" type="pres">
      <dgm:prSet presAssocID="{EFA70F8D-FA3E-4480-AF1B-38143FC3D9C2}" presName="parTxOnly" presStyleLbl="node1" presStyleIdx="2" presStyleCnt="5" custLinFactNeighborX="-7107">
        <dgm:presLayoutVars>
          <dgm:bulletEnabled val="1"/>
        </dgm:presLayoutVars>
      </dgm:prSet>
      <dgm:spPr/>
    </dgm:pt>
    <dgm:pt modelId="{7DBF8DD2-18ED-44CE-8FD0-D14951A83784}" type="pres">
      <dgm:prSet presAssocID="{990D75B6-643C-4F23-8716-BC4217798624}" presName="parSpace" presStyleCnt="0"/>
      <dgm:spPr/>
    </dgm:pt>
    <dgm:pt modelId="{A24E0CA3-A322-48AF-B1E6-2B9E9CD6A80B}" type="pres">
      <dgm:prSet presAssocID="{5C8285D0-749F-4C63-A515-B77F0F3479AF}" presName="parTxOnly" presStyleLbl="node1" presStyleIdx="3" presStyleCnt="5">
        <dgm:presLayoutVars>
          <dgm:bulletEnabled val="1"/>
        </dgm:presLayoutVars>
      </dgm:prSet>
      <dgm:spPr/>
    </dgm:pt>
    <dgm:pt modelId="{63BDBA34-B41A-44CF-874E-AA9C62EBA72C}" type="pres">
      <dgm:prSet presAssocID="{1BA2D075-7961-44F1-9477-7382FD197476}" presName="parSpace" presStyleCnt="0"/>
      <dgm:spPr/>
    </dgm:pt>
    <dgm:pt modelId="{9148956D-C5E4-4589-9D9F-2171895CAF5C}" type="pres">
      <dgm:prSet presAssocID="{5147FD16-34B8-48D3-9F8E-7EB4A5980986}" presName="parTxOnly" presStyleLbl="node1" presStyleIdx="4" presStyleCnt="5">
        <dgm:presLayoutVars>
          <dgm:bulletEnabled val="1"/>
        </dgm:presLayoutVars>
      </dgm:prSet>
      <dgm:spPr/>
    </dgm:pt>
  </dgm:ptLst>
  <dgm:cxnLst>
    <dgm:cxn modelId="{14134A1D-84FE-4187-82FA-3440D107CBEC}" type="presOf" srcId="{5C8285D0-749F-4C63-A515-B77F0F3479AF}" destId="{A24E0CA3-A322-48AF-B1E6-2B9E9CD6A80B}" srcOrd="0" destOrd="0" presId="urn:microsoft.com/office/officeart/2005/8/layout/hChevron3"/>
    <dgm:cxn modelId="{86E04761-0EFE-4200-BDB6-DFCB60A941AB}" type="presOf" srcId="{D3864C43-4ACA-464B-9081-C6D8DC2C348A}" destId="{BE51E15B-C057-4582-BE03-62B84DB97E61}" srcOrd="0" destOrd="0" presId="urn:microsoft.com/office/officeart/2005/8/layout/hChevron3"/>
    <dgm:cxn modelId="{A2EA2D63-961C-433B-ABDF-C7A4B289DF29}" srcId="{155480E8-F025-4437-9CC5-647C739C071D}" destId="{EFA70F8D-FA3E-4480-AF1B-38143FC3D9C2}" srcOrd="2" destOrd="0" parTransId="{DCAB540D-B9CD-440C-93FC-07D7FFD6EBD0}" sibTransId="{990D75B6-643C-4F23-8716-BC4217798624}"/>
    <dgm:cxn modelId="{EA57FA68-82EF-44FA-A335-5065C365D974}" srcId="{155480E8-F025-4437-9CC5-647C739C071D}" destId="{5147FD16-34B8-48D3-9F8E-7EB4A5980986}" srcOrd="4" destOrd="0" parTransId="{8C54AD22-E7FB-4E8C-A0F4-86C2E5810621}" sibTransId="{24747C75-D9F5-4924-AD01-6BBED6F801DE}"/>
    <dgm:cxn modelId="{597DCD72-4F61-485B-9D79-4BCEFFED803B}" type="presOf" srcId="{64DB97D2-03CE-4F62-A7D3-8588FECFF153}" destId="{E88041EF-DC6F-4B04-B5D5-50D80DF6CA65}" srcOrd="0" destOrd="0" presId="urn:microsoft.com/office/officeart/2005/8/layout/hChevron3"/>
    <dgm:cxn modelId="{A162E756-F96A-46E6-BB69-B3AD1D43DFEA}" type="presOf" srcId="{EFA70F8D-FA3E-4480-AF1B-38143FC3D9C2}" destId="{7110B90A-953B-44F1-AD6D-0FD4A9492ADD}" srcOrd="0" destOrd="0" presId="urn:microsoft.com/office/officeart/2005/8/layout/hChevron3"/>
    <dgm:cxn modelId="{99099A9D-6F06-4C25-BF5D-3EF167855ACD}" srcId="{155480E8-F025-4437-9CC5-647C739C071D}" destId="{64DB97D2-03CE-4F62-A7D3-8588FECFF153}" srcOrd="0" destOrd="0" parTransId="{1AB56B97-AE15-4F91-9733-F1BDEAD6DF13}" sibTransId="{D5ECB5EC-7EDB-4ABA-B759-37D7EF16F98F}"/>
    <dgm:cxn modelId="{840E2CB0-12CF-46A8-9F4A-68A14C7CBF7C}" srcId="{155480E8-F025-4437-9CC5-647C739C071D}" destId="{5C8285D0-749F-4C63-A515-B77F0F3479AF}" srcOrd="3" destOrd="0" parTransId="{A65EDE0F-4A0E-4440-82E2-11B71217ED4A}" sibTransId="{1BA2D075-7961-44F1-9477-7382FD197476}"/>
    <dgm:cxn modelId="{4521CCDD-583B-49FA-A990-AAF5A8746EE3}" srcId="{155480E8-F025-4437-9CC5-647C739C071D}" destId="{D3864C43-4ACA-464B-9081-C6D8DC2C348A}" srcOrd="1" destOrd="0" parTransId="{76794491-4577-45D3-BD03-39A438E71D66}" sibTransId="{BF5226BC-EF72-4F48-A53E-F26D341961BD}"/>
    <dgm:cxn modelId="{0B4218E7-C797-4B81-BD64-2022EE3C107B}" type="presOf" srcId="{5147FD16-34B8-48D3-9F8E-7EB4A5980986}" destId="{9148956D-C5E4-4589-9D9F-2171895CAF5C}" srcOrd="0" destOrd="0" presId="urn:microsoft.com/office/officeart/2005/8/layout/hChevron3"/>
    <dgm:cxn modelId="{E88F66FA-270A-4E8C-BAA6-8FCA7647F70B}" type="presOf" srcId="{155480E8-F025-4437-9CC5-647C739C071D}" destId="{2BFA3F9D-3FEF-44DF-9E00-F5B1F04D5B92}" srcOrd="0" destOrd="0" presId="urn:microsoft.com/office/officeart/2005/8/layout/hChevron3"/>
    <dgm:cxn modelId="{35100005-D278-42F4-818D-F5A32DF7D72F}" type="presParOf" srcId="{2BFA3F9D-3FEF-44DF-9E00-F5B1F04D5B92}" destId="{E88041EF-DC6F-4B04-B5D5-50D80DF6CA65}" srcOrd="0" destOrd="0" presId="urn:microsoft.com/office/officeart/2005/8/layout/hChevron3"/>
    <dgm:cxn modelId="{B0EDEC3C-79D8-4883-A901-949C97680C3F}" type="presParOf" srcId="{2BFA3F9D-3FEF-44DF-9E00-F5B1F04D5B92}" destId="{4329AA0C-A123-4E9B-A51E-B7FE34FE2BC9}" srcOrd="1" destOrd="0" presId="urn:microsoft.com/office/officeart/2005/8/layout/hChevron3"/>
    <dgm:cxn modelId="{625EF941-B548-40CF-B2C0-79129D47894D}" type="presParOf" srcId="{2BFA3F9D-3FEF-44DF-9E00-F5B1F04D5B92}" destId="{BE51E15B-C057-4582-BE03-62B84DB97E61}" srcOrd="2" destOrd="0" presId="urn:microsoft.com/office/officeart/2005/8/layout/hChevron3"/>
    <dgm:cxn modelId="{1D816F81-93E3-4D98-AD90-F276EE453F52}" type="presParOf" srcId="{2BFA3F9D-3FEF-44DF-9E00-F5B1F04D5B92}" destId="{837CD899-2FB5-4771-AE24-221BCD96BB93}" srcOrd="3" destOrd="0" presId="urn:microsoft.com/office/officeart/2005/8/layout/hChevron3"/>
    <dgm:cxn modelId="{9F0ABF9F-65F7-41EA-8261-1996F751F894}" type="presParOf" srcId="{2BFA3F9D-3FEF-44DF-9E00-F5B1F04D5B92}" destId="{7110B90A-953B-44F1-AD6D-0FD4A9492ADD}" srcOrd="4" destOrd="0" presId="urn:microsoft.com/office/officeart/2005/8/layout/hChevron3"/>
    <dgm:cxn modelId="{69202BE7-1458-4392-A8F8-1DFC1C54F8F0}" type="presParOf" srcId="{2BFA3F9D-3FEF-44DF-9E00-F5B1F04D5B92}" destId="{7DBF8DD2-18ED-44CE-8FD0-D14951A83784}" srcOrd="5" destOrd="0" presId="urn:microsoft.com/office/officeart/2005/8/layout/hChevron3"/>
    <dgm:cxn modelId="{2871C27E-A94A-40EA-A2CA-E9AF4FBC5BD6}" type="presParOf" srcId="{2BFA3F9D-3FEF-44DF-9E00-F5B1F04D5B92}" destId="{A24E0CA3-A322-48AF-B1E6-2B9E9CD6A80B}" srcOrd="6" destOrd="0" presId="urn:microsoft.com/office/officeart/2005/8/layout/hChevron3"/>
    <dgm:cxn modelId="{F6590433-14B6-4C21-8282-2D5C4C5D075B}" type="presParOf" srcId="{2BFA3F9D-3FEF-44DF-9E00-F5B1F04D5B92}" destId="{63BDBA34-B41A-44CF-874E-AA9C62EBA72C}" srcOrd="7" destOrd="0" presId="urn:microsoft.com/office/officeart/2005/8/layout/hChevron3"/>
    <dgm:cxn modelId="{4A48DDA4-CDE9-4BCA-B058-99C1C2028F06}" type="presParOf" srcId="{2BFA3F9D-3FEF-44DF-9E00-F5B1F04D5B92}" destId="{9148956D-C5E4-4589-9D9F-2171895CAF5C}"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480E8-F025-4437-9CC5-647C739C071D}" type="doc">
      <dgm:prSet loTypeId="urn:microsoft.com/office/officeart/2005/8/layout/hChevron3" loCatId="process" qsTypeId="urn:microsoft.com/office/officeart/2005/8/quickstyle/simple1" qsCatId="simple" csTypeId="urn:microsoft.com/office/officeart/2005/8/colors/accent0_1" csCatId="mainScheme" phldr="1"/>
      <dgm:spPr/>
    </dgm:pt>
    <dgm:pt modelId="{64DB97D2-03CE-4F62-A7D3-8588FECFF153}">
      <dgm:prSet phldrT="[Text]"/>
      <dgm:spPr/>
      <dgm:t>
        <a:bodyPr/>
        <a:lstStyle/>
        <a:p>
          <a:r>
            <a:rPr lang="en-US">
              <a:latin typeface="+mj-lt"/>
              <a:cs typeface="Kanit" panose="00000500000000000000" pitchFamily="50" charset="-34"/>
            </a:rPr>
            <a:t>Physician Internal Monologue</a:t>
          </a:r>
        </a:p>
      </dgm:t>
    </dgm:pt>
    <dgm:pt modelId="{1AB56B97-AE15-4F91-9733-F1BDEAD6DF13}" type="parTrans" cxnId="{99099A9D-6F06-4C25-BF5D-3EF167855ACD}">
      <dgm:prSet/>
      <dgm:spPr/>
      <dgm:t>
        <a:bodyPr/>
        <a:lstStyle/>
        <a:p>
          <a:endParaRPr lang="en-US">
            <a:latin typeface="+mj-lt"/>
            <a:cs typeface="Kanit" panose="00000500000000000000" pitchFamily="50" charset="-34"/>
          </a:endParaRPr>
        </a:p>
      </dgm:t>
    </dgm:pt>
    <dgm:pt modelId="{D5ECB5EC-7EDB-4ABA-B759-37D7EF16F98F}" type="sibTrans" cxnId="{99099A9D-6F06-4C25-BF5D-3EF167855ACD}">
      <dgm:prSet/>
      <dgm:spPr/>
      <dgm:t>
        <a:bodyPr/>
        <a:lstStyle/>
        <a:p>
          <a:endParaRPr lang="en-US">
            <a:latin typeface="+mj-lt"/>
            <a:cs typeface="Kanit" panose="00000500000000000000" pitchFamily="50" charset="-34"/>
          </a:endParaRPr>
        </a:p>
      </dgm:t>
    </dgm:pt>
    <dgm:pt modelId="{D3864C43-4ACA-464B-9081-C6D8DC2C348A}">
      <dgm:prSet phldrT="[Text]"/>
      <dgm:spPr/>
      <dgm:t>
        <a:bodyPr/>
        <a:lstStyle/>
        <a:p>
          <a:r>
            <a:rPr lang="en-US">
              <a:latin typeface="+mj-lt"/>
              <a:cs typeface="Kanit" panose="00000500000000000000" pitchFamily="50" charset="-34"/>
            </a:rPr>
            <a:t>Physician Documentation Into EHR in SOAP format (semi-structured)</a:t>
          </a:r>
        </a:p>
      </dgm:t>
    </dgm:pt>
    <dgm:pt modelId="{76794491-4577-45D3-BD03-39A438E71D66}" type="parTrans" cxnId="{4521CCDD-583B-49FA-A990-AAF5A8746EE3}">
      <dgm:prSet/>
      <dgm:spPr/>
      <dgm:t>
        <a:bodyPr/>
        <a:lstStyle/>
        <a:p>
          <a:endParaRPr lang="en-US">
            <a:latin typeface="+mj-lt"/>
            <a:cs typeface="Kanit" panose="00000500000000000000" pitchFamily="50" charset="-34"/>
          </a:endParaRPr>
        </a:p>
      </dgm:t>
    </dgm:pt>
    <dgm:pt modelId="{BF5226BC-EF72-4F48-A53E-F26D341961BD}" type="sibTrans" cxnId="{4521CCDD-583B-49FA-A990-AAF5A8746EE3}">
      <dgm:prSet/>
      <dgm:spPr/>
      <dgm:t>
        <a:bodyPr/>
        <a:lstStyle/>
        <a:p>
          <a:endParaRPr lang="en-US">
            <a:latin typeface="+mj-lt"/>
            <a:cs typeface="Kanit" panose="00000500000000000000" pitchFamily="50" charset="-34"/>
          </a:endParaRPr>
        </a:p>
      </dgm:t>
    </dgm:pt>
    <dgm:pt modelId="{EFA70F8D-FA3E-4480-AF1B-38143FC3D9C2}">
      <dgm:prSet phldrT="[Text]"/>
      <dgm:spPr/>
      <dgm:t>
        <a:bodyPr/>
        <a:lstStyle/>
        <a:p>
          <a:r>
            <a:rPr lang="en-US">
              <a:latin typeface="+mj-lt"/>
              <a:cs typeface="Kanit" panose="00000500000000000000" pitchFamily="50" charset="-34"/>
            </a:rPr>
            <a:t>EHR codification of semi-structured data into structured fields</a:t>
          </a:r>
        </a:p>
      </dgm:t>
    </dgm:pt>
    <dgm:pt modelId="{DCAB540D-B9CD-440C-93FC-07D7FFD6EBD0}" type="parTrans" cxnId="{A2EA2D63-961C-433B-ABDF-C7A4B289DF29}">
      <dgm:prSet/>
      <dgm:spPr/>
      <dgm:t>
        <a:bodyPr/>
        <a:lstStyle/>
        <a:p>
          <a:endParaRPr lang="en-US">
            <a:latin typeface="+mj-lt"/>
            <a:cs typeface="Kanit" panose="00000500000000000000" pitchFamily="50" charset="-34"/>
          </a:endParaRPr>
        </a:p>
      </dgm:t>
    </dgm:pt>
    <dgm:pt modelId="{990D75B6-643C-4F23-8716-BC4217798624}" type="sibTrans" cxnId="{A2EA2D63-961C-433B-ABDF-C7A4B289DF29}">
      <dgm:prSet/>
      <dgm:spPr/>
      <dgm:t>
        <a:bodyPr/>
        <a:lstStyle/>
        <a:p>
          <a:endParaRPr lang="en-US">
            <a:latin typeface="+mj-lt"/>
            <a:cs typeface="Kanit" panose="00000500000000000000" pitchFamily="50" charset="-34"/>
          </a:endParaRPr>
        </a:p>
      </dgm:t>
    </dgm:pt>
    <dgm:pt modelId="{5C8285D0-749F-4C63-A515-B77F0F3479AF}">
      <dgm:prSet phldrT="[Text]"/>
      <dgm:spPr/>
      <dgm:t>
        <a:bodyPr/>
        <a:lstStyle/>
        <a:p>
          <a:r>
            <a:rPr lang="en-US" dirty="0">
              <a:latin typeface="+mj-lt"/>
              <a:cs typeface="Kanit" panose="00000500000000000000" pitchFamily="50" charset="-34"/>
            </a:rPr>
            <a:t>EHR </a:t>
          </a:r>
          <a:r>
            <a:rPr lang="en-US" dirty="0" err="1">
              <a:latin typeface="+mj-lt"/>
              <a:cs typeface="Kanit" panose="00000500000000000000" pitchFamily="50" charset="-34"/>
            </a:rPr>
            <a:t>outbounding</a:t>
          </a:r>
          <a:r>
            <a:rPr lang="en-US" dirty="0">
              <a:latin typeface="+mj-lt"/>
              <a:cs typeface="Kanit" panose="00000500000000000000" pitchFamily="50" charset="-34"/>
            </a:rPr>
            <a:t> structured data to end user</a:t>
          </a:r>
        </a:p>
      </dgm:t>
    </dgm:pt>
    <dgm:pt modelId="{A65EDE0F-4A0E-4440-82E2-11B71217ED4A}" type="parTrans" cxnId="{840E2CB0-12CF-46A8-9F4A-68A14C7CBF7C}">
      <dgm:prSet/>
      <dgm:spPr/>
      <dgm:t>
        <a:bodyPr/>
        <a:lstStyle/>
        <a:p>
          <a:endParaRPr lang="en-US">
            <a:latin typeface="+mj-lt"/>
            <a:cs typeface="Kanit" panose="00000500000000000000" pitchFamily="50" charset="-34"/>
          </a:endParaRPr>
        </a:p>
      </dgm:t>
    </dgm:pt>
    <dgm:pt modelId="{1BA2D075-7961-44F1-9477-7382FD197476}" type="sibTrans" cxnId="{840E2CB0-12CF-46A8-9F4A-68A14C7CBF7C}">
      <dgm:prSet/>
      <dgm:spPr/>
      <dgm:t>
        <a:bodyPr/>
        <a:lstStyle/>
        <a:p>
          <a:endParaRPr lang="en-US">
            <a:latin typeface="+mj-lt"/>
            <a:cs typeface="Kanit" panose="00000500000000000000" pitchFamily="50" charset="-34"/>
          </a:endParaRPr>
        </a:p>
      </dgm:t>
    </dgm:pt>
    <dgm:pt modelId="{5147FD16-34B8-48D3-9F8E-7EB4A5980986}">
      <dgm:prSet phldrT="[Text]"/>
      <dgm:spPr/>
      <dgm:t>
        <a:bodyPr/>
        <a:lstStyle/>
        <a:p>
          <a:r>
            <a:rPr lang="en-US">
              <a:latin typeface="+mj-lt"/>
              <a:cs typeface="Kanit" panose="00000500000000000000" pitchFamily="50" charset="-34"/>
            </a:rPr>
            <a:t>End user wanting to abstract physician inner monologue for use case</a:t>
          </a:r>
        </a:p>
      </dgm:t>
    </dgm:pt>
    <dgm:pt modelId="{8C54AD22-E7FB-4E8C-A0F4-86C2E5810621}" type="parTrans" cxnId="{EA57FA68-82EF-44FA-A335-5065C365D974}">
      <dgm:prSet/>
      <dgm:spPr/>
      <dgm:t>
        <a:bodyPr/>
        <a:lstStyle/>
        <a:p>
          <a:endParaRPr lang="en-US">
            <a:latin typeface="+mj-lt"/>
            <a:cs typeface="Kanit" panose="00000500000000000000" pitchFamily="50" charset="-34"/>
          </a:endParaRPr>
        </a:p>
      </dgm:t>
    </dgm:pt>
    <dgm:pt modelId="{24747C75-D9F5-4924-AD01-6BBED6F801DE}" type="sibTrans" cxnId="{EA57FA68-82EF-44FA-A335-5065C365D974}">
      <dgm:prSet/>
      <dgm:spPr/>
      <dgm:t>
        <a:bodyPr/>
        <a:lstStyle/>
        <a:p>
          <a:endParaRPr lang="en-US">
            <a:latin typeface="+mj-lt"/>
            <a:cs typeface="Kanit" panose="00000500000000000000" pitchFamily="50" charset="-34"/>
          </a:endParaRPr>
        </a:p>
      </dgm:t>
    </dgm:pt>
    <dgm:pt modelId="{2BFA3F9D-3FEF-44DF-9E00-F5B1F04D5B92}" type="pres">
      <dgm:prSet presAssocID="{155480E8-F025-4437-9CC5-647C739C071D}" presName="Name0" presStyleCnt="0">
        <dgm:presLayoutVars>
          <dgm:dir/>
          <dgm:resizeHandles val="exact"/>
        </dgm:presLayoutVars>
      </dgm:prSet>
      <dgm:spPr/>
    </dgm:pt>
    <dgm:pt modelId="{E88041EF-DC6F-4B04-B5D5-50D80DF6CA65}" type="pres">
      <dgm:prSet presAssocID="{64DB97D2-03CE-4F62-A7D3-8588FECFF153}" presName="parTxOnly" presStyleLbl="node1" presStyleIdx="0" presStyleCnt="5">
        <dgm:presLayoutVars>
          <dgm:bulletEnabled val="1"/>
        </dgm:presLayoutVars>
      </dgm:prSet>
      <dgm:spPr/>
    </dgm:pt>
    <dgm:pt modelId="{4329AA0C-A123-4E9B-A51E-B7FE34FE2BC9}" type="pres">
      <dgm:prSet presAssocID="{D5ECB5EC-7EDB-4ABA-B759-37D7EF16F98F}" presName="parSpace" presStyleCnt="0"/>
      <dgm:spPr/>
    </dgm:pt>
    <dgm:pt modelId="{BE51E15B-C057-4582-BE03-62B84DB97E61}" type="pres">
      <dgm:prSet presAssocID="{D3864C43-4ACA-464B-9081-C6D8DC2C348A}" presName="parTxOnly" presStyleLbl="node1" presStyleIdx="1" presStyleCnt="5">
        <dgm:presLayoutVars>
          <dgm:bulletEnabled val="1"/>
        </dgm:presLayoutVars>
      </dgm:prSet>
      <dgm:spPr/>
    </dgm:pt>
    <dgm:pt modelId="{837CD899-2FB5-4771-AE24-221BCD96BB93}" type="pres">
      <dgm:prSet presAssocID="{BF5226BC-EF72-4F48-A53E-F26D341961BD}" presName="parSpace" presStyleCnt="0"/>
      <dgm:spPr/>
    </dgm:pt>
    <dgm:pt modelId="{7110B90A-953B-44F1-AD6D-0FD4A9492ADD}" type="pres">
      <dgm:prSet presAssocID="{EFA70F8D-FA3E-4480-AF1B-38143FC3D9C2}" presName="parTxOnly" presStyleLbl="node1" presStyleIdx="2" presStyleCnt="5" custLinFactNeighborX="-7107">
        <dgm:presLayoutVars>
          <dgm:bulletEnabled val="1"/>
        </dgm:presLayoutVars>
      </dgm:prSet>
      <dgm:spPr/>
    </dgm:pt>
    <dgm:pt modelId="{7DBF8DD2-18ED-44CE-8FD0-D14951A83784}" type="pres">
      <dgm:prSet presAssocID="{990D75B6-643C-4F23-8716-BC4217798624}" presName="parSpace" presStyleCnt="0"/>
      <dgm:spPr/>
    </dgm:pt>
    <dgm:pt modelId="{A24E0CA3-A322-48AF-B1E6-2B9E9CD6A80B}" type="pres">
      <dgm:prSet presAssocID="{5C8285D0-749F-4C63-A515-B77F0F3479AF}" presName="parTxOnly" presStyleLbl="node1" presStyleIdx="3" presStyleCnt="5">
        <dgm:presLayoutVars>
          <dgm:bulletEnabled val="1"/>
        </dgm:presLayoutVars>
      </dgm:prSet>
      <dgm:spPr/>
    </dgm:pt>
    <dgm:pt modelId="{63BDBA34-B41A-44CF-874E-AA9C62EBA72C}" type="pres">
      <dgm:prSet presAssocID="{1BA2D075-7961-44F1-9477-7382FD197476}" presName="parSpace" presStyleCnt="0"/>
      <dgm:spPr/>
    </dgm:pt>
    <dgm:pt modelId="{9148956D-C5E4-4589-9D9F-2171895CAF5C}" type="pres">
      <dgm:prSet presAssocID="{5147FD16-34B8-48D3-9F8E-7EB4A5980986}" presName="parTxOnly" presStyleLbl="node1" presStyleIdx="4" presStyleCnt="5">
        <dgm:presLayoutVars>
          <dgm:bulletEnabled val="1"/>
        </dgm:presLayoutVars>
      </dgm:prSet>
      <dgm:spPr/>
    </dgm:pt>
  </dgm:ptLst>
  <dgm:cxnLst>
    <dgm:cxn modelId="{14134A1D-84FE-4187-82FA-3440D107CBEC}" type="presOf" srcId="{5C8285D0-749F-4C63-A515-B77F0F3479AF}" destId="{A24E0CA3-A322-48AF-B1E6-2B9E9CD6A80B}" srcOrd="0" destOrd="0" presId="urn:microsoft.com/office/officeart/2005/8/layout/hChevron3"/>
    <dgm:cxn modelId="{86E04761-0EFE-4200-BDB6-DFCB60A941AB}" type="presOf" srcId="{D3864C43-4ACA-464B-9081-C6D8DC2C348A}" destId="{BE51E15B-C057-4582-BE03-62B84DB97E61}" srcOrd="0" destOrd="0" presId="urn:microsoft.com/office/officeart/2005/8/layout/hChevron3"/>
    <dgm:cxn modelId="{A2EA2D63-961C-433B-ABDF-C7A4B289DF29}" srcId="{155480E8-F025-4437-9CC5-647C739C071D}" destId="{EFA70F8D-FA3E-4480-AF1B-38143FC3D9C2}" srcOrd="2" destOrd="0" parTransId="{DCAB540D-B9CD-440C-93FC-07D7FFD6EBD0}" sibTransId="{990D75B6-643C-4F23-8716-BC4217798624}"/>
    <dgm:cxn modelId="{EA57FA68-82EF-44FA-A335-5065C365D974}" srcId="{155480E8-F025-4437-9CC5-647C739C071D}" destId="{5147FD16-34B8-48D3-9F8E-7EB4A5980986}" srcOrd="4" destOrd="0" parTransId="{8C54AD22-E7FB-4E8C-A0F4-86C2E5810621}" sibTransId="{24747C75-D9F5-4924-AD01-6BBED6F801DE}"/>
    <dgm:cxn modelId="{597DCD72-4F61-485B-9D79-4BCEFFED803B}" type="presOf" srcId="{64DB97D2-03CE-4F62-A7D3-8588FECFF153}" destId="{E88041EF-DC6F-4B04-B5D5-50D80DF6CA65}" srcOrd="0" destOrd="0" presId="urn:microsoft.com/office/officeart/2005/8/layout/hChevron3"/>
    <dgm:cxn modelId="{A162E756-F96A-46E6-BB69-B3AD1D43DFEA}" type="presOf" srcId="{EFA70F8D-FA3E-4480-AF1B-38143FC3D9C2}" destId="{7110B90A-953B-44F1-AD6D-0FD4A9492ADD}" srcOrd="0" destOrd="0" presId="urn:microsoft.com/office/officeart/2005/8/layout/hChevron3"/>
    <dgm:cxn modelId="{99099A9D-6F06-4C25-BF5D-3EF167855ACD}" srcId="{155480E8-F025-4437-9CC5-647C739C071D}" destId="{64DB97D2-03CE-4F62-A7D3-8588FECFF153}" srcOrd="0" destOrd="0" parTransId="{1AB56B97-AE15-4F91-9733-F1BDEAD6DF13}" sibTransId="{D5ECB5EC-7EDB-4ABA-B759-37D7EF16F98F}"/>
    <dgm:cxn modelId="{840E2CB0-12CF-46A8-9F4A-68A14C7CBF7C}" srcId="{155480E8-F025-4437-9CC5-647C739C071D}" destId="{5C8285D0-749F-4C63-A515-B77F0F3479AF}" srcOrd="3" destOrd="0" parTransId="{A65EDE0F-4A0E-4440-82E2-11B71217ED4A}" sibTransId="{1BA2D075-7961-44F1-9477-7382FD197476}"/>
    <dgm:cxn modelId="{4521CCDD-583B-49FA-A990-AAF5A8746EE3}" srcId="{155480E8-F025-4437-9CC5-647C739C071D}" destId="{D3864C43-4ACA-464B-9081-C6D8DC2C348A}" srcOrd="1" destOrd="0" parTransId="{76794491-4577-45D3-BD03-39A438E71D66}" sibTransId="{BF5226BC-EF72-4F48-A53E-F26D341961BD}"/>
    <dgm:cxn modelId="{0B4218E7-C797-4B81-BD64-2022EE3C107B}" type="presOf" srcId="{5147FD16-34B8-48D3-9F8E-7EB4A5980986}" destId="{9148956D-C5E4-4589-9D9F-2171895CAF5C}" srcOrd="0" destOrd="0" presId="urn:microsoft.com/office/officeart/2005/8/layout/hChevron3"/>
    <dgm:cxn modelId="{E88F66FA-270A-4E8C-BAA6-8FCA7647F70B}" type="presOf" srcId="{155480E8-F025-4437-9CC5-647C739C071D}" destId="{2BFA3F9D-3FEF-44DF-9E00-F5B1F04D5B92}" srcOrd="0" destOrd="0" presId="urn:microsoft.com/office/officeart/2005/8/layout/hChevron3"/>
    <dgm:cxn modelId="{35100005-D278-42F4-818D-F5A32DF7D72F}" type="presParOf" srcId="{2BFA3F9D-3FEF-44DF-9E00-F5B1F04D5B92}" destId="{E88041EF-DC6F-4B04-B5D5-50D80DF6CA65}" srcOrd="0" destOrd="0" presId="urn:microsoft.com/office/officeart/2005/8/layout/hChevron3"/>
    <dgm:cxn modelId="{B0EDEC3C-79D8-4883-A901-949C97680C3F}" type="presParOf" srcId="{2BFA3F9D-3FEF-44DF-9E00-F5B1F04D5B92}" destId="{4329AA0C-A123-4E9B-A51E-B7FE34FE2BC9}" srcOrd="1" destOrd="0" presId="urn:microsoft.com/office/officeart/2005/8/layout/hChevron3"/>
    <dgm:cxn modelId="{625EF941-B548-40CF-B2C0-79129D47894D}" type="presParOf" srcId="{2BFA3F9D-3FEF-44DF-9E00-F5B1F04D5B92}" destId="{BE51E15B-C057-4582-BE03-62B84DB97E61}" srcOrd="2" destOrd="0" presId="urn:microsoft.com/office/officeart/2005/8/layout/hChevron3"/>
    <dgm:cxn modelId="{1D816F81-93E3-4D98-AD90-F276EE453F52}" type="presParOf" srcId="{2BFA3F9D-3FEF-44DF-9E00-F5B1F04D5B92}" destId="{837CD899-2FB5-4771-AE24-221BCD96BB93}" srcOrd="3" destOrd="0" presId="urn:microsoft.com/office/officeart/2005/8/layout/hChevron3"/>
    <dgm:cxn modelId="{9F0ABF9F-65F7-41EA-8261-1996F751F894}" type="presParOf" srcId="{2BFA3F9D-3FEF-44DF-9E00-F5B1F04D5B92}" destId="{7110B90A-953B-44F1-AD6D-0FD4A9492ADD}" srcOrd="4" destOrd="0" presId="urn:microsoft.com/office/officeart/2005/8/layout/hChevron3"/>
    <dgm:cxn modelId="{69202BE7-1458-4392-A8F8-1DFC1C54F8F0}" type="presParOf" srcId="{2BFA3F9D-3FEF-44DF-9E00-F5B1F04D5B92}" destId="{7DBF8DD2-18ED-44CE-8FD0-D14951A83784}" srcOrd="5" destOrd="0" presId="urn:microsoft.com/office/officeart/2005/8/layout/hChevron3"/>
    <dgm:cxn modelId="{2871C27E-A94A-40EA-A2CA-E9AF4FBC5BD6}" type="presParOf" srcId="{2BFA3F9D-3FEF-44DF-9E00-F5B1F04D5B92}" destId="{A24E0CA3-A322-48AF-B1E6-2B9E9CD6A80B}" srcOrd="6" destOrd="0" presId="urn:microsoft.com/office/officeart/2005/8/layout/hChevron3"/>
    <dgm:cxn modelId="{F6590433-14B6-4C21-8282-2D5C4C5D075B}" type="presParOf" srcId="{2BFA3F9D-3FEF-44DF-9E00-F5B1F04D5B92}" destId="{63BDBA34-B41A-44CF-874E-AA9C62EBA72C}" srcOrd="7" destOrd="0" presId="urn:microsoft.com/office/officeart/2005/8/layout/hChevron3"/>
    <dgm:cxn modelId="{4A48DDA4-CDE9-4BCA-B058-99C1C2028F06}" type="presParOf" srcId="{2BFA3F9D-3FEF-44DF-9E00-F5B1F04D5B92}" destId="{9148956D-C5E4-4589-9D9F-2171895CAF5C}"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041EF-DC6F-4B04-B5D5-50D80DF6CA65}">
      <dsp:nvSpPr>
        <dsp:cNvPr id="0" name=""/>
        <dsp:cNvSpPr/>
      </dsp:nvSpPr>
      <dsp:spPr>
        <a:xfrm>
          <a:off x="992" y="2298780"/>
          <a:ext cx="1934765" cy="773906"/>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j-lt"/>
              <a:cs typeface="Kanit" panose="00000500000000000000" pitchFamily="50" charset="-34"/>
            </a:rPr>
            <a:t>Physician Internal Monologue</a:t>
          </a:r>
        </a:p>
      </dsp:txBody>
      <dsp:txXfrm>
        <a:off x="992" y="2298780"/>
        <a:ext cx="1741289" cy="773906"/>
      </dsp:txXfrm>
    </dsp:sp>
    <dsp:sp modelId="{BE51E15B-C057-4582-BE03-62B84DB97E61}">
      <dsp:nvSpPr>
        <dsp:cNvPr id="0" name=""/>
        <dsp:cNvSpPr/>
      </dsp:nvSpPr>
      <dsp:spPr>
        <a:xfrm>
          <a:off x="1548804" y="2298780"/>
          <a:ext cx="1934765" cy="7739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cs typeface="Kanit" panose="00000500000000000000" pitchFamily="50" charset="-34"/>
            </a:rPr>
            <a:t>Physician Documentation Into EHR in SOAP format (semi-structured)</a:t>
          </a:r>
        </a:p>
      </dsp:txBody>
      <dsp:txXfrm>
        <a:off x="1935757" y="2298780"/>
        <a:ext cx="1160859" cy="773906"/>
      </dsp:txXfrm>
    </dsp:sp>
    <dsp:sp modelId="{7110B90A-953B-44F1-AD6D-0FD4A9492ADD}">
      <dsp:nvSpPr>
        <dsp:cNvPr id="0" name=""/>
        <dsp:cNvSpPr/>
      </dsp:nvSpPr>
      <dsp:spPr>
        <a:xfrm>
          <a:off x="3069116" y="2298780"/>
          <a:ext cx="1934765" cy="7739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cs typeface="Kanit" panose="00000500000000000000" pitchFamily="50" charset="-34"/>
            </a:rPr>
            <a:t>EHR codification of semi-structured data into structured fields</a:t>
          </a:r>
        </a:p>
      </dsp:txBody>
      <dsp:txXfrm>
        <a:off x="3456069" y="2298780"/>
        <a:ext cx="1160859" cy="773906"/>
      </dsp:txXfrm>
    </dsp:sp>
    <dsp:sp modelId="{A24E0CA3-A322-48AF-B1E6-2B9E9CD6A80B}">
      <dsp:nvSpPr>
        <dsp:cNvPr id="0" name=""/>
        <dsp:cNvSpPr/>
      </dsp:nvSpPr>
      <dsp:spPr>
        <a:xfrm>
          <a:off x="4644429" y="2298780"/>
          <a:ext cx="1934765" cy="7739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cs typeface="Kanit" panose="00000500000000000000" pitchFamily="50" charset="-34"/>
            </a:rPr>
            <a:t>EHR outbounding structured data to end user</a:t>
          </a:r>
        </a:p>
      </dsp:txBody>
      <dsp:txXfrm>
        <a:off x="5031382" y="2298780"/>
        <a:ext cx="1160859" cy="773906"/>
      </dsp:txXfrm>
    </dsp:sp>
    <dsp:sp modelId="{9148956D-C5E4-4589-9D9F-2171895CAF5C}">
      <dsp:nvSpPr>
        <dsp:cNvPr id="0" name=""/>
        <dsp:cNvSpPr/>
      </dsp:nvSpPr>
      <dsp:spPr>
        <a:xfrm>
          <a:off x="6192242" y="2298780"/>
          <a:ext cx="1934765" cy="7739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cs typeface="Kanit" panose="00000500000000000000" pitchFamily="50" charset="-34"/>
            </a:rPr>
            <a:t>End user wanting to abstract physician inner monologue for use case</a:t>
          </a:r>
        </a:p>
      </dsp:txBody>
      <dsp:txXfrm>
        <a:off x="6579195" y="2298780"/>
        <a:ext cx="1160859" cy="773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041EF-DC6F-4B04-B5D5-50D80DF6CA65}">
      <dsp:nvSpPr>
        <dsp:cNvPr id="0" name=""/>
        <dsp:cNvSpPr/>
      </dsp:nvSpPr>
      <dsp:spPr>
        <a:xfrm>
          <a:off x="992" y="2298780"/>
          <a:ext cx="1934765" cy="773906"/>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cs typeface="Kanit" panose="00000500000000000000" pitchFamily="50" charset="-34"/>
            </a:rPr>
            <a:t>Physician Internal Monologue</a:t>
          </a:r>
        </a:p>
      </dsp:txBody>
      <dsp:txXfrm>
        <a:off x="992" y="2298780"/>
        <a:ext cx="1741289" cy="773906"/>
      </dsp:txXfrm>
    </dsp:sp>
    <dsp:sp modelId="{BE51E15B-C057-4582-BE03-62B84DB97E61}">
      <dsp:nvSpPr>
        <dsp:cNvPr id="0" name=""/>
        <dsp:cNvSpPr/>
      </dsp:nvSpPr>
      <dsp:spPr>
        <a:xfrm>
          <a:off x="1548804" y="2298780"/>
          <a:ext cx="1934765" cy="7739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cs typeface="Kanit" panose="00000500000000000000" pitchFamily="50" charset="-34"/>
            </a:rPr>
            <a:t>Physician Documentation Into EHR in SOAP format (semi-structured)</a:t>
          </a:r>
        </a:p>
      </dsp:txBody>
      <dsp:txXfrm>
        <a:off x="1935757" y="2298780"/>
        <a:ext cx="1160859" cy="773906"/>
      </dsp:txXfrm>
    </dsp:sp>
    <dsp:sp modelId="{7110B90A-953B-44F1-AD6D-0FD4A9492ADD}">
      <dsp:nvSpPr>
        <dsp:cNvPr id="0" name=""/>
        <dsp:cNvSpPr/>
      </dsp:nvSpPr>
      <dsp:spPr>
        <a:xfrm>
          <a:off x="3069116" y="2298780"/>
          <a:ext cx="1934765" cy="7739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cs typeface="Kanit" panose="00000500000000000000" pitchFamily="50" charset="-34"/>
            </a:rPr>
            <a:t>EHR codification of semi-structured data into structured fields</a:t>
          </a:r>
        </a:p>
      </dsp:txBody>
      <dsp:txXfrm>
        <a:off x="3456069" y="2298780"/>
        <a:ext cx="1160859" cy="773906"/>
      </dsp:txXfrm>
    </dsp:sp>
    <dsp:sp modelId="{A24E0CA3-A322-48AF-B1E6-2B9E9CD6A80B}">
      <dsp:nvSpPr>
        <dsp:cNvPr id="0" name=""/>
        <dsp:cNvSpPr/>
      </dsp:nvSpPr>
      <dsp:spPr>
        <a:xfrm>
          <a:off x="4644429" y="2298780"/>
          <a:ext cx="1934765" cy="7739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j-lt"/>
              <a:cs typeface="Kanit" panose="00000500000000000000" pitchFamily="50" charset="-34"/>
            </a:rPr>
            <a:t>EHR </a:t>
          </a:r>
          <a:r>
            <a:rPr lang="en-US" sz="1000" kern="1200" dirty="0" err="1">
              <a:latin typeface="+mj-lt"/>
              <a:cs typeface="Kanit" panose="00000500000000000000" pitchFamily="50" charset="-34"/>
            </a:rPr>
            <a:t>outbounding</a:t>
          </a:r>
          <a:r>
            <a:rPr lang="en-US" sz="1000" kern="1200" dirty="0">
              <a:latin typeface="+mj-lt"/>
              <a:cs typeface="Kanit" panose="00000500000000000000" pitchFamily="50" charset="-34"/>
            </a:rPr>
            <a:t> structured data to end user</a:t>
          </a:r>
        </a:p>
      </dsp:txBody>
      <dsp:txXfrm>
        <a:off x="5031382" y="2298780"/>
        <a:ext cx="1160859" cy="773906"/>
      </dsp:txXfrm>
    </dsp:sp>
    <dsp:sp modelId="{9148956D-C5E4-4589-9D9F-2171895CAF5C}">
      <dsp:nvSpPr>
        <dsp:cNvPr id="0" name=""/>
        <dsp:cNvSpPr/>
      </dsp:nvSpPr>
      <dsp:spPr>
        <a:xfrm>
          <a:off x="6192242" y="2298780"/>
          <a:ext cx="1934765" cy="7739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cs typeface="Kanit" panose="00000500000000000000" pitchFamily="50" charset="-34"/>
            </a:rPr>
            <a:t>End user wanting to abstract physician inner monologue for use case</a:t>
          </a:r>
        </a:p>
      </dsp:txBody>
      <dsp:txXfrm>
        <a:off x="6579195" y="2298780"/>
        <a:ext cx="1160859" cy="77390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4A782-D808-4010-8FAF-4CD1C8FC2A24}"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440DB-E8E2-4808-9611-B338C6EBCA07}" type="slidenum">
              <a:rPr lang="en-US" smtClean="0"/>
              <a:t>‹#›</a:t>
            </a:fld>
            <a:endParaRPr lang="en-US"/>
          </a:p>
        </p:txBody>
      </p:sp>
    </p:spTree>
    <p:extLst>
      <p:ext uri="{BB962C8B-B14F-4D97-AF65-F5344CB8AC3E}">
        <p14:creationId xmlns:p14="http://schemas.microsoft.com/office/powerpoint/2010/main" val="363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Building on the Stethoscope and Beyond the Bedside: Using Informatics Solutions to </a:t>
            </a:r>
            <a:r>
              <a:rPr lang="en-US" b="1"/>
              <a:t>Treat Healthcare</a:t>
            </a:r>
          </a:p>
          <a:p>
            <a:endParaRPr lang="en-US" dirty="0"/>
          </a:p>
          <a:p>
            <a:r>
              <a:rPr lang="en-US" dirty="0"/>
              <a:t>This essential lecture examines how modern healthcare must move beyond traditional methods—like the stethoscope—to adopt a data-driven, technology-enabled, and clinically led future. Participants will explore the critical role of </a:t>
            </a:r>
            <a:r>
              <a:rPr lang="en-US" b="1" dirty="0"/>
              <a:t>Informatics Solutions</a:t>
            </a:r>
            <a:r>
              <a:rPr lang="en-US" dirty="0"/>
              <a:t> in addressing complex population trends, the demand for </a:t>
            </a:r>
            <a:r>
              <a:rPr lang="en-US" b="1" dirty="0"/>
              <a:t>personalized care</a:t>
            </a:r>
            <a:r>
              <a:rPr lang="en-US" dirty="0"/>
              <a:t>, and mounting provider workflow challenges. The session will break down the complexities of </a:t>
            </a:r>
            <a:r>
              <a:rPr lang="en-US" b="1" dirty="0"/>
              <a:t>data standards, interoperability, and structured clinical data</a:t>
            </a:r>
            <a:r>
              <a:rPr lang="en-US" dirty="0"/>
              <a:t>, while demonstrating the immense value of </a:t>
            </a:r>
            <a:r>
              <a:rPr lang="en-US" b="1" dirty="0"/>
              <a:t>unstructured patient data</a:t>
            </a:r>
            <a:r>
              <a:rPr lang="en-US" dirty="0"/>
              <a:t> in completing the full healthcare story. Attendees will learn actionable strategies for leveraging technology to achieve comprehensive, evidence-based, and equitable care delivery models.</a:t>
            </a:r>
          </a:p>
          <a:p>
            <a:endParaRPr lang="en-US" dirty="0"/>
          </a:p>
        </p:txBody>
      </p:sp>
      <p:sp>
        <p:nvSpPr>
          <p:cNvPr id="4" name="Slide Number Placeholder 3"/>
          <p:cNvSpPr>
            <a:spLocks noGrp="1"/>
          </p:cNvSpPr>
          <p:nvPr>
            <p:ph type="sldNum" sz="quarter" idx="5"/>
          </p:nvPr>
        </p:nvSpPr>
        <p:spPr/>
        <p:txBody>
          <a:bodyPr/>
          <a:lstStyle/>
          <a:p>
            <a:fld id="{93E440DB-E8E2-4808-9611-B338C6EBCA07}" type="slidenum">
              <a:rPr lang="en-US" smtClean="0"/>
              <a:t>1</a:t>
            </a:fld>
            <a:endParaRPr lang="en-US"/>
          </a:p>
        </p:txBody>
      </p:sp>
    </p:spTree>
    <p:extLst>
      <p:ext uri="{BB962C8B-B14F-4D97-AF65-F5344CB8AC3E}">
        <p14:creationId xmlns:p14="http://schemas.microsoft.com/office/powerpoint/2010/main" val="552576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Why did I do this? Because I’ve been waiting for the medical-industrial complex to deliver on their promise of health information exchange (HIE), the promise that they’ve been making for years, but have yet to fork over. I can, and do, securely move money around the globe at the click of a mouse. I do it via bank accounts, purchase agreements, contracts with clients. Most people do. But my healthcare record — which is MINE, as much as it is the property of the medical providers who gave the care it describes — is in fractured bits and pieces all over everywhere.</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2023 died in </a:t>
            </a:r>
            <a:r>
              <a:rPr lang="en-US" sz="1200" b="0" i="1" kern="1200" dirty="0" err="1">
                <a:solidFill>
                  <a:schemeClr val="tx1"/>
                </a:solidFill>
                <a:effectLst/>
                <a:latin typeface="+mn-lt"/>
                <a:ea typeface="+mn-ea"/>
                <a:cs typeface="+mn-cs"/>
              </a:rPr>
              <a:t>hospitce</a:t>
            </a:r>
            <a:endParaRPr lang="en-US" dirty="0"/>
          </a:p>
        </p:txBody>
      </p:sp>
      <p:sp>
        <p:nvSpPr>
          <p:cNvPr id="4" name="Slide Number Placeholder 3"/>
          <p:cNvSpPr>
            <a:spLocks noGrp="1"/>
          </p:cNvSpPr>
          <p:nvPr>
            <p:ph type="sldNum" sz="quarter" idx="5"/>
          </p:nvPr>
        </p:nvSpPr>
        <p:spPr/>
        <p:txBody>
          <a:bodyPr/>
          <a:lstStyle/>
          <a:p>
            <a:fld id="{93E440DB-E8E2-4808-9611-B338C6EBCA07}" type="slidenum">
              <a:rPr lang="en-US" smtClean="0"/>
              <a:t>31</a:t>
            </a:fld>
            <a:endParaRPr lang="en-US"/>
          </a:p>
        </p:txBody>
      </p:sp>
    </p:spTree>
    <p:extLst>
      <p:ext uri="{BB962C8B-B14F-4D97-AF65-F5344CB8AC3E}">
        <p14:creationId xmlns:p14="http://schemas.microsoft.com/office/powerpoint/2010/main" val="209630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 electronic health records, each with their own language and dialect.  There are now 200ish.  Different </a:t>
            </a:r>
            <a:r>
              <a:rPr lang="en-US" dirty="0" err="1"/>
              <a:t>implmenetaitons</a:t>
            </a:r>
            <a:r>
              <a:rPr lang="en-US" dirty="0"/>
              <a:t>.  </a:t>
            </a:r>
          </a:p>
        </p:txBody>
      </p:sp>
      <p:sp>
        <p:nvSpPr>
          <p:cNvPr id="4" name="Slide Number Placeholder 3"/>
          <p:cNvSpPr>
            <a:spLocks noGrp="1"/>
          </p:cNvSpPr>
          <p:nvPr>
            <p:ph type="sldNum" sz="quarter" idx="5"/>
          </p:nvPr>
        </p:nvSpPr>
        <p:spPr/>
        <p:txBody>
          <a:bodyPr/>
          <a:lstStyle/>
          <a:p>
            <a:fld id="{93E440DB-E8E2-4808-9611-B338C6EBCA07}" type="slidenum">
              <a:rPr lang="en-US" smtClean="0"/>
              <a:t>32</a:t>
            </a:fld>
            <a:endParaRPr lang="en-US"/>
          </a:p>
        </p:txBody>
      </p:sp>
    </p:spTree>
    <p:extLst>
      <p:ext uri="{BB962C8B-B14F-4D97-AF65-F5344CB8AC3E}">
        <p14:creationId xmlns:p14="http://schemas.microsoft.com/office/powerpoint/2010/main" val="3366441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a challenge that exists in the life insurance realm.  </a:t>
            </a:r>
          </a:p>
        </p:txBody>
      </p:sp>
      <p:sp>
        <p:nvSpPr>
          <p:cNvPr id="4" name="Slide Number Placeholder 3"/>
          <p:cNvSpPr>
            <a:spLocks noGrp="1"/>
          </p:cNvSpPr>
          <p:nvPr>
            <p:ph type="sldNum" sz="quarter" idx="5"/>
          </p:nvPr>
        </p:nvSpPr>
        <p:spPr/>
        <p:txBody>
          <a:bodyPr/>
          <a:lstStyle/>
          <a:p>
            <a:fld id="{93E440DB-E8E2-4808-9611-B338C6EBCA07}" type="slidenum">
              <a:rPr lang="en-US" smtClean="0"/>
              <a:t>33</a:t>
            </a:fld>
            <a:endParaRPr lang="en-US"/>
          </a:p>
        </p:txBody>
      </p:sp>
    </p:spTree>
    <p:extLst>
      <p:ext uri="{BB962C8B-B14F-4D97-AF65-F5344CB8AC3E}">
        <p14:creationId xmlns:p14="http://schemas.microsoft.com/office/powerpoint/2010/main" val="347099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work with the ACORD standards organization – premised on clinical data standards</a:t>
            </a:r>
          </a:p>
          <a:p>
            <a:r>
              <a:rPr lang="en-US" dirty="0"/>
              <a:t>Abandon using EHR because it doesn’t look like the PDF.  </a:t>
            </a:r>
          </a:p>
          <a:p>
            <a:endParaRPr lang="en-US" dirty="0"/>
          </a:p>
          <a:p>
            <a:r>
              <a:rPr lang="en-US" dirty="0"/>
              <a:t>This doesn’t take into consideration complexities like medical synonyms and </a:t>
            </a:r>
            <a:r>
              <a:rPr lang="en-US" dirty="0" err="1"/>
              <a:t>polysems</a:t>
            </a:r>
            <a:r>
              <a:rPr lang="en-US" dirty="0"/>
              <a:t> as well as the fact that in some cases there is local representation of concepts</a:t>
            </a:r>
          </a:p>
        </p:txBody>
      </p:sp>
      <p:sp>
        <p:nvSpPr>
          <p:cNvPr id="4" name="Slide Number Placeholder 3"/>
          <p:cNvSpPr>
            <a:spLocks noGrp="1"/>
          </p:cNvSpPr>
          <p:nvPr>
            <p:ph type="sldNum" sz="quarter" idx="5"/>
          </p:nvPr>
        </p:nvSpPr>
        <p:spPr/>
        <p:txBody>
          <a:bodyPr/>
          <a:lstStyle/>
          <a:p>
            <a:fld id="{93E440DB-E8E2-4808-9611-B338C6EBCA07}" type="slidenum">
              <a:rPr lang="en-US" smtClean="0"/>
              <a:t>34</a:t>
            </a:fld>
            <a:endParaRPr lang="en-US"/>
          </a:p>
        </p:txBody>
      </p:sp>
    </p:spTree>
    <p:extLst>
      <p:ext uri="{BB962C8B-B14F-4D97-AF65-F5344CB8AC3E}">
        <p14:creationId xmlns:p14="http://schemas.microsoft.com/office/powerpoint/2010/main" val="3301855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61553-0611-4F09-4F3D-EFD5B30E6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899A4-89D6-6B64-C2D0-5EC6BE76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46E58B-92E8-A917-9BF1-C06735570C2D}"/>
              </a:ext>
            </a:extLst>
          </p:cNvPr>
          <p:cNvSpPr>
            <a:spLocks noGrp="1"/>
          </p:cNvSpPr>
          <p:nvPr>
            <p:ph type="body" idx="1"/>
          </p:nvPr>
        </p:nvSpPr>
        <p:spPr/>
        <p:txBody>
          <a:bodyPr/>
          <a:lstStyle/>
          <a:p>
            <a:pPr marL="0" indent="0">
              <a:buNone/>
            </a:pPr>
            <a:endParaRPr lang="en-US" dirty="0"/>
          </a:p>
          <a:p>
            <a:pPr marL="228600" indent="-228600">
              <a:buAutoNum type="arabicPeriod"/>
            </a:pPr>
            <a:r>
              <a:rPr lang="en-US" dirty="0"/>
              <a:t>700,000 different codable concepts and their permutations.  Imagine the complexity of these interactions</a:t>
            </a:r>
          </a:p>
        </p:txBody>
      </p:sp>
      <p:sp>
        <p:nvSpPr>
          <p:cNvPr id="4" name="Slide Number Placeholder 3">
            <a:extLst>
              <a:ext uri="{FF2B5EF4-FFF2-40B4-BE49-F238E27FC236}">
                <a16:creationId xmlns:a16="http://schemas.microsoft.com/office/drawing/2014/main" id="{239A3DAE-3E72-52A2-809D-718597C983AB}"/>
              </a:ext>
            </a:extLst>
          </p:cNvPr>
          <p:cNvSpPr>
            <a:spLocks noGrp="1"/>
          </p:cNvSpPr>
          <p:nvPr>
            <p:ph type="sldNum" sz="quarter" idx="5"/>
          </p:nvPr>
        </p:nvSpPr>
        <p:spPr/>
        <p:txBody>
          <a:bodyPr/>
          <a:lstStyle/>
          <a:p>
            <a:fld id="{6DA6A915-C6CF-ED4F-9024-26F3FE8E0A46}" type="slidenum">
              <a:rPr lang="en-US" smtClean="0"/>
              <a:t>36</a:t>
            </a:fld>
            <a:endParaRPr lang="en-US" dirty="0"/>
          </a:p>
        </p:txBody>
      </p:sp>
    </p:spTree>
    <p:extLst>
      <p:ext uri="{BB962C8B-B14F-4D97-AF65-F5344CB8AC3E}">
        <p14:creationId xmlns:p14="http://schemas.microsoft.com/office/powerpoint/2010/main" val="336484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440DB-E8E2-4808-9611-B338C6EBCA07}" type="slidenum">
              <a:rPr lang="en-US" smtClean="0"/>
              <a:t>40</a:t>
            </a:fld>
            <a:endParaRPr lang="en-US"/>
          </a:p>
        </p:txBody>
      </p:sp>
    </p:spTree>
    <p:extLst>
      <p:ext uri="{BB962C8B-B14F-4D97-AF65-F5344CB8AC3E}">
        <p14:creationId xmlns:p14="http://schemas.microsoft.com/office/powerpoint/2010/main" val="205183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rtl="0" fontAlgn="base">
              <a:spcBef>
                <a:spcPts val="0"/>
              </a:spcBef>
              <a:spcAft>
                <a:spcPts val="0"/>
              </a:spcAft>
              <a:buFont typeface="Arial" panose="020B0604020202020204" pitchFamily="34" charset="0"/>
              <a:buChar char="•"/>
            </a:pPr>
            <a:r>
              <a:rPr lang="en-US" sz="1200" b="0" i="0" u="none" strike="noStrike" dirty="0">
                <a:effectLst/>
              </a:rPr>
              <a:t>Pediatric HTN prevalence is estimated at 4% </a:t>
            </a:r>
          </a:p>
          <a:p>
            <a:pPr marL="342900" indent="-342900" algn="just" rtl="0" fontAlgn="base">
              <a:spcBef>
                <a:spcPts val="0"/>
              </a:spcBef>
              <a:spcAft>
                <a:spcPts val="0"/>
              </a:spcAft>
              <a:buFont typeface="Arial" panose="020B0604020202020204" pitchFamily="34" charset="0"/>
              <a:buChar char="•"/>
            </a:pPr>
            <a:r>
              <a:rPr lang="en-US" sz="1200" b="0" i="0" u="none" strike="noStrike" dirty="0">
                <a:effectLst/>
              </a:rPr>
              <a:t>76% of pediatric HTN undiagnosed and 6% of patients who merit treatment receive it, leaving 1.5 million children in the US undiagnosed and untreated</a:t>
            </a:r>
          </a:p>
          <a:p>
            <a:pPr marL="342900" indent="-342900" algn="just" rtl="0" fontAlgn="base">
              <a:spcBef>
                <a:spcPts val="0"/>
              </a:spcBef>
              <a:spcAft>
                <a:spcPts val="0"/>
              </a:spcAft>
              <a:buFont typeface="Arial" panose="020B0604020202020204" pitchFamily="34" charset="0"/>
              <a:buChar char="•"/>
            </a:pPr>
            <a:r>
              <a:rPr lang="en-US" sz="1200" b="0" i="0" u="none" strike="noStrike" dirty="0">
                <a:effectLst/>
              </a:rPr>
              <a:t>Pediatric </a:t>
            </a:r>
            <a:r>
              <a:rPr lang="en-US" dirty="0"/>
              <a:t>HTN Is well linked to </a:t>
            </a:r>
            <a:r>
              <a:rPr lang="en-US" sz="1200" b="0" i="0" u="none" strike="noStrike" dirty="0">
                <a:effectLst/>
              </a:rPr>
              <a:t>adult cardiovascular disease (CVD). </a:t>
            </a:r>
          </a:p>
          <a:p>
            <a:pPr marL="342900" indent="-342900" algn="just" rtl="0" fontAlgn="base">
              <a:spcBef>
                <a:spcPts val="0"/>
              </a:spcBef>
              <a:spcAft>
                <a:spcPts val="0"/>
              </a:spcAft>
              <a:buFont typeface="Arial" panose="020B0604020202020204" pitchFamily="34" charset="0"/>
              <a:buChar char="•"/>
            </a:pPr>
            <a:r>
              <a:rPr lang="en-US" sz="1200" b="0" i="0" u="none" strike="noStrike" dirty="0">
                <a:effectLst/>
              </a:rPr>
              <a:t>Adulthood CVD accounted for 21% of the deaths in the U.S. in 2020 </a:t>
            </a:r>
          </a:p>
          <a:p>
            <a:pPr marL="342900" indent="-342900" algn="just" rtl="0" fontAlgn="base">
              <a:spcBef>
                <a:spcPts val="0"/>
              </a:spcBef>
              <a:spcAft>
                <a:spcPts val="0"/>
              </a:spcAft>
              <a:buFont typeface="Arial" panose="020B0604020202020204" pitchFamily="34" charset="0"/>
              <a:buChar char="•"/>
            </a:pPr>
            <a:r>
              <a:rPr lang="en-US" sz="1200" b="0" i="0" u="none" strike="noStrike" dirty="0">
                <a:effectLst/>
              </a:rPr>
              <a:t>There is a higher prevalence of underdiagnosed adult and pediatric HTN and CVD in lower socioeconomic groups.</a:t>
            </a:r>
          </a:p>
          <a:p>
            <a:pPr marL="342900" indent="-342900" algn="just" rtl="0" fontAlgn="base">
              <a:spcBef>
                <a:spcPts val="0"/>
              </a:spcBef>
              <a:spcAft>
                <a:spcPts val="0"/>
              </a:spcAft>
              <a:buFont typeface="Arial" panose="020B0604020202020204" pitchFamily="34" charset="0"/>
              <a:buChar char="•"/>
            </a:pPr>
            <a:r>
              <a:rPr lang="en-US" sz="1200" b="0" i="0" u="none" strike="noStrike" dirty="0">
                <a:effectLst/>
              </a:rPr>
              <a:t>By 2030, 40.5% of the US population will have CVD, with the total direct CVD medical costs alone expected to triple from $273 billion to $818 billion in that timespan.</a:t>
            </a:r>
          </a:p>
          <a:p>
            <a:endParaRPr lang="en-US" dirty="0"/>
          </a:p>
          <a:p>
            <a:endParaRPr lang="en-US" dirty="0"/>
          </a:p>
          <a:p>
            <a:pPr rtl="0">
              <a:spcBef>
                <a:spcPts val="0"/>
              </a:spcBef>
              <a:spcAft>
                <a:spcPts val="0"/>
              </a:spcAft>
            </a:pPr>
            <a:r>
              <a:rPr lang="en-US" sz="2400" b="0" i="0" u="none" strike="noStrike" dirty="0">
                <a:effectLst/>
              </a:rPr>
              <a:t>To address these medical and social issues, we developed a rule-based CDSS tool that will:</a:t>
            </a:r>
            <a:endParaRPr lang="en-US" sz="4000" b="0" dirty="0">
              <a:effectLst/>
            </a:endParaRPr>
          </a:p>
          <a:p>
            <a:pPr marL="800100" lvl="1" indent="-342900" fontAlgn="base">
              <a:buFont typeface="Arial" panose="020B0604020202020204" pitchFamily="34" charset="0"/>
              <a:buChar char="•"/>
            </a:pPr>
            <a:r>
              <a:rPr lang="en-US" sz="2400" b="0" i="0" u="none" strike="noStrike" dirty="0">
                <a:solidFill>
                  <a:schemeClr val="bg2"/>
                </a:solidFill>
                <a:effectLst/>
                <a:latin typeface="+mj-lt"/>
              </a:rPr>
              <a:t>Sit on top of a provider’s EHR system. </a:t>
            </a:r>
          </a:p>
          <a:p>
            <a:pPr marL="800100" lvl="1" indent="-342900" fontAlgn="base">
              <a:buFont typeface="Arial" panose="020B0604020202020204" pitchFamily="34" charset="0"/>
              <a:buChar char="•"/>
            </a:pPr>
            <a:r>
              <a:rPr lang="en-US" sz="2400" b="0" i="0" u="none" strike="noStrike" dirty="0">
                <a:solidFill>
                  <a:schemeClr val="bg2"/>
                </a:solidFill>
                <a:effectLst/>
                <a:latin typeface="+mj-lt"/>
              </a:rPr>
              <a:t>Screen pediatric patients and diagnose hypertension.</a:t>
            </a:r>
          </a:p>
          <a:p>
            <a:pPr marL="800100" lvl="1" indent="-342900" fontAlgn="base">
              <a:buFont typeface="Arial" panose="020B0604020202020204" pitchFamily="34" charset="0"/>
              <a:buChar char="•"/>
            </a:pPr>
            <a:r>
              <a:rPr lang="en-US" sz="2400" b="0" i="0" u="none" strike="noStrike" dirty="0">
                <a:solidFill>
                  <a:schemeClr val="bg2"/>
                </a:solidFill>
                <a:effectLst/>
                <a:latin typeface="+mj-lt"/>
              </a:rPr>
              <a:t>Advise on HTN workups and treatments.</a:t>
            </a:r>
          </a:p>
          <a:p>
            <a:pPr marL="800100" lvl="1" indent="-342900" fontAlgn="base">
              <a:buFont typeface="Arial" panose="020B0604020202020204" pitchFamily="34" charset="0"/>
              <a:buChar char="•"/>
            </a:pPr>
            <a:r>
              <a:rPr lang="en-US" sz="2400" b="0" i="0" u="none" strike="noStrike" dirty="0">
                <a:solidFill>
                  <a:schemeClr val="bg2"/>
                </a:solidFill>
                <a:effectLst/>
                <a:latin typeface="+mj-lt"/>
              </a:rPr>
              <a:t>Produce results independent of data cleanliness</a:t>
            </a:r>
          </a:p>
          <a:p>
            <a:pPr marL="800100" lvl="1" indent="-342900" fontAlgn="base">
              <a:buFont typeface="Arial" panose="020B0604020202020204" pitchFamily="34" charset="0"/>
              <a:buChar char="•"/>
            </a:pPr>
            <a:endParaRPr lang="en-US" sz="2400" b="0" i="0" u="none" strike="noStrike" dirty="0">
              <a:solidFill>
                <a:schemeClr val="bg2"/>
              </a:solidFill>
              <a:effectLst/>
              <a:latin typeface="+mj-lt"/>
            </a:endParaRPr>
          </a:p>
          <a:p>
            <a:pPr marL="457200" lvl="1" indent="0" fontAlgn="base">
              <a:buFont typeface="Arial" panose="020B0604020202020204" pitchFamily="34" charset="0"/>
              <a:buNone/>
            </a:pPr>
            <a:endParaRPr lang="en-US" sz="2400" b="0" i="0" u="none" strike="noStrike" dirty="0">
              <a:solidFill>
                <a:schemeClr val="bg2"/>
              </a:solidFill>
              <a:effectLst/>
              <a:latin typeface="+mj-lt"/>
            </a:endParaRPr>
          </a:p>
          <a:p>
            <a:pPr marL="457200" lvl="1" indent="0" fontAlgn="base">
              <a:buFont typeface="Arial" panose="020B0604020202020204" pitchFamily="34" charset="0"/>
              <a:buNone/>
            </a:pPr>
            <a:r>
              <a:rPr lang="en-US" sz="2400" b="0" i="0" u="none" strike="noStrike" dirty="0">
                <a:solidFill>
                  <a:schemeClr val="bg2"/>
                </a:solidFill>
                <a:effectLst/>
                <a:latin typeface="+mj-lt"/>
              </a:rPr>
              <a:t>Longitudinal and normalized data was better </a:t>
            </a:r>
          </a:p>
          <a:p>
            <a:pPr marL="457200" lvl="1" indent="0" fontAlgn="base">
              <a:buFont typeface="Arial" panose="020B0604020202020204" pitchFamily="34" charset="0"/>
              <a:buNone/>
            </a:pPr>
            <a:r>
              <a:rPr lang="en-US" sz="2400" b="0" i="0" u="none" strike="noStrike" dirty="0">
                <a:solidFill>
                  <a:schemeClr val="bg2"/>
                </a:solidFill>
                <a:effectLst/>
                <a:latin typeface="+mj-lt"/>
              </a:rPr>
              <a:t>5 patients were over diagnosed, but this is OK</a:t>
            </a:r>
          </a:p>
        </p:txBody>
      </p:sp>
      <p:sp>
        <p:nvSpPr>
          <p:cNvPr id="4" name="Slide Number Placeholder 3"/>
          <p:cNvSpPr>
            <a:spLocks noGrp="1"/>
          </p:cNvSpPr>
          <p:nvPr>
            <p:ph type="sldNum" sz="quarter" idx="5"/>
          </p:nvPr>
        </p:nvSpPr>
        <p:spPr/>
        <p:txBody>
          <a:bodyPr/>
          <a:lstStyle/>
          <a:p>
            <a:fld id="{93E440DB-E8E2-4808-9611-B338C6EBCA07}" type="slidenum">
              <a:rPr lang="en-US" smtClean="0"/>
              <a:t>42</a:t>
            </a:fld>
            <a:endParaRPr lang="en-US"/>
          </a:p>
        </p:txBody>
      </p:sp>
    </p:spTree>
    <p:extLst>
      <p:ext uri="{BB962C8B-B14F-4D97-AF65-F5344CB8AC3E}">
        <p14:creationId xmlns:p14="http://schemas.microsoft.com/office/powerpoint/2010/main" val="1390834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errors are arguably the 3</a:t>
            </a:r>
            <a:r>
              <a:rPr lang="en-US" baseline="30000" dirty="0"/>
              <a:t>rd</a:t>
            </a:r>
            <a:r>
              <a:rPr lang="en-US" dirty="0"/>
              <a:t> or 4</a:t>
            </a:r>
            <a:r>
              <a:rPr lang="en-US" baseline="30000" dirty="0"/>
              <a:t>th</a:t>
            </a:r>
            <a:r>
              <a:rPr lang="en-US" dirty="0"/>
              <a:t> largest cause of death</a:t>
            </a:r>
          </a:p>
          <a:p>
            <a:r>
              <a:rPr lang="en-US" dirty="0"/>
              <a:t>100,000’s experience medication errors that are not reported</a:t>
            </a:r>
          </a:p>
          <a:p>
            <a:r>
              <a:rPr lang="en-US" dirty="0"/>
              <a:t>$40 billion in cost, let alone psychological pain and suffering</a:t>
            </a:r>
          </a:p>
          <a:p>
            <a:r>
              <a:rPr lang="en-US" dirty="0"/>
              <a:t>1/3 are related to EHR documentation and 1/3 of med mal cases involve medication errors</a:t>
            </a:r>
          </a:p>
          <a:p>
            <a:r>
              <a:rPr lang="en-US" dirty="0"/>
              <a:t>Transitions of care</a:t>
            </a:r>
          </a:p>
          <a:p>
            <a:endParaRPr lang="en-US" dirty="0"/>
          </a:p>
        </p:txBody>
      </p:sp>
      <p:sp>
        <p:nvSpPr>
          <p:cNvPr id="4" name="Slide Number Placeholder 3"/>
          <p:cNvSpPr>
            <a:spLocks noGrp="1"/>
          </p:cNvSpPr>
          <p:nvPr>
            <p:ph type="sldNum" sz="quarter" idx="5"/>
          </p:nvPr>
        </p:nvSpPr>
        <p:spPr/>
        <p:txBody>
          <a:bodyPr/>
          <a:lstStyle/>
          <a:p>
            <a:fld id="{6DA6A915-C6CF-ED4F-9024-26F3FE8E0A46}" type="slidenum">
              <a:rPr lang="en-US" smtClean="0"/>
              <a:t>44</a:t>
            </a:fld>
            <a:endParaRPr lang="en-US" dirty="0"/>
          </a:p>
        </p:txBody>
      </p:sp>
    </p:spTree>
    <p:extLst>
      <p:ext uri="{BB962C8B-B14F-4D97-AF65-F5344CB8AC3E}">
        <p14:creationId xmlns:p14="http://schemas.microsoft.com/office/powerpoint/2010/main" val="3024653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D57AC-7D4E-32FC-9687-ED4370EA3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DC899-0351-BF13-6115-8F3102C1F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E578D-8FC6-EECC-F4C4-22B9A2670C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2E4A16-523B-F7F1-790E-2F939FC05FC1}"/>
              </a:ext>
            </a:extLst>
          </p:cNvPr>
          <p:cNvSpPr>
            <a:spLocks noGrp="1"/>
          </p:cNvSpPr>
          <p:nvPr>
            <p:ph type="sldNum" sz="quarter" idx="5"/>
          </p:nvPr>
        </p:nvSpPr>
        <p:spPr/>
        <p:txBody>
          <a:bodyPr/>
          <a:lstStyle/>
          <a:p>
            <a:fld id="{6DA6A915-C6CF-ED4F-9024-26F3FE8E0A46}" type="slidenum">
              <a:rPr lang="en-US" smtClean="0"/>
              <a:t>45</a:t>
            </a:fld>
            <a:endParaRPr lang="en-US" dirty="0"/>
          </a:p>
        </p:txBody>
      </p:sp>
    </p:spTree>
    <p:extLst>
      <p:ext uri="{BB962C8B-B14F-4D97-AF65-F5344CB8AC3E}">
        <p14:creationId xmlns:p14="http://schemas.microsoft.com/office/powerpoint/2010/main" val="4150253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a:extLst>
            <a:ext uri="{FF2B5EF4-FFF2-40B4-BE49-F238E27FC236}">
              <a16:creationId xmlns:a16="http://schemas.microsoft.com/office/drawing/2014/main" id="{023229B2-3746-2855-EF91-3D97DBCF70C6}"/>
            </a:ext>
          </a:extLst>
        </p:cNvPr>
        <p:cNvGrpSpPr/>
        <p:nvPr/>
      </p:nvGrpSpPr>
      <p:grpSpPr>
        <a:xfrm>
          <a:off x="0" y="0"/>
          <a:ext cx="0" cy="0"/>
          <a:chOff x="0" y="0"/>
          <a:chExt cx="0" cy="0"/>
        </a:xfrm>
      </p:grpSpPr>
      <p:sp>
        <p:nvSpPr>
          <p:cNvPr id="351" name="Google Shape;351;p8:notes">
            <a:extLst>
              <a:ext uri="{FF2B5EF4-FFF2-40B4-BE49-F238E27FC236}">
                <a16:creationId xmlns:a16="http://schemas.microsoft.com/office/drawing/2014/main" id="{25819E7D-3C70-4CBC-581A-78EBFB30F17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ts val="2400"/>
              </a:lnSpc>
              <a:spcBef>
                <a:spcPts val="0"/>
              </a:spcBef>
              <a:spcAft>
                <a:spcPts val="0"/>
              </a:spcAft>
              <a:buSzPts val="2600"/>
              <a:buNone/>
            </a:pPr>
            <a:r>
              <a:rPr lang="en-US" sz="1800" b="1" dirty="0"/>
              <a:t>80M seniors</a:t>
            </a:r>
            <a:r>
              <a:rPr lang="en-US" sz="1800" dirty="0"/>
              <a:t> in CMS sponsored delivery models</a:t>
            </a:r>
          </a:p>
          <a:p>
            <a:pPr marL="914400" lvl="2" indent="-469900" algn="l" rtl="0">
              <a:lnSpc>
                <a:spcPts val="2400"/>
              </a:lnSpc>
              <a:spcBef>
                <a:spcPts val="500"/>
              </a:spcBef>
              <a:spcAft>
                <a:spcPts val="0"/>
              </a:spcAft>
              <a:buSzPts val="2000"/>
              <a:buChar char="•"/>
            </a:pPr>
            <a:r>
              <a:rPr lang="en-US" sz="1800" dirty="0">
                <a:solidFill>
                  <a:schemeClr val="bg2"/>
                </a:solidFill>
                <a:latin typeface="+mj-lt"/>
              </a:rPr>
              <a:t>¼ of these will fall annually</a:t>
            </a:r>
          </a:p>
          <a:p>
            <a:pPr marL="914400" lvl="2" indent="-469900" algn="l" rtl="0">
              <a:lnSpc>
                <a:spcPts val="2400"/>
              </a:lnSpc>
              <a:spcBef>
                <a:spcPts val="500"/>
              </a:spcBef>
              <a:spcAft>
                <a:spcPts val="0"/>
              </a:spcAft>
              <a:buSzPts val="2000"/>
              <a:buChar char="•"/>
            </a:pPr>
            <a:r>
              <a:rPr lang="en-US" sz="1800" dirty="0">
                <a:solidFill>
                  <a:schemeClr val="bg2"/>
                </a:solidFill>
                <a:latin typeface="+mj-lt"/>
              </a:rPr>
              <a:t>Each fall treated in the outpatient setting incurs, $9,133-$13,507 to treat</a:t>
            </a:r>
          </a:p>
          <a:p>
            <a:pPr marL="914400" lvl="2" indent="-469900" algn="l" rtl="0">
              <a:lnSpc>
                <a:spcPts val="2400"/>
              </a:lnSpc>
              <a:spcBef>
                <a:spcPts val="500"/>
              </a:spcBef>
              <a:spcAft>
                <a:spcPts val="0"/>
              </a:spcAft>
              <a:buSzPts val="2000"/>
              <a:buChar char="•"/>
            </a:pPr>
            <a:r>
              <a:rPr lang="en-US" sz="1800" dirty="0">
                <a:solidFill>
                  <a:schemeClr val="bg2"/>
                </a:solidFill>
                <a:latin typeface="+mj-lt"/>
              </a:rPr>
              <a:t>Inpatient falls double the cost, burdening the system with a $29B spend</a:t>
            </a:r>
          </a:p>
          <a:p>
            <a:pPr marL="228600" lvl="0" indent="0" algn="l" rtl="0">
              <a:lnSpc>
                <a:spcPts val="2400"/>
              </a:lnSpc>
              <a:spcBef>
                <a:spcPts val="0"/>
              </a:spcBef>
              <a:spcAft>
                <a:spcPts val="0"/>
              </a:spcAft>
              <a:buNone/>
            </a:pPr>
            <a:endParaRPr lang="en-US" sz="1800" dirty="0"/>
          </a:p>
          <a:p>
            <a:pPr marL="0" lvl="0" indent="0" algn="l" rtl="0">
              <a:lnSpc>
                <a:spcPts val="2400"/>
              </a:lnSpc>
              <a:spcBef>
                <a:spcPts val="0"/>
              </a:spcBef>
              <a:spcAft>
                <a:spcPts val="0"/>
              </a:spcAft>
              <a:buSzPts val="2600"/>
              <a:buNone/>
            </a:pPr>
            <a:r>
              <a:rPr lang="en-US" sz="1800" dirty="0"/>
              <a:t>Falls are a challenge to predict with a human eye on discrete, fragmented data.</a:t>
            </a:r>
          </a:p>
          <a:p>
            <a:pPr marL="0" lvl="0" indent="0" algn="l" rtl="0">
              <a:spcBef>
                <a:spcPts val="0"/>
              </a:spcBef>
              <a:spcAft>
                <a:spcPts val="0"/>
              </a:spcAft>
              <a:buNone/>
            </a:pPr>
            <a:endParaRPr dirty="0"/>
          </a:p>
        </p:txBody>
      </p:sp>
      <p:sp>
        <p:nvSpPr>
          <p:cNvPr id="352" name="Google Shape;352;p8:notes">
            <a:extLst>
              <a:ext uri="{FF2B5EF4-FFF2-40B4-BE49-F238E27FC236}">
                <a16:creationId xmlns:a16="http://schemas.microsoft.com/office/drawing/2014/main" id="{6930241A-556C-4216-5636-C10EC8041D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448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8FADF-A397-45E0-87AB-9F12788340A6}" type="slidenum">
              <a:rPr lang="en-US" smtClean="0"/>
              <a:t>3</a:t>
            </a:fld>
            <a:endParaRPr lang="en-US"/>
          </a:p>
        </p:txBody>
      </p:sp>
    </p:spTree>
    <p:extLst>
      <p:ext uri="{BB962C8B-B14F-4D97-AF65-F5344CB8AC3E}">
        <p14:creationId xmlns:p14="http://schemas.microsoft.com/office/powerpoint/2010/main" val="2084890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1/5 people in US to be 65+ by 2030, up from 1/6 in 2020, 1/20 in 1920</a:t>
            </a:r>
          </a:p>
          <a:p>
            <a:pPr marL="171450" lvl="0" indent="-171450" algn="l" rtl="0">
              <a:spcBef>
                <a:spcPts val="0"/>
              </a:spcBef>
              <a:spcAft>
                <a:spcPts val="0"/>
              </a:spcAft>
              <a:buClr>
                <a:schemeClr val="dk1"/>
              </a:buClr>
              <a:buSzPts val="1200"/>
              <a:buFont typeface="Arial"/>
              <a:buChar char="•"/>
            </a:pPr>
            <a:r>
              <a:rPr lang="en-US" dirty="0"/>
              <a:t>Mean annual cost</a:t>
            </a:r>
          </a:p>
          <a:p>
            <a:pPr marL="628650" lvl="1" indent="-171450" algn="l" rtl="0">
              <a:spcBef>
                <a:spcPts val="0"/>
              </a:spcBef>
              <a:spcAft>
                <a:spcPts val="0"/>
              </a:spcAft>
              <a:buClr>
                <a:schemeClr val="dk1"/>
              </a:buClr>
              <a:buSzPts val="1200"/>
              <a:buFont typeface="Arial"/>
              <a:buChar char="•"/>
            </a:pPr>
            <a:r>
              <a:rPr lang="en-US" dirty="0"/>
              <a:t>$6k robust</a:t>
            </a:r>
          </a:p>
          <a:p>
            <a:pPr marL="628650" lvl="1" indent="-171450" algn="l" rtl="0">
              <a:spcBef>
                <a:spcPts val="0"/>
              </a:spcBef>
              <a:spcAft>
                <a:spcPts val="0"/>
              </a:spcAft>
              <a:buClr>
                <a:schemeClr val="dk1"/>
              </a:buClr>
              <a:buSzPts val="1200"/>
              <a:buFont typeface="Arial"/>
              <a:buChar char="•"/>
            </a:pPr>
            <a:r>
              <a:rPr lang="en-US" dirty="0"/>
              <a:t>$9K prefrail</a:t>
            </a:r>
          </a:p>
          <a:p>
            <a:pPr marL="628650" lvl="1" indent="-171450" algn="l" rtl="0">
              <a:spcBef>
                <a:spcPts val="0"/>
              </a:spcBef>
              <a:spcAft>
                <a:spcPts val="0"/>
              </a:spcAft>
              <a:buClr>
                <a:schemeClr val="dk1"/>
              </a:buClr>
              <a:buSzPts val="1200"/>
              <a:buFont typeface="Arial"/>
              <a:buChar char="•"/>
            </a:pPr>
            <a:r>
              <a:rPr lang="en-US" dirty="0"/>
              <a:t>$20k frail</a:t>
            </a:r>
          </a:p>
          <a:p>
            <a:pPr marL="628650" lvl="1" indent="-171450" algn="l" rtl="0">
              <a:spcBef>
                <a:spcPts val="0"/>
              </a:spcBef>
              <a:spcAft>
                <a:spcPts val="0"/>
              </a:spcAft>
              <a:buClr>
                <a:schemeClr val="dk1"/>
              </a:buClr>
              <a:buSzPts val="1200"/>
              <a:buFont typeface="Arial"/>
              <a:buChar char="•"/>
            </a:pPr>
            <a:r>
              <a:rPr lang="en-US" dirty="0"/>
              <a:t>This does not account for the social and psych impacts to the patients themselves</a:t>
            </a:r>
          </a:p>
          <a:p>
            <a:pPr marL="628650" lvl="1" indent="-171450" algn="l" rtl="0">
              <a:spcBef>
                <a:spcPts val="0"/>
              </a:spcBef>
              <a:spcAft>
                <a:spcPts val="0"/>
              </a:spcAft>
              <a:buClr>
                <a:schemeClr val="dk1"/>
              </a:buClr>
              <a:buSzPts val="1200"/>
              <a:buFont typeface="Arial"/>
              <a:buChar char="•"/>
            </a:pPr>
            <a:endParaRPr lang="en-US" dirty="0"/>
          </a:p>
          <a:p>
            <a:pPr marL="628650" lvl="1" indent="-171450" algn="l" rtl="0">
              <a:spcBef>
                <a:spcPts val="0"/>
              </a:spcBef>
              <a:spcAft>
                <a:spcPts val="0"/>
              </a:spcAft>
              <a:buClr>
                <a:schemeClr val="dk1"/>
              </a:buClr>
              <a:buSzPts val="1200"/>
              <a:buFont typeface="Arial"/>
              <a:buChar char="•"/>
            </a:pPr>
            <a:r>
              <a:rPr lang="en-US" dirty="0"/>
              <a:t>LACE readmission</a:t>
            </a:r>
          </a:p>
          <a:p>
            <a:pPr marL="628650" lvl="1" indent="-95250" algn="l" rtl="0">
              <a:spcBef>
                <a:spcPts val="0"/>
              </a:spcBef>
              <a:spcAft>
                <a:spcPts val="0"/>
              </a:spcAft>
              <a:buClr>
                <a:schemeClr val="dk1"/>
              </a:buClr>
              <a:buSzPts val="1200"/>
              <a:buFont typeface="Arial"/>
              <a:buNone/>
            </a:pPr>
            <a:endParaRPr lang="en-US" dirty="0"/>
          </a:p>
          <a:p>
            <a:pPr marL="171450" lvl="0" indent="-171450" algn="l" rtl="0">
              <a:spcBef>
                <a:spcPts val="0"/>
              </a:spcBef>
              <a:spcAft>
                <a:spcPts val="0"/>
              </a:spcAft>
              <a:buClr>
                <a:schemeClr val="dk1"/>
              </a:buClr>
              <a:buSzPts val="1200"/>
              <a:buFont typeface="Arial"/>
              <a:buChar char="•"/>
            </a:pPr>
            <a:r>
              <a:rPr lang="en-US" dirty="0"/>
              <a:t>https://www.spglobal.com/marketintelligence/en/news-insights/latest-news-headlines/1-in-5-americans-to-be-65-years-old-or-older-by-2030-86270288</a:t>
            </a:r>
          </a:p>
          <a:p>
            <a:pPr marL="0" lvl="0" indent="0" algn="l" rtl="0">
              <a:spcBef>
                <a:spcPts val="0"/>
              </a:spcBef>
              <a:spcAft>
                <a:spcPts val="0"/>
              </a:spcAft>
              <a:buNone/>
            </a:pPr>
            <a:endParaRPr dirty="0"/>
          </a:p>
        </p:txBody>
      </p:sp>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
                <a:srgbClr val="000000"/>
              </a:buClr>
              <a:buSzPts val="1400"/>
              <a:buFont typeface="Noto Sans Symbols"/>
              <a:buChar char="Ø"/>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MCBS Patient Data  - Medicare Current Beneficiary data </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Noto Sans Symbols"/>
              <a:buChar char="Ø"/>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CFI and SFI Tables – financial data</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Noto Sans Symbols"/>
              <a:buChar char="Ø"/>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ELIXHAUSER – severity of </a:t>
            </a:r>
            <a:r>
              <a:rPr kumimoji="0" lang="en-US" sz="1200" b="0" i="0" u="none" strike="noStrike" kern="0" cap="none" spc="0" normalizeH="0" baseline="0" noProof="0" dirty="0" err="1">
                <a:ln>
                  <a:noFill/>
                </a:ln>
                <a:solidFill>
                  <a:srgbClr val="000000"/>
                </a:solidFill>
                <a:effectLst/>
                <a:uLnTx/>
                <a:uFillTx/>
                <a:latin typeface="Verdana"/>
                <a:ea typeface="Verdana"/>
                <a:cs typeface="Verdana"/>
                <a:sym typeface="Verdana"/>
              </a:rPr>
              <a:t>comborbidtities</a:t>
            </a: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HCC, and ADL Grouped Features</a:t>
            </a:r>
            <a:endParaRPr kumimoji="0" lang="en-US" sz="1400" b="0" i="0" u="none" strike="noStrike" kern="0" cap="none" spc="0" normalizeH="0" baseline="0" noProof="0" dirty="0">
              <a:ln>
                <a:noFill/>
              </a:ln>
              <a:solidFill>
                <a:srgbClr val="000000"/>
              </a:solidFill>
              <a:effectLst/>
              <a:uLnTx/>
              <a:uFillTx/>
              <a:latin typeface="Verdana"/>
              <a:ea typeface="Verdana"/>
              <a:cs typeface="Verdana"/>
              <a:sym typeface="Verdana"/>
            </a:endParaRPr>
          </a:p>
          <a:p>
            <a:endParaRPr lang="en-US" dirty="0"/>
          </a:p>
        </p:txBody>
      </p:sp>
      <p:sp>
        <p:nvSpPr>
          <p:cNvPr id="4" name="Slide Number Placeholder 3"/>
          <p:cNvSpPr>
            <a:spLocks noGrp="1"/>
          </p:cNvSpPr>
          <p:nvPr>
            <p:ph type="sldNum" sz="quarter" idx="5"/>
          </p:nvPr>
        </p:nvSpPr>
        <p:spPr/>
        <p:txBody>
          <a:bodyPr/>
          <a:lstStyle/>
          <a:p>
            <a:fld id="{93E440DB-E8E2-4808-9611-B338C6EBCA07}" type="slidenum">
              <a:rPr lang="en-US" smtClean="0"/>
              <a:t>53</a:t>
            </a:fld>
            <a:endParaRPr lang="en-US"/>
          </a:p>
        </p:txBody>
      </p:sp>
    </p:spTree>
    <p:extLst>
      <p:ext uri="{BB962C8B-B14F-4D97-AF65-F5344CB8AC3E}">
        <p14:creationId xmlns:p14="http://schemas.microsoft.com/office/powerpoint/2010/main" val="4025710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RMSE 0 Euclidian distance between true values and predictions.  The smaller it is the better.  </a:t>
            </a:r>
          </a:p>
        </p:txBody>
      </p:sp>
      <p:sp>
        <p:nvSpPr>
          <p:cNvPr id="4" name="Slide Number Placeholder 3"/>
          <p:cNvSpPr>
            <a:spLocks noGrp="1"/>
          </p:cNvSpPr>
          <p:nvPr>
            <p:ph type="sldNum" sz="quarter" idx="5"/>
          </p:nvPr>
        </p:nvSpPr>
        <p:spPr/>
        <p:txBody>
          <a:bodyPr/>
          <a:lstStyle/>
          <a:p>
            <a:fld id="{93E440DB-E8E2-4808-9611-B338C6EBCA07}" type="slidenum">
              <a:rPr lang="en-US" smtClean="0"/>
              <a:t>54</a:t>
            </a:fld>
            <a:endParaRPr lang="en-US"/>
          </a:p>
        </p:txBody>
      </p:sp>
    </p:spTree>
    <p:extLst>
      <p:ext uri="{BB962C8B-B14F-4D97-AF65-F5344CB8AC3E}">
        <p14:creationId xmlns:p14="http://schemas.microsoft.com/office/powerpoint/2010/main" val="4155329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74320" marR="0" lvl="0" indent="-274320" algn="l" defTabSz="914400" rtl="0" eaLnBrk="1" fontAlgn="auto" latinLnBrk="0" hangingPunct="1">
              <a:lnSpc>
                <a:spcPct val="95000"/>
              </a:lnSpc>
              <a:spcBef>
                <a:spcPts val="1200"/>
              </a:spcBef>
              <a:spcAft>
                <a:spcPts val="0"/>
              </a:spcAft>
              <a:buClr>
                <a:srgbClr val="AB192D"/>
              </a:buClr>
              <a:buSzPct val="100000"/>
              <a:buFont typeface="Arial"/>
              <a:buChar char="•"/>
              <a:tabLst/>
              <a:defRPr/>
            </a:pPr>
            <a:r>
              <a:rPr kumimoji="0" lang="en-US" sz="2000" b="1" i="0" u="none" strike="noStrike" kern="0" cap="none" spc="0" normalizeH="0" baseline="0" noProof="0" dirty="0">
                <a:ln>
                  <a:noFill/>
                </a:ln>
                <a:solidFill>
                  <a:srgbClr val="000000"/>
                </a:solidFill>
                <a:effectLst/>
                <a:uLnTx/>
                <a:uFillTx/>
                <a:latin typeface="Verdana"/>
                <a:ea typeface="Verdana"/>
                <a:cs typeface="Verdana"/>
                <a:sym typeface="Verdana"/>
              </a:rPr>
              <a:t>Outcomes</a:t>
            </a:r>
            <a:r>
              <a:rPr kumimoji="0" lang="en-US" sz="2000" b="0" i="0" u="none" strike="noStrike" kern="0" cap="none" spc="0" normalizeH="0" baseline="0" noProof="0" dirty="0">
                <a:ln>
                  <a:noFill/>
                </a:ln>
                <a:solidFill>
                  <a:srgbClr val="000000"/>
                </a:solidFill>
                <a:effectLst/>
                <a:uLnTx/>
                <a:uFillTx/>
                <a:latin typeface="Verdana"/>
                <a:ea typeface="Verdana"/>
                <a:cs typeface="Verdana"/>
                <a:sym typeface="Verdana"/>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594360" marR="0" lvl="1" indent="-274319" algn="l" defTabSz="914400" rtl="0" eaLnBrk="1" fontAlgn="auto" latinLnBrk="0" hangingPunct="1">
              <a:lnSpc>
                <a:spcPct val="95000"/>
              </a:lnSpc>
              <a:spcBef>
                <a:spcPts val="600"/>
              </a:spcBef>
              <a:spcAft>
                <a:spcPts val="0"/>
              </a:spcAft>
              <a:buClr>
                <a:srgbClr val="AB192D"/>
              </a:buClr>
              <a:buSzPct val="100000"/>
              <a:buFont typeface="Verdana"/>
              <a:buChar char="─"/>
              <a:tabLst/>
              <a:defRPr/>
            </a:pP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rPr>
              <a:t>Inform interventions for high-risk patients where an impact is possible.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594360" marR="0" lvl="1" indent="-274319" algn="l" defTabSz="914400" rtl="0" eaLnBrk="1" fontAlgn="auto" latinLnBrk="0" hangingPunct="1">
              <a:lnSpc>
                <a:spcPct val="95000"/>
              </a:lnSpc>
              <a:spcBef>
                <a:spcPts val="600"/>
              </a:spcBef>
              <a:spcAft>
                <a:spcPts val="0"/>
              </a:spcAft>
              <a:buClr>
                <a:srgbClr val="AB192D"/>
              </a:buClr>
              <a:buSzPct val="100000"/>
              <a:buFont typeface="Verdana"/>
              <a:buChar char="─"/>
              <a:tabLst/>
              <a:defRPr/>
            </a:pPr>
            <a:r>
              <a:rPr kumimoji="0" lang="en-US" sz="1800" b="0" i="0" u="sng" strike="noStrike" kern="0" cap="none" spc="0" normalizeH="0" baseline="0" noProof="0" dirty="0">
                <a:ln>
                  <a:noFill/>
                </a:ln>
                <a:solidFill>
                  <a:srgbClr val="AB192D"/>
                </a:solidFill>
                <a:effectLst/>
                <a:uLnTx/>
                <a:uFillTx/>
                <a:latin typeface="Verdana"/>
                <a:ea typeface="Verdana"/>
                <a:cs typeface="Verdana"/>
                <a:sym typeface="Verdana"/>
              </a:rPr>
              <a:t>Reduce healthcare costs and burdens </a:t>
            </a: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rPr>
              <a:t>(social, psychological, financial)</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66" name="Google Shape;86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b="0" i="0" kern="1200" dirty="0" err="1">
                <a:solidFill>
                  <a:schemeClr val="bg2"/>
                </a:solidFill>
                <a:effectLst/>
                <a:latin typeface="+mn-lt"/>
                <a:ea typeface="+mn-ea"/>
                <a:cs typeface="+mn-cs"/>
              </a:rPr>
              <a:t>DermETAS</a:t>
            </a:r>
            <a:r>
              <a:rPr lang="en-US" sz="1200" b="0" i="0" kern="1200" dirty="0">
                <a:solidFill>
                  <a:schemeClr val="bg2"/>
                </a:solidFill>
                <a:effectLst/>
                <a:latin typeface="+mn-lt"/>
                <a:ea typeface="+mn-ea"/>
                <a:cs typeface="+mn-cs"/>
              </a:rPr>
              <a:t>-SNA LLM assistant:</a:t>
            </a:r>
          </a:p>
          <a:p>
            <a:pPr marL="342900" indent="-342900">
              <a:buAutoNum type="arabicPeriod"/>
            </a:pPr>
            <a:r>
              <a:rPr lang="en-US" sz="1200" kern="1200" dirty="0">
                <a:solidFill>
                  <a:schemeClr val="bg2"/>
                </a:solidFill>
                <a:latin typeface="+mn-lt"/>
                <a:ea typeface="+mn-ea"/>
                <a:cs typeface="+mn-cs"/>
              </a:rPr>
              <a:t>D</a:t>
            </a:r>
            <a:r>
              <a:rPr lang="en-US" sz="1200" b="0" i="0" kern="1200" dirty="0">
                <a:solidFill>
                  <a:schemeClr val="bg2"/>
                </a:solidFill>
                <a:effectLst/>
                <a:latin typeface="+mn-lt"/>
                <a:ea typeface="+mn-ea"/>
                <a:cs typeface="+mn-cs"/>
              </a:rPr>
              <a:t>ynamically learns skin-disease classifiers</a:t>
            </a:r>
          </a:p>
          <a:p>
            <a:pPr marL="800100" lvl="1" indent="-342900">
              <a:buFont typeface="Arial" panose="020B0604020202020204" pitchFamily="34" charset="0"/>
              <a:buChar char="•"/>
            </a:pPr>
            <a:r>
              <a:rPr lang="en-US" sz="1400" kern="1200" dirty="0">
                <a:solidFill>
                  <a:schemeClr val="bg2"/>
                </a:solidFill>
                <a:latin typeface="+mn-lt"/>
                <a:ea typeface="+mn-ea"/>
                <a:cs typeface="+mn-cs"/>
              </a:rPr>
              <a:t>Trained Vision Transformer (</a:t>
            </a:r>
            <a:r>
              <a:rPr lang="en-US" sz="1400" kern="1200" dirty="0" err="1">
                <a:solidFill>
                  <a:schemeClr val="bg2"/>
                </a:solidFill>
                <a:latin typeface="+mn-lt"/>
                <a:ea typeface="+mn-ea"/>
                <a:cs typeface="+mn-cs"/>
              </a:rPr>
              <a:t>ViT</a:t>
            </a:r>
            <a:r>
              <a:rPr lang="en-US" sz="1400" kern="1200" dirty="0">
                <a:solidFill>
                  <a:schemeClr val="bg2"/>
                </a:solidFill>
                <a:latin typeface="+mn-lt"/>
                <a:ea typeface="+mn-ea"/>
                <a:cs typeface="+mn-cs"/>
              </a:rPr>
              <a:t>) tailored for dermatological feature representation </a:t>
            </a:r>
          </a:p>
          <a:p>
            <a:pPr marL="800100" lvl="1" indent="-342900">
              <a:buFont typeface="Arial" panose="020B0604020202020204" pitchFamily="34" charset="0"/>
              <a:buChar char="•"/>
            </a:pPr>
            <a:r>
              <a:rPr lang="en-US" sz="1400" kern="1200" dirty="0">
                <a:solidFill>
                  <a:schemeClr val="bg2"/>
                </a:solidFill>
                <a:latin typeface="+mn-lt"/>
                <a:ea typeface="+mn-ea"/>
                <a:cs typeface="+mn-cs"/>
              </a:rPr>
              <a:t>Fine-tuned binary classifiers for each of the 23 skin disease categories </a:t>
            </a:r>
          </a:p>
          <a:p>
            <a:pPr marL="800100" lvl="1" indent="-342900">
              <a:buFont typeface="Arial" panose="020B0604020202020204" pitchFamily="34" charset="0"/>
              <a:buChar char="•"/>
            </a:pPr>
            <a:r>
              <a:rPr lang="en-US" sz="1400" kern="1200" dirty="0" err="1">
                <a:solidFill>
                  <a:schemeClr val="bg2"/>
                </a:solidFill>
                <a:latin typeface="+mn-lt"/>
                <a:ea typeface="+mn-ea"/>
                <a:cs typeface="+mn-cs"/>
              </a:rPr>
              <a:t>StackNet</a:t>
            </a:r>
            <a:r>
              <a:rPr lang="en-US" sz="1400" kern="1200" dirty="0">
                <a:solidFill>
                  <a:schemeClr val="bg2"/>
                </a:solidFill>
                <a:latin typeface="+mn-lt"/>
                <a:ea typeface="+mn-ea"/>
                <a:cs typeface="+mn-cs"/>
              </a:rPr>
              <a:t> architecture integrating </a:t>
            </a:r>
            <a:r>
              <a:rPr lang="en-US" sz="1400" kern="1200" dirty="0" err="1">
                <a:solidFill>
                  <a:schemeClr val="bg2"/>
                </a:solidFill>
                <a:latin typeface="+mn-lt"/>
                <a:ea typeface="+mn-ea"/>
                <a:cs typeface="+mn-cs"/>
              </a:rPr>
              <a:t>ViT</a:t>
            </a:r>
            <a:r>
              <a:rPr lang="en-US" sz="1400" kern="1200" dirty="0">
                <a:solidFill>
                  <a:schemeClr val="bg2"/>
                </a:solidFill>
                <a:latin typeface="+mn-lt"/>
                <a:ea typeface="+mn-ea"/>
                <a:cs typeface="+mn-cs"/>
              </a:rPr>
              <a:t> classifiers to enhance prediction and reduce class imbalance</a:t>
            </a:r>
            <a:endParaRPr lang="en-US" sz="1400" b="0" i="0" kern="1200" dirty="0">
              <a:solidFill>
                <a:schemeClr val="bg2"/>
              </a:solidFill>
              <a:effectLst/>
              <a:latin typeface="+mn-lt"/>
              <a:ea typeface="+mn-ea"/>
              <a:cs typeface="+mn-cs"/>
            </a:endParaRPr>
          </a:p>
          <a:p>
            <a:pPr marL="342900" indent="-342900">
              <a:buAutoNum type="arabicPeriod"/>
            </a:pPr>
            <a:r>
              <a:rPr lang="en-US" sz="1200" b="0" i="0" kern="1200" dirty="0">
                <a:solidFill>
                  <a:schemeClr val="bg2"/>
                </a:solidFill>
                <a:effectLst/>
                <a:latin typeface="+mn-lt"/>
                <a:ea typeface="+mn-ea"/>
                <a:cs typeface="+mn-cs"/>
              </a:rPr>
              <a:t>Medically informed descriptions to facilitate clinician-patient interpretation</a:t>
            </a:r>
          </a:p>
          <a:p>
            <a:pPr marL="800100" lvl="1" indent="-342900">
              <a:buFont typeface="Arial" panose="020B0604020202020204" pitchFamily="34" charset="0"/>
              <a:buChar char="•"/>
            </a:pPr>
            <a:r>
              <a:rPr lang="en-US" sz="1400" b="0" i="0" kern="1200" dirty="0">
                <a:solidFill>
                  <a:schemeClr val="bg2"/>
                </a:solidFill>
                <a:effectLst/>
                <a:latin typeface="+mn-lt"/>
                <a:ea typeface="+mn-ea"/>
                <a:cs typeface="+mn-cs"/>
              </a:rPr>
              <a:t>RAG pipeline using Google Gemini 2.5 Pro LLM to generate personalized, contextually informed diagnostic patient descriptions</a:t>
            </a:r>
            <a:endParaRPr lang="en-US" sz="1400" kern="1200" dirty="0">
              <a:solidFill>
                <a:schemeClr val="bg2"/>
              </a:solidFill>
              <a:latin typeface="+mn-lt"/>
              <a:ea typeface="+mn-ea"/>
              <a:cs typeface="+mn-cs"/>
            </a:endParaRPr>
          </a:p>
          <a:p>
            <a:pPr marL="342900" indent="-342900">
              <a:buAutoNum type="arabicPeriod"/>
            </a:pPr>
            <a:r>
              <a:rPr lang="en-US" sz="1200" b="0" i="0" kern="1200" dirty="0">
                <a:solidFill>
                  <a:schemeClr val="bg2"/>
                </a:solidFill>
                <a:effectLst/>
                <a:latin typeface="+mn-lt"/>
                <a:ea typeface="+mn-ea"/>
                <a:cs typeface="+mn-cs"/>
              </a:rPr>
              <a:t>Experimental evaluations on 23 skin disease categories </a:t>
            </a:r>
          </a:p>
          <a:p>
            <a:pPr marL="800100" lvl="1" indent="-342900">
              <a:buFont typeface="Arial" panose="020B0604020202020204" pitchFamily="34" charset="0"/>
              <a:buChar char="•"/>
            </a:pPr>
            <a:r>
              <a:rPr lang="en-US" sz="1400" b="0" i="0" kern="1200" dirty="0">
                <a:solidFill>
                  <a:schemeClr val="bg2"/>
                </a:solidFill>
                <a:effectLst/>
                <a:latin typeface="+mn-lt"/>
                <a:ea typeface="+mn-ea"/>
                <a:cs typeface="+mn-cs"/>
              </a:rPr>
              <a:t>Overall F1-score of 56.30% &gt; SkinGPT-4 (48.51%) </a:t>
            </a:r>
          </a:p>
          <a:p>
            <a:pPr marL="800100" lvl="1" indent="-342900">
              <a:buFont typeface="Arial" panose="020B0604020202020204" pitchFamily="34" charset="0"/>
              <a:buChar char="•"/>
            </a:pPr>
            <a:r>
              <a:rPr lang="en-US" sz="1400" b="0" i="0" kern="1200" dirty="0">
                <a:solidFill>
                  <a:schemeClr val="bg2"/>
                </a:solidFill>
                <a:effectLst/>
                <a:latin typeface="+mn-lt"/>
                <a:ea typeface="+mn-ea"/>
                <a:cs typeface="+mn-cs"/>
              </a:rPr>
              <a:t>Domain-expert evaluation – 8 MD for 7 conditions with 92% (better than </a:t>
            </a:r>
            <a:r>
              <a:rPr lang="en-US" sz="1400" kern="1200" dirty="0">
                <a:solidFill>
                  <a:schemeClr val="bg2"/>
                </a:solidFill>
                <a:latin typeface="+mn-lt"/>
                <a:ea typeface="+mn-ea"/>
                <a:cs typeface="+mn-cs"/>
              </a:rPr>
              <a:t>SkinGPT4 by 48.20%)</a:t>
            </a:r>
            <a:r>
              <a:rPr lang="en-US" sz="1400" b="0" i="0" kern="1200" dirty="0">
                <a:solidFill>
                  <a:schemeClr val="bg2"/>
                </a:solidFill>
                <a:effectLst/>
                <a:latin typeface="+mn-lt"/>
                <a:ea typeface="+mn-ea"/>
                <a:cs typeface="+mn-cs"/>
              </a:rPr>
              <a:t> </a:t>
            </a:r>
          </a:p>
          <a:p>
            <a:pPr marL="342900" indent="-342900">
              <a:buAutoNum type="arabicPeriod"/>
            </a:pPr>
            <a:r>
              <a:rPr lang="en-US" sz="1200" kern="1200" dirty="0">
                <a:solidFill>
                  <a:schemeClr val="bg2"/>
                </a:solidFill>
                <a:latin typeface="+mn-lt"/>
                <a:ea typeface="+mn-ea"/>
                <a:cs typeface="+mn-cs"/>
              </a:rPr>
              <a:t>P</a:t>
            </a:r>
            <a:r>
              <a:rPr lang="en-US" sz="1200" b="0" i="0" kern="1200" dirty="0">
                <a:solidFill>
                  <a:schemeClr val="bg2"/>
                </a:solidFill>
                <a:effectLst/>
                <a:latin typeface="+mn-lt"/>
                <a:ea typeface="+mn-ea"/>
                <a:cs typeface="+mn-cs"/>
              </a:rPr>
              <a:t>roof-of-concept prototype with practical feasibility for real world clinical and educational applications</a:t>
            </a:r>
            <a:endParaRPr lang="en-US" sz="1200" kern="1200" dirty="0">
              <a:solidFill>
                <a:schemeClr val="bg2"/>
              </a:solidFill>
              <a:latin typeface="+mn-lt"/>
              <a:ea typeface="+mn-ea"/>
              <a:cs typeface="+mn-cs"/>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are necessary – these standards need to be global to exchange medical information regardless of use case</a:t>
            </a:r>
          </a:p>
          <a:p>
            <a:r>
              <a:rPr lang="en-US" dirty="0"/>
              <a:t>We need to build a connected healthcare ecosystem where data goes into the system in an equitable fashion and is used as such – regardless of things that divide us – when we use AI and predictive models we need to control for bias</a:t>
            </a:r>
          </a:p>
          <a:p>
            <a:r>
              <a:rPr lang="en-US" dirty="0"/>
              <a:t>Using this data to drive clinical decision support at the point of care is critical – clinicians desperately need it with their dwindling numbers as well as the increasing medical knowledge</a:t>
            </a:r>
          </a:p>
          <a:p>
            <a:r>
              <a:rPr lang="en-US" dirty="0"/>
              <a:t>Using large language models, predictive models and AI helps mitigate some of gaps in care delivery, identify early interventions and get the right treatment to the right patient – there have been wins in government, academia and private sector</a:t>
            </a:r>
          </a:p>
          <a:p>
            <a:endParaRPr lang="en-US" dirty="0"/>
          </a:p>
          <a:p>
            <a:r>
              <a:rPr lang="en-US" dirty="0"/>
              <a:t>It takes a village involving government, private sector and academia.  </a:t>
            </a:r>
          </a:p>
          <a:p>
            <a:endParaRPr lang="en-US" dirty="0"/>
          </a:p>
          <a:p>
            <a:endParaRPr lang="en-US" dirty="0"/>
          </a:p>
        </p:txBody>
      </p:sp>
      <p:sp>
        <p:nvSpPr>
          <p:cNvPr id="4" name="Slide Number Placeholder 3"/>
          <p:cNvSpPr>
            <a:spLocks noGrp="1"/>
          </p:cNvSpPr>
          <p:nvPr>
            <p:ph type="sldNum" sz="quarter" idx="5"/>
          </p:nvPr>
        </p:nvSpPr>
        <p:spPr/>
        <p:txBody>
          <a:bodyPr/>
          <a:lstStyle/>
          <a:p>
            <a:fld id="{93E440DB-E8E2-4808-9611-B338C6EBCA07}" type="slidenum">
              <a:rPr lang="en-US" smtClean="0"/>
              <a:t>58</a:t>
            </a:fld>
            <a:endParaRPr lang="en-US"/>
          </a:p>
        </p:txBody>
      </p:sp>
    </p:spTree>
    <p:extLst>
      <p:ext uri="{BB962C8B-B14F-4D97-AF65-F5344CB8AC3E}">
        <p14:creationId xmlns:p14="http://schemas.microsoft.com/office/powerpoint/2010/main" val="715947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FFA6-BE3E-278E-C956-6782AF903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1DD53-2DF7-D27A-FA69-1BE3CE0FF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562AF-E584-7A09-6670-5B8E65029494}"/>
              </a:ext>
            </a:extLst>
          </p:cNvPr>
          <p:cNvSpPr>
            <a:spLocks noGrp="1"/>
          </p:cNvSpPr>
          <p:nvPr>
            <p:ph type="body" idx="1"/>
          </p:nvPr>
        </p:nvSpPr>
        <p:spPr/>
        <p:txBody>
          <a:bodyPr/>
          <a:lstStyle/>
          <a:p>
            <a:r>
              <a:rPr lang="en-US" dirty="0"/>
              <a:t>Rene Laennec</a:t>
            </a:r>
          </a:p>
        </p:txBody>
      </p:sp>
      <p:sp>
        <p:nvSpPr>
          <p:cNvPr id="4" name="Slide Number Placeholder 3">
            <a:extLst>
              <a:ext uri="{FF2B5EF4-FFF2-40B4-BE49-F238E27FC236}">
                <a16:creationId xmlns:a16="http://schemas.microsoft.com/office/drawing/2014/main" id="{093BA659-F9F7-E655-53C3-BC3994E2DE2E}"/>
              </a:ext>
            </a:extLst>
          </p:cNvPr>
          <p:cNvSpPr>
            <a:spLocks noGrp="1"/>
          </p:cNvSpPr>
          <p:nvPr>
            <p:ph type="sldNum" sz="quarter" idx="5"/>
          </p:nvPr>
        </p:nvSpPr>
        <p:spPr/>
        <p:txBody>
          <a:bodyPr/>
          <a:lstStyle/>
          <a:p>
            <a:fld id="{FAA65556-160D-2042-997D-ECB3D829B4DC}" type="slidenum">
              <a:rPr lang="en-US" smtClean="0"/>
              <a:t>59</a:t>
            </a:fld>
            <a:endParaRPr lang="en-US"/>
          </a:p>
        </p:txBody>
      </p:sp>
    </p:spTree>
    <p:extLst>
      <p:ext uri="{BB962C8B-B14F-4D97-AF65-F5344CB8AC3E}">
        <p14:creationId xmlns:p14="http://schemas.microsoft.com/office/powerpoint/2010/main" val="324852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56F3-DB34-EF2C-6960-1CED0BA44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7BCB7-6091-21C0-C232-639507F2A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57D84-7F87-2E86-4923-E9BB55FE53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17974B-7711-7949-A216-43DF1E2625D1}"/>
              </a:ext>
            </a:extLst>
          </p:cNvPr>
          <p:cNvSpPr>
            <a:spLocks noGrp="1"/>
          </p:cNvSpPr>
          <p:nvPr>
            <p:ph type="sldNum" sz="quarter" idx="5"/>
          </p:nvPr>
        </p:nvSpPr>
        <p:spPr/>
        <p:txBody>
          <a:bodyPr/>
          <a:lstStyle/>
          <a:p>
            <a:fld id="{23C8FADF-A397-45E0-87AB-9F12788340A6}" type="slidenum">
              <a:rPr lang="en-US" smtClean="0"/>
              <a:t>4</a:t>
            </a:fld>
            <a:endParaRPr lang="en-US"/>
          </a:p>
        </p:txBody>
      </p:sp>
    </p:spTree>
    <p:extLst>
      <p:ext uri="{BB962C8B-B14F-4D97-AF65-F5344CB8AC3E}">
        <p14:creationId xmlns:p14="http://schemas.microsoft.com/office/powerpoint/2010/main" val="1564520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440DB-E8E2-4808-9611-B338C6EBCA07}" type="slidenum">
              <a:rPr lang="en-US" smtClean="0"/>
              <a:t>18</a:t>
            </a:fld>
            <a:endParaRPr lang="en-US"/>
          </a:p>
        </p:txBody>
      </p:sp>
    </p:spTree>
    <p:extLst>
      <p:ext uri="{BB962C8B-B14F-4D97-AF65-F5344CB8AC3E}">
        <p14:creationId xmlns:p14="http://schemas.microsoft.com/office/powerpoint/2010/main" val="1999333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Foundational Knowledge – standards</a:t>
            </a:r>
          </a:p>
          <a:p>
            <a:r>
              <a:rPr lang="en-US" dirty="0"/>
              <a:t>Enhancing health decisions</a:t>
            </a:r>
          </a:p>
          <a:p>
            <a:r>
              <a:rPr lang="en-US" dirty="0"/>
              <a:t>Building health information systems</a:t>
            </a:r>
          </a:p>
          <a:p>
            <a:r>
              <a:rPr lang="en-US" dirty="0"/>
              <a:t>Data governance, management and analytics</a:t>
            </a:r>
          </a:p>
          <a:p>
            <a:r>
              <a:rPr lang="en-US" dirty="0"/>
              <a:t>Leadership</a:t>
            </a:r>
          </a:p>
        </p:txBody>
      </p:sp>
      <p:sp>
        <p:nvSpPr>
          <p:cNvPr id="4" name="Slide Number Placeholder 3"/>
          <p:cNvSpPr>
            <a:spLocks noGrp="1"/>
          </p:cNvSpPr>
          <p:nvPr>
            <p:ph type="sldNum" sz="quarter" idx="5"/>
          </p:nvPr>
        </p:nvSpPr>
        <p:spPr/>
        <p:txBody>
          <a:bodyPr/>
          <a:lstStyle/>
          <a:p>
            <a:fld id="{6DA6A915-C6CF-ED4F-9024-26F3FE8E0A46}" type="slidenum">
              <a:rPr lang="en-US" smtClean="0"/>
              <a:t>20</a:t>
            </a:fld>
            <a:endParaRPr lang="en-US" dirty="0"/>
          </a:p>
        </p:txBody>
      </p:sp>
    </p:spTree>
    <p:extLst>
      <p:ext uri="{BB962C8B-B14F-4D97-AF65-F5344CB8AC3E}">
        <p14:creationId xmlns:p14="http://schemas.microsoft.com/office/powerpoint/2010/main" val="404153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88b1092dbe_0_9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400" dirty="0"/>
              <a:t>There is perpetual address of “chronic illness”, reactive care</a:t>
            </a:r>
          </a:p>
          <a:p>
            <a:pPr lvl="1"/>
            <a:r>
              <a:rPr lang="en-US" sz="400" dirty="0"/>
              <a:t>Multimorbidity</a:t>
            </a:r>
          </a:p>
          <a:p>
            <a:pPr lvl="1"/>
            <a:r>
              <a:rPr lang="en-US" sz="400" dirty="0"/>
              <a:t>Noncommunicable disease</a:t>
            </a:r>
          </a:p>
          <a:p>
            <a:r>
              <a:rPr lang="en-US" sz="400" dirty="0"/>
              <a:t>The most complex patients have the most complex care delivery models</a:t>
            </a:r>
          </a:p>
          <a:p>
            <a:pPr lvl="1"/>
            <a:r>
              <a:rPr lang="en-US" sz="400" dirty="0">
                <a:solidFill>
                  <a:schemeClr val="accent2"/>
                </a:solidFill>
              </a:rPr>
              <a:t>Less than 50% </a:t>
            </a:r>
            <a:r>
              <a:rPr lang="en-US" sz="400" dirty="0"/>
              <a:t>of elderly patients are up to date with screenings</a:t>
            </a:r>
          </a:p>
          <a:p>
            <a:pPr lvl="1"/>
            <a:r>
              <a:rPr lang="en-US" sz="400" dirty="0"/>
              <a:t>Elderly patients take up to </a:t>
            </a:r>
            <a:r>
              <a:rPr lang="en-US" sz="400" dirty="0">
                <a:solidFill>
                  <a:schemeClr val="accent2"/>
                </a:solidFill>
              </a:rPr>
              <a:t>19 medication doses daily</a:t>
            </a:r>
          </a:p>
          <a:p>
            <a:pPr lvl="1"/>
            <a:r>
              <a:rPr lang="en-US" sz="300" dirty="0"/>
              <a:t>Multiple care providers</a:t>
            </a:r>
          </a:p>
          <a:p>
            <a:pPr lvl="2"/>
            <a:r>
              <a:rPr lang="en-US" sz="300" dirty="0"/>
              <a:t>Yearly – </a:t>
            </a:r>
            <a:r>
              <a:rPr lang="en-US" sz="300" dirty="0">
                <a:solidFill>
                  <a:schemeClr val="accent2"/>
                </a:solidFill>
              </a:rPr>
              <a:t>7 doctors across 4 practices</a:t>
            </a:r>
          </a:p>
          <a:p>
            <a:pPr lvl="2"/>
            <a:r>
              <a:rPr lang="en-US" sz="300" dirty="0"/>
              <a:t>Surgical patients see </a:t>
            </a:r>
            <a:r>
              <a:rPr lang="en-US" sz="300" dirty="0">
                <a:solidFill>
                  <a:schemeClr val="accent2"/>
                </a:solidFill>
              </a:rPr>
              <a:t>27 different care providers</a:t>
            </a:r>
          </a:p>
          <a:p>
            <a:endParaRPr lang="en-US" sz="300" dirty="0">
              <a:solidFill>
                <a:schemeClr val="accent2"/>
              </a:solidFill>
            </a:endParaRPr>
          </a:p>
          <a:p>
            <a:r>
              <a:rPr lang="en-US" sz="300" dirty="0">
                <a:solidFill>
                  <a:schemeClr val="accent2"/>
                </a:solidFill>
              </a:rPr>
              <a:t>1 in 5 </a:t>
            </a:r>
            <a:r>
              <a:rPr lang="en-US" sz="300" dirty="0"/>
              <a:t>doctors plans to leave practice in the coming years – </a:t>
            </a:r>
            <a:r>
              <a:rPr lang="en-US" sz="300" dirty="0">
                <a:solidFill>
                  <a:schemeClr val="accent2"/>
                </a:solidFill>
              </a:rPr>
              <a:t>30%</a:t>
            </a:r>
            <a:r>
              <a:rPr lang="en-US" sz="300" dirty="0"/>
              <a:t> of all healthcare workers</a:t>
            </a:r>
          </a:p>
          <a:p>
            <a:r>
              <a:rPr lang="en-US" sz="300" dirty="0">
                <a:solidFill>
                  <a:schemeClr val="accent2"/>
                </a:solidFill>
              </a:rPr>
              <a:t>2/3 </a:t>
            </a:r>
            <a:r>
              <a:rPr lang="en-US" sz="300" dirty="0"/>
              <a:t>of physicians report burnout – COVID contributed substantially</a:t>
            </a:r>
          </a:p>
          <a:p>
            <a:r>
              <a:rPr lang="en-US" sz="300" dirty="0"/>
              <a:t>2019-2020 Nursing and Respiratory Therapy vacancies increased by  </a:t>
            </a:r>
            <a:r>
              <a:rPr lang="en-US" sz="300" dirty="0">
                <a:solidFill>
                  <a:schemeClr val="accent2"/>
                </a:solidFill>
              </a:rPr>
              <a:t>30%</a:t>
            </a:r>
          </a:p>
          <a:p>
            <a:r>
              <a:rPr lang="en-US" sz="300" dirty="0">
                <a:solidFill>
                  <a:schemeClr val="accent2"/>
                </a:solidFill>
              </a:rPr>
              <a:t>Residency programs</a:t>
            </a:r>
          </a:p>
          <a:p>
            <a:pPr lvl="1"/>
            <a:endParaRPr lang="en-US" sz="700" dirty="0"/>
          </a:p>
          <a:p>
            <a:pPr marL="0" lvl="0" indent="0" algn="l" rtl="0">
              <a:spcBef>
                <a:spcPts val="0"/>
              </a:spcBef>
              <a:spcAft>
                <a:spcPts val="0"/>
              </a:spcAft>
              <a:buNone/>
            </a:pPr>
            <a:endParaRPr dirty="0"/>
          </a:p>
        </p:txBody>
      </p:sp>
      <p:sp>
        <p:nvSpPr>
          <p:cNvPr id="292" name="Google Shape;292;g288b1092dbe_0_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260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78C56-4269-7765-833B-7F22588B2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CD92D-FE72-3195-C97E-8CFF84A25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E991E-1553-BFFB-F270-9230FC2A20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3601AC-6ECF-470C-964C-2F68249BDEA3}"/>
              </a:ext>
            </a:extLst>
          </p:cNvPr>
          <p:cNvSpPr>
            <a:spLocks noGrp="1"/>
          </p:cNvSpPr>
          <p:nvPr>
            <p:ph type="sldNum" sz="quarter" idx="5"/>
          </p:nvPr>
        </p:nvSpPr>
        <p:spPr/>
        <p:txBody>
          <a:bodyPr/>
          <a:lstStyle/>
          <a:p>
            <a:fld id="{23C8FADF-A397-45E0-87AB-9F12788340A6}" type="slidenum">
              <a:rPr lang="en-US" smtClean="0"/>
              <a:t>27</a:t>
            </a:fld>
            <a:endParaRPr lang="en-US"/>
          </a:p>
        </p:txBody>
      </p:sp>
    </p:spTree>
    <p:extLst>
      <p:ext uri="{BB962C8B-B14F-4D97-AF65-F5344CB8AC3E}">
        <p14:creationId xmlns:p14="http://schemas.microsoft.com/office/powerpoint/2010/main" val="40058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C4599-AEE0-6E89-FB8B-12EE4C8EC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A4415-8FDF-836D-4DF0-A4BF2AB11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4B9B1-C2C0-69F5-8740-F7DB0CD646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2EA8C4-52FE-3AEE-AAB3-26F87B10E762}"/>
              </a:ext>
            </a:extLst>
          </p:cNvPr>
          <p:cNvSpPr>
            <a:spLocks noGrp="1"/>
          </p:cNvSpPr>
          <p:nvPr>
            <p:ph type="sldNum" sz="quarter" idx="5"/>
          </p:nvPr>
        </p:nvSpPr>
        <p:spPr/>
        <p:txBody>
          <a:bodyPr/>
          <a:lstStyle/>
          <a:p>
            <a:fld id="{23C8FADF-A397-45E0-87AB-9F12788340A6}" type="slidenum">
              <a:rPr lang="en-US" smtClean="0"/>
              <a:t>28</a:t>
            </a:fld>
            <a:endParaRPr lang="en-US"/>
          </a:p>
        </p:txBody>
      </p:sp>
    </p:spTree>
    <p:extLst>
      <p:ext uri="{BB962C8B-B14F-4D97-AF65-F5344CB8AC3E}">
        <p14:creationId xmlns:p14="http://schemas.microsoft.com/office/powerpoint/2010/main" val="652256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A6A915-C6CF-ED4F-9024-26F3FE8E0A46}" type="slidenum">
              <a:rPr lang="en-US" smtClean="0"/>
              <a:t>29</a:t>
            </a:fld>
            <a:endParaRPr lang="en-US" dirty="0"/>
          </a:p>
        </p:txBody>
      </p:sp>
    </p:spTree>
    <p:extLst>
      <p:ext uri="{BB962C8B-B14F-4D97-AF65-F5344CB8AC3E}">
        <p14:creationId xmlns:p14="http://schemas.microsoft.com/office/powerpoint/2010/main" val="27089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oleObject" Target="../embeddings/oleObject1.bin"/><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09358"/>
          </a:xfrm>
          <a:prstGeom prst="rect">
            <a:avLst/>
          </a:prstGeom>
        </p:spPr>
        <p:txBody>
          <a:bodyPr wrap="square" lIns="0" tIns="0" rIns="0" bIns="0">
            <a:spAutoFit/>
          </a:bodyPr>
          <a:lstStyle>
            <a:lvl1pPr>
              <a:defRPr sz="2660" b="0" i="0">
                <a:solidFill>
                  <a:schemeClr val="bg1"/>
                </a:solidFill>
                <a:latin typeface="+mj-lt"/>
                <a:cs typeface="Source Serif Pro"/>
              </a:defRPr>
            </a:lvl1pPr>
          </a:lstStyle>
          <a:p>
            <a:endParaRPr dirty="0"/>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dirty="0"/>
          </a:p>
        </p:txBody>
      </p:sp>
      <p:sp>
        <p:nvSpPr>
          <p:cNvPr id="6" name="Holder 6"/>
          <p:cNvSpPr>
            <a:spLocks noGrp="1"/>
          </p:cNvSpPr>
          <p:nvPr>
            <p:ph type="sldNum" sz="quarter" idx="7"/>
          </p:nvPr>
        </p:nvSpPr>
        <p:spPr>
          <a:xfrm>
            <a:off x="11785601" y="6370735"/>
            <a:ext cx="184385" cy="196529"/>
          </a:xfrm>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1834695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2">
  <p:cSld name="Title2">
    <p:bg>
      <p:bgPr>
        <a:solidFill>
          <a:srgbClr val="AB192D"/>
        </a:solidFill>
        <a:effectLst/>
      </p:bgPr>
    </p:bg>
    <p:spTree>
      <p:nvGrpSpPr>
        <p:cNvPr id="1" name="Shape 16"/>
        <p:cNvGrpSpPr/>
        <p:nvPr/>
      </p:nvGrpSpPr>
      <p:grpSpPr>
        <a:xfrm>
          <a:off x="0" y="0"/>
          <a:ext cx="0" cy="0"/>
          <a:chOff x="0" y="0"/>
          <a:chExt cx="0" cy="0"/>
        </a:xfrm>
      </p:grpSpPr>
      <p:pic>
        <p:nvPicPr>
          <p:cNvPr id="17" name="Google Shape;17;p6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11200" y="990601"/>
            <a:ext cx="3383438" cy="1105313"/>
          </a:xfrm>
          <a:prstGeom prst="rect">
            <a:avLst/>
          </a:prstGeom>
          <a:noFill/>
          <a:ln>
            <a:noFill/>
          </a:ln>
        </p:spPr>
      </p:pic>
      <p:pic>
        <p:nvPicPr>
          <p:cNvPr id="18" name="Google Shape;18;p63"/>
          <p:cNvPicPr preferRelativeResize="0"/>
          <p:nvPr/>
        </p:nvPicPr>
        <p:blipFill rotWithShape="1">
          <a:blip r:embed="rId3">
            <a:alphaModFix/>
          </a:blip>
          <a:srcRect/>
          <a:stretch/>
        </p:blipFill>
        <p:spPr>
          <a:xfrm>
            <a:off x="7931182" y="2693986"/>
            <a:ext cx="4260818" cy="4172236"/>
          </a:xfrm>
          <a:prstGeom prst="rect">
            <a:avLst/>
          </a:prstGeom>
          <a:noFill/>
          <a:ln>
            <a:noFill/>
          </a:ln>
        </p:spPr>
      </p:pic>
      <p:sp>
        <p:nvSpPr>
          <p:cNvPr id="19" name="Google Shape;19;p63"/>
          <p:cNvSpPr txBox="1">
            <a:spLocks noGrp="1"/>
          </p:cNvSpPr>
          <p:nvPr>
            <p:ph type="ctrTitle"/>
          </p:nvPr>
        </p:nvSpPr>
        <p:spPr>
          <a:xfrm>
            <a:off x="609600" y="2537925"/>
            <a:ext cx="9144000" cy="15240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4000"/>
              <a:buFont typeface="Verdana"/>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3"/>
          <p:cNvSpPr txBox="1">
            <a:spLocks noGrp="1"/>
          </p:cNvSpPr>
          <p:nvPr>
            <p:ph type="subTitle" idx="1"/>
          </p:nvPr>
        </p:nvSpPr>
        <p:spPr>
          <a:xfrm>
            <a:off x="609600" y="4293573"/>
            <a:ext cx="9144000" cy="99060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200"/>
              </a:spcBef>
              <a:spcAft>
                <a:spcPts val="0"/>
              </a:spcAft>
              <a:buSzPts val="2800"/>
              <a:buNone/>
              <a:defRPr sz="2800">
                <a:solidFill>
                  <a:schemeClr val="lt1"/>
                </a:solidFill>
              </a:defRPr>
            </a:lvl1pPr>
            <a:lvl2pPr lvl="1" algn="ctr">
              <a:lnSpc>
                <a:spcPct val="95000"/>
              </a:lnSpc>
              <a:spcBef>
                <a:spcPts val="600"/>
              </a:spcBef>
              <a:spcAft>
                <a:spcPts val="0"/>
              </a:spcAft>
              <a:buSzPts val="2000"/>
              <a:buNone/>
              <a:defRPr>
                <a:solidFill>
                  <a:srgbClr val="888888"/>
                </a:solidFill>
              </a:defRPr>
            </a:lvl2pPr>
            <a:lvl3pPr lvl="2" algn="ctr">
              <a:lnSpc>
                <a:spcPct val="95000"/>
              </a:lnSpc>
              <a:spcBef>
                <a:spcPts val="600"/>
              </a:spcBef>
              <a:spcAft>
                <a:spcPts val="0"/>
              </a:spcAft>
              <a:buSzPts val="1800"/>
              <a:buNone/>
              <a:defRPr>
                <a:solidFill>
                  <a:srgbClr val="888888"/>
                </a:solidFill>
              </a:defRPr>
            </a:lvl3pPr>
            <a:lvl4pPr lvl="3" algn="ctr">
              <a:lnSpc>
                <a:spcPct val="95000"/>
              </a:lnSpc>
              <a:spcBef>
                <a:spcPts val="600"/>
              </a:spcBef>
              <a:spcAft>
                <a:spcPts val="0"/>
              </a:spcAft>
              <a:buSzPts val="1600"/>
              <a:buNone/>
              <a:defRPr>
                <a:solidFill>
                  <a:srgbClr val="888888"/>
                </a:solidFill>
              </a:defRPr>
            </a:lvl4pPr>
            <a:lvl5pPr lvl="4" algn="ctr">
              <a:lnSpc>
                <a:spcPct val="95000"/>
              </a:lnSpc>
              <a:spcBef>
                <a:spcPts val="600"/>
              </a:spcBef>
              <a:spcAft>
                <a:spcPts val="0"/>
              </a:spcAft>
              <a:buSzPts val="1600"/>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a:endParaRPr/>
          </a:p>
        </p:txBody>
      </p:sp>
      <p:pic>
        <p:nvPicPr>
          <p:cNvPr id="21" name="Google Shape;21;p63" descr="Meridian Analytics Rebrands to Discern Health, Focused on Human-Centric  Predictive Care"/>
          <p:cNvPicPr preferRelativeResize="0"/>
          <p:nvPr/>
        </p:nvPicPr>
        <p:blipFill rotWithShape="1">
          <a:blip r:embed="rId4" cstate="print">
            <a:alphaModFix/>
            <a:extLst>
              <a:ext uri="{28A0092B-C50C-407E-A947-70E740481C1C}">
                <a14:useLocalDpi xmlns:a14="http://schemas.microsoft.com/office/drawing/2010/main"/>
              </a:ext>
            </a:extLst>
          </a:blip>
          <a:srcRect l="-435"/>
          <a:stretch/>
        </p:blipFill>
        <p:spPr>
          <a:xfrm>
            <a:off x="8737600" y="990601"/>
            <a:ext cx="2743200" cy="1096875"/>
          </a:xfrm>
          <a:prstGeom prst="rect">
            <a:avLst/>
          </a:prstGeom>
          <a:noFill/>
          <a:ln>
            <a:noFill/>
          </a:ln>
        </p:spPr>
      </p:pic>
    </p:spTree>
    <p:extLst>
      <p:ext uri="{BB962C8B-B14F-4D97-AF65-F5344CB8AC3E}">
        <p14:creationId xmlns:p14="http://schemas.microsoft.com/office/powerpoint/2010/main" val="1683393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ADAF6-E53D-5BE4-30FA-995840B12736}"/>
              </a:ext>
            </a:extLst>
          </p:cNvPr>
          <p:cNvSpPr>
            <a:spLocks noGrp="1"/>
          </p:cNvSpPr>
          <p:nvPr>
            <p:ph type="ctrTitle" hasCustomPrompt="1"/>
          </p:nvPr>
        </p:nvSpPr>
        <p:spPr>
          <a:xfrm>
            <a:off x="1524000" y="1130829"/>
            <a:ext cx="9144000" cy="1381125"/>
          </a:xfrm>
        </p:spPr>
        <p:txBody>
          <a:bodyPr anchor="b">
            <a:normAutofit/>
          </a:bodyPr>
          <a:lstStyle>
            <a:lvl1pPr algn="ctr">
              <a:defRPr sz="4000">
                <a:solidFill>
                  <a:schemeClr val="accent4">
                    <a:lumMod val="75000"/>
                  </a:schemeClr>
                </a:solidFill>
              </a:defRPr>
            </a:lvl1pPr>
          </a:lstStyle>
          <a:p>
            <a:r>
              <a:rPr lang="en-US" dirty="0"/>
              <a:t>Presentation Title</a:t>
            </a:r>
          </a:p>
        </p:txBody>
      </p:sp>
      <p:sp>
        <p:nvSpPr>
          <p:cNvPr id="3" name="Subtitle 2">
            <a:extLst>
              <a:ext uri="{FF2B5EF4-FFF2-40B4-BE49-F238E27FC236}">
                <a16:creationId xmlns:a16="http://schemas.microsoft.com/office/drawing/2014/main" id="{E91E0AA5-C181-221B-5473-5561603B86CB}"/>
              </a:ext>
            </a:extLst>
          </p:cNvPr>
          <p:cNvSpPr>
            <a:spLocks noGrp="1"/>
          </p:cNvSpPr>
          <p:nvPr>
            <p:ph type="subTitle" idx="1" hasCustomPrompt="1"/>
          </p:nvPr>
        </p:nvSpPr>
        <p:spPr>
          <a:xfrm>
            <a:off x="1524000" y="2853892"/>
            <a:ext cx="9144000" cy="2434800"/>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SESSION CODE (IF APPLICABLE)</a:t>
            </a:r>
          </a:p>
          <a:p>
            <a:r>
              <a:rPr lang="en-US" dirty="0"/>
              <a:t>FACULTY NAME, DESIGNATION(S)</a:t>
            </a:r>
          </a:p>
          <a:p>
            <a:r>
              <a:rPr lang="en-US" dirty="0"/>
              <a:t>FACULTY </a:t>
            </a:r>
            <a:r>
              <a:rPr lang="en-US" b="0" i="0" u="none" strike="noStrike" dirty="0">
                <a:solidFill>
                  <a:srgbClr val="000000"/>
                </a:solidFill>
                <a:effectLst/>
                <a:latin typeface="Arial" panose="020B0604020202020204" pitchFamily="34" charset="0"/>
              </a:rPr>
              <a:t>INSTITUTION</a:t>
            </a:r>
            <a:r>
              <a:rPr lang="en-US" dirty="0"/>
              <a:t> (IF APPLICABLE)</a:t>
            </a:r>
          </a:p>
          <a:p>
            <a:r>
              <a:rPr lang="en-US" dirty="0"/>
              <a:t>CITY, STATE</a:t>
            </a:r>
          </a:p>
          <a:p>
            <a:r>
              <a:rPr lang="en-US" dirty="0"/>
              <a:t>X HANDLE (IF </a:t>
            </a:r>
            <a:r>
              <a:rPr lang="en-US" b="0" i="0" u="none" strike="noStrike" dirty="0">
                <a:solidFill>
                  <a:srgbClr val="000000"/>
                </a:solidFill>
                <a:effectLst/>
                <a:latin typeface="Arial" panose="020B0604020202020204" pitchFamily="34" charset="0"/>
              </a:rPr>
              <a:t>APPLICABLE</a:t>
            </a:r>
            <a:r>
              <a:rPr lang="en-US" dirty="0"/>
              <a:t>)</a:t>
            </a:r>
          </a:p>
        </p:txBody>
      </p:sp>
    </p:spTree>
    <p:extLst>
      <p:ext uri="{BB962C8B-B14F-4D97-AF65-F5344CB8AC3E}">
        <p14:creationId xmlns:p14="http://schemas.microsoft.com/office/powerpoint/2010/main" val="167681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2">
  <p:cSld name="Title2">
    <p:bg>
      <p:bgPr>
        <a:solidFill>
          <a:srgbClr val="AB192D"/>
        </a:solidFill>
        <a:effectLst/>
      </p:bgPr>
    </p:bg>
    <p:spTree>
      <p:nvGrpSpPr>
        <p:cNvPr id="1" name="Shape 16"/>
        <p:cNvGrpSpPr/>
        <p:nvPr/>
      </p:nvGrpSpPr>
      <p:grpSpPr>
        <a:xfrm>
          <a:off x="0" y="0"/>
          <a:ext cx="0" cy="0"/>
          <a:chOff x="0" y="0"/>
          <a:chExt cx="0" cy="0"/>
        </a:xfrm>
      </p:grpSpPr>
      <p:pic>
        <p:nvPicPr>
          <p:cNvPr id="17" name="Google Shape;17;p6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11200" y="990601"/>
            <a:ext cx="3383438" cy="1105313"/>
          </a:xfrm>
          <a:prstGeom prst="rect">
            <a:avLst/>
          </a:prstGeom>
          <a:noFill/>
          <a:ln>
            <a:noFill/>
          </a:ln>
        </p:spPr>
      </p:pic>
      <p:pic>
        <p:nvPicPr>
          <p:cNvPr id="18" name="Google Shape;18;p63"/>
          <p:cNvPicPr preferRelativeResize="0"/>
          <p:nvPr/>
        </p:nvPicPr>
        <p:blipFill rotWithShape="1">
          <a:blip r:embed="rId3">
            <a:alphaModFix/>
          </a:blip>
          <a:srcRect/>
          <a:stretch/>
        </p:blipFill>
        <p:spPr>
          <a:xfrm>
            <a:off x="7931182" y="2693986"/>
            <a:ext cx="4260818" cy="4172236"/>
          </a:xfrm>
          <a:prstGeom prst="rect">
            <a:avLst/>
          </a:prstGeom>
          <a:noFill/>
          <a:ln>
            <a:noFill/>
          </a:ln>
        </p:spPr>
      </p:pic>
      <p:sp>
        <p:nvSpPr>
          <p:cNvPr id="19" name="Google Shape;19;p63"/>
          <p:cNvSpPr txBox="1">
            <a:spLocks noGrp="1"/>
          </p:cNvSpPr>
          <p:nvPr>
            <p:ph type="ctrTitle"/>
          </p:nvPr>
        </p:nvSpPr>
        <p:spPr>
          <a:xfrm>
            <a:off x="609600" y="2537925"/>
            <a:ext cx="9144000" cy="15240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4000"/>
              <a:buFont typeface="Verdana"/>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3"/>
          <p:cNvSpPr txBox="1">
            <a:spLocks noGrp="1"/>
          </p:cNvSpPr>
          <p:nvPr>
            <p:ph type="subTitle" idx="1"/>
          </p:nvPr>
        </p:nvSpPr>
        <p:spPr>
          <a:xfrm>
            <a:off x="609600" y="4293573"/>
            <a:ext cx="9144000" cy="99060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200"/>
              </a:spcBef>
              <a:spcAft>
                <a:spcPts val="0"/>
              </a:spcAft>
              <a:buSzPts val="2800"/>
              <a:buNone/>
              <a:defRPr sz="2800">
                <a:solidFill>
                  <a:schemeClr val="lt1"/>
                </a:solidFill>
              </a:defRPr>
            </a:lvl1pPr>
            <a:lvl2pPr lvl="1" algn="ctr">
              <a:lnSpc>
                <a:spcPct val="95000"/>
              </a:lnSpc>
              <a:spcBef>
                <a:spcPts val="600"/>
              </a:spcBef>
              <a:spcAft>
                <a:spcPts val="0"/>
              </a:spcAft>
              <a:buSzPts val="2000"/>
              <a:buNone/>
              <a:defRPr>
                <a:solidFill>
                  <a:srgbClr val="888888"/>
                </a:solidFill>
              </a:defRPr>
            </a:lvl2pPr>
            <a:lvl3pPr lvl="2" algn="ctr">
              <a:lnSpc>
                <a:spcPct val="95000"/>
              </a:lnSpc>
              <a:spcBef>
                <a:spcPts val="600"/>
              </a:spcBef>
              <a:spcAft>
                <a:spcPts val="0"/>
              </a:spcAft>
              <a:buSzPts val="1800"/>
              <a:buNone/>
              <a:defRPr>
                <a:solidFill>
                  <a:srgbClr val="888888"/>
                </a:solidFill>
              </a:defRPr>
            </a:lvl3pPr>
            <a:lvl4pPr lvl="3" algn="ctr">
              <a:lnSpc>
                <a:spcPct val="95000"/>
              </a:lnSpc>
              <a:spcBef>
                <a:spcPts val="600"/>
              </a:spcBef>
              <a:spcAft>
                <a:spcPts val="0"/>
              </a:spcAft>
              <a:buSzPts val="1600"/>
              <a:buNone/>
              <a:defRPr>
                <a:solidFill>
                  <a:srgbClr val="888888"/>
                </a:solidFill>
              </a:defRPr>
            </a:lvl4pPr>
            <a:lvl5pPr lvl="4" algn="ctr">
              <a:lnSpc>
                <a:spcPct val="95000"/>
              </a:lnSpc>
              <a:spcBef>
                <a:spcPts val="600"/>
              </a:spcBef>
              <a:spcAft>
                <a:spcPts val="0"/>
              </a:spcAft>
              <a:buSzPts val="1600"/>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a:endParaRPr/>
          </a:p>
        </p:txBody>
      </p:sp>
      <p:pic>
        <p:nvPicPr>
          <p:cNvPr id="21" name="Google Shape;21;p63" descr="Meridian Analytics Rebrands to Discern Health, Focused on Human-Centric  Predictive Care"/>
          <p:cNvPicPr preferRelativeResize="0"/>
          <p:nvPr/>
        </p:nvPicPr>
        <p:blipFill rotWithShape="1">
          <a:blip r:embed="rId4" cstate="print">
            <a:alphaModFix/>
            <a:extLst>
              <a:ext uri="{28A0092B-C50C-407E-A947-70E740481C1C}">
                <a14:useLocalDpi xmlns:a14="http://schemas.microsoft.com/office/drawing/2010/main"/>
              </a:ext>
            </a:extLst>
          </a:blip>
          <a:srcRect l="-435"/>
          <a:stretch/>
        </p:blipFill>
        <p:spPr>
          <a:xfrm>
            <a:off x="8737600" y="990601"/>
            <a:ext cx="2743200" cy="1096875"/>
          </a:xfrm>
          <a:prstGeom prst="rect">
            <a:avLst/>
          </a:prstGeom>
          <a:noFill/>
          <a:ln>
            <a:noFill/>
          </a:ln>
        </p:spPr>
      </p:pic>
    </p:spTree>
    <p:extLst>
      <p:ext uri="{BB962C8B-B14F-4D97-AF65-F5344CB8AC3E}">
        <p14:creationId xmlns:p14="http://schemas.microsoft.com/office/powerpoint/2010/main" val="259482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22"/>
        <p:cNvGrpSpPr/>
        <p:nvPr/>
      </p:nvGrpSpPr>
      <p:grpSpPr>
        <a:xfrm>
          <a:off x="0" y="0"/>
          <a:ext cx="0" cy="0"/>
          <a:chOff x="0" y="0"/>
          <a:chExt cx="0" cy="0"/>
        </a:xfrm>
      </p:grpSpPr>
      <p:sp>
        <p:nvSpPr>
          <p:cNvPr id="23" name="Google Shape;23;p64"/>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4"/>
          <p:cNvSpPr txBox="1">
            <a:spLocks noGrp="1"/>
          </p:cNvSpPr>
          <p:nvPr>
            <p:ph type="body" idx="1"/>
          </p:nvPr>
        </p:nvSpPr>
        <p:spPr>
          <a:xfrm>
            <a:off x="609600" y="1524000"/>
            <a:ext cx="10972800" cy="4648200"/>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200"/>
              </a:spcBef>
              <a:spcAft>
                <a:spcPts val="0"/>
              </a:spcAft>
              <a:buSzPts val="1800"/>
              <a:buChar char="•"/>
              <a:defRPr/>
            </a:lvl1pPr>
            <a:lvl2pPr marL="914400" lvl="1" indent="-342900" algn="l">
              <a:lnSpc>
                <a:spcPct val="95000"/>
              </a:lnSpc>
              <a:spcBef>
                <a:spcPts val="6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600"/>
              </a:spcBef>
              <a:spcAft>
                <a:spcPts val="0"/>
              </a:spcAft>
              <a:buSzPts val="1800"/>
              <a:buChar char="o"/>
              <a:defRPr/>
            </a:lvl4pPr>
            <a:lvl5pPr marL="2286000" lvl="4" indent="-342900" algn="l">
              <a:lnSpc>
                <a:spcPct val="95000"/>
              </a:lnSpc>
              <a:spcBef>
                <a:spcPts val="6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 name="Google Shape;25;p64"/>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4"/>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27" name="Google Shape;27;p64" descr="Meridian Analytics Rebrands to Discern Health, Focused on Human-Centric  Predictive Care"/>
          <p:cNvPicPr preferRelativeResize="0"/>
          <p:nvPr/>
        </p:nvPicPr>
        <p:blipFill rotWithShape="1">
          <a:blip r:embed="rId2"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375278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8"/>
        <p:cNvGrpSpPr/>
        <p:nvPr/>
      </p:nvGrpSpPr>
      <p:grpSpPr>
        <a:xfrm>
          <a:off x="0" y="0"/>
          <a:ext cx="0" cy="0"/>
          <a:chOff x="0" y="0"/>
          <a:chExt cx="0" cy="0"/>
        </a:xfrm>
      </p:grpSpPr>
      <p:sp>
        <p:nvSpPr>
          <p:cNvPr id="29" name="Google Shape;29;p65"/>
          <p:cNvSpPr/>
          <p:nvPr/>
        </p:nvSpPr>
        <p:spPr>
          <a:xfrm>
            <a:off x="0" y="0"/>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0" name="Google Shape;30;p65"/>
          <p:cNvSpPr txBox="1">
            <a:spLocks noGrp="1"/>
          </p:cNvSpPr>
          <p:nvPr>
            <p:ph type="title"/>
          </p:nvPr>
        </p:nvSpPr>
        <p:spPr>
          <a:xfrm>
            <a:off x="625475" y="1447800"/>
            <a:ext cx="9144000" cy="1676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4000"/>
              <a:buFont typeface="Verdana"/>
              <a:buNone/>
              <a:defRPr sz="4000" b="1">
                <a:solidFill>
                  <a:srgbClr val="262626"/>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5"/>
          <p:cNvSpPr txBox="1">
            <a:spLocks noGrp="1"/>
          </p:cNvSpPr>
          <p:nvPr>
            <p:ph type="body" idx="1"/>
          </p:nvPr>
        </p:nvSpPr>
        <p:spPr>
          <a:xfrm>
            <a:off x="625475" y="3124200"/>
            <a:ext cx="91440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2800"/>
              <a:buNone/>
              <a:defRPr sz="2800">
                <a:solidFill>
                  <a:schemeClr val="dk2"/>
                </a:solidFill>
              </a:defRPr>
            </a:lvl1pPr>
            <a:lvl2pPr marL="914400" lvl="1" indent="-228600" algn="l">
              <a:lnSpc>
                <a:spcPct val="95000"/>
              </a:lnSpc>
              <a:spcBef>
                <a:spcPts val="600"/>
              </a:spcBef>
              <a:spcAft>
                <a:spcPts val="0"/>
              </a:spcAft>
              <a:buSzPts val="1800"/>
              <a:buNone/>
              <a:defRPr sz="1800">
                <a:solidFill>
                  <a:srgbClr val="888888"/>
                </a:solidFill>
              </a:defRPr>
            </a:lvl2pPr>
            <a:lvl3pPr marL="1371600" lvl="2" indent="-228600" algn="l">
              <a:lnSpc>
                <a:spcPct val="95000"/>
              </a:lnSpc>
              <a:spcBef>
                <a:spcPts val="600"/>
              </a:spcBef>
              <a:spcAft>
                <a:spcPts val="0"/>
              </a:spcAft>
              <a:buSzPts val="1600"/>
              <a:buNone/>
              <a:defRPr sz="1600">
                <a:solidFill>
                  <a:srgbClr val="888888"/>
                </a:solidFill>
              </a:defRPr>
            </a:lvl3pPr>
            <a:lvl4pPr marL="1828800" lvl="3" indent="-228600" algn="l">
              <a:lnSpc>
                <a:spcPct val="95000"/>
              </a:lnSpc>
              <a:spcBef>
                <a:spcPts val="600"/>
              </a:spcBef>
              <a:spcAft>
                <a:spcPts val="0"/>
              </a:spcAft>
              <a:buSzPts val="1400"/>
              <a:buNone/>
              <a:defRPr sz="1400">
                <a:solidFill>
                  <a:srgbClr val="888888"/>
                </a:solidFill>
              </a:defRPr>
            </a:lvl4pPr>
            <a:lvl5pPr marL="2286000" lvl="4" indent="-228600" algn="l">
              <a:lnSpc>
                <a:spcPct val="95000"/>
              </a:lnSpc>
              <a:spcBef>
                <a:spcPts val="600"/>
              </a:spcBef>
              <a:spcAft>
                <a:spcPts val="0"/>
              </a:spcAft>
              <a:buSzPts val="1400"/>
              <a:buNone/>
              <a:defRPr sz="1400">
                <a:solidFill>
                  <a:srgbClr val="888888"/>
                </a:solidFill>
              </a:defRPr>
            </a:lvl5pPr>
            <a:lvl6pPr marL="2743200" lvl="5" indent="-228600" algn="l">
              <a:spcBef>
                <a:spcPts val="280"/>
              </a:spcBef>
              <a:spcAft>
                <a:spcPts val="0"/>
              </a:spcAft>
              <a:buSzPts val="1400"/>
              <a:buNone/>
              <a:defRPr sz="1400">
                <a:solidFill>
                  <a:srgbClr val="888888"/>
                </a:solidFill>
              </a:defRPr>
            </a:lvl6pPr>
            <a:lvl7pPr marL="3200400" lvl="6" indent="-228600" algn="l">
              <a:spcBef>
                <a:spcPts val="280"/>
              </a:spcBef>
              <a:spcAft>
                <a:spcPts val="0"/>
              </a:spcAft>
              <a:buSzPts val="1400"/>
              <a:buNone/>
              <a:defRPr sz="1400">
                <a:solidFill>
                  <a:srgbClr val="888888"/>
                </a:solidFill>
              </a:defRPr>
            </a:lvl7pPr>
            <a:lvl8pPr marL="3657600" lvl="7" indent="-228600" algn="l">
              <a:spcBef>
                <a:spcPts val="280"/>
              </a:spcBef>
              <a:spcAft>
                <a:spcPts val="0"/>
              </a:spcAft>
              <a:buSzPts val="1400"/>
              <a:buNone/>
              <a:defRPr sz="1400">
                <a:solidFill>
                  <a:srgbClr val="888888"/>
                </a:solidFill>
              </a:defRPr>
            </a:lvl8pPr>
            <a:lvl9pPr marL="4114800" lvl="8" indent="-228600" algn="l">
              <a:spcBef>
                <a:spcPts val="280"/>
              </a:spcBef>
              <a:spcAft>
                <a:spcPts val="0"/>
              </a:spcAft>
              <a:buSzPts val="1400"/>
              <a:buNone/>
              <a:defRPr sz="1400">
                <a:solidFill>
                  <a:srgbClr val="888888"/>
                </a:solidFill>
              </a:defRPr>
            </a:lvl9pPr>
          </a:lstStyle>
          <a:p>
            <a:endParaRPr/>
          </a:p>
        </p:txBody>
      </p:sp>
      <p:sp>
        <p:nvSpPr>
          <p:cNvPr id="32" name="Google Shape;32;p65"/>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3" name="Google Shape;33;p65"/>
          <p:cNvSpPr txBox="1">
            <a:spLocks noGrp="1"/>
          </p:cNvSpPr>
          <p:nvPr>
            <p:ph type="ftr" idx="11"/>
          </p:nvPr>
        </p:nvSpPr>
        <p:spPr>
          <a:xfrm>
            <a:off x="625475"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600" b="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4" name="Google Shape;34;p65" descr="greyWatermark-20.png"/>
          <p:cNvPicPr preferRelativeResize="0"/>
          <p:nvPr/>
        </p:nvPicPr>
        <p:blipFill rotWithShape="1">
          <a:blip r:embed="rId2">
            <a:alphaModFix/>
          </a:blip>
          <a:srcRect/>
          <a:stretch/>
        </p:blipFill>
        <p:spPr>
          <a:xfrm>
            <a:off x="7949092" y="2703302"/>
            <a:ext cx="4242908" cy="4154698"/>
          </a:xfrm>
          <a:prstGeom prst="rect">
            <a:avLst/>
          </a:prstGeom>
          <a:noFill/>
          <a:ln>
            <a:noFill/>
          </a:ln>
        </p:spPr>
      </p:pic>
      <p:pic>
        <p:nvPicPr>
          <p:cNvPr id="35" name="Google Shape;35;p65" descr="Meridian Analytics Rebrands to Discern Health, Focused on Human-Centric  Predictive Care"/>
          <p:cNvPicPr preferRelativeResize="0"/>
          <p:nvPr/>
        </p:nvPicPr>
        <p:blipFill rotWithShape="1">
          <a:blip r:embed="rId3"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940057885"/>
      </p:ext>
    </p:extLst>
  </p:cSld>
  <p:clrMapOvr>
    <a:masterClrMapping/>
  </p:clrMapOvr>
  <p:extLst>
    <p:ext uri="{DCECCB84-F9BA-43D5-87BE-67443E8EF086}">
      <p15:sldGuideLst xmlns:p15="http://schemas.microsoft.com/office/powerpoint/2012/main">
        <p15:guide id="1" pos="4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6"/>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3200"/>
              <a:buFont typeface="Verdan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6"/>
          <p:cNvSpPr txBox="1">
            <a:spLocks noGrp="1"/>
          </p:cNvSpPr>
          <p:nvPr>
            <p:ph type="body" idx="1"/>
          </p:nvPr>
        </p:nvSpPr>
        <p:spPr>
          <a:xfrm>
            <a:off x="1016000" y="1496736"/>
            <a:ext cx="4876800"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1200"/>
              </a:spcBef>
              <a:spcAft>
                <a:spcPts val="0"/>
              </a:spcAft>
              <a:buSzPts val="2000"/>
              <a:buNone/>
              <a:defRPr sz="2000" b="1">
                <a:solidFill>
                  <a:schemeClr val="dk2"/>
                </a:solidFill>
                <a:latin typeface="Verdana"/>
                <a:ea typeface="Verdana"/>
                <a:cs typeface="Verdana"/>
                <a:sym typeface="Verdana"/>
              </a:defRPr>
            </a:lvl1pPr>
            <a:lvl2pPr marL="914400" lvl="1" indent="-228600" algn="l">
              <a:lnSpc>
                <a:spcPct val="95000"/>
              </a:lnSpc>
              <a:spcBef>
                <a:spcPts val="6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600"/>
              </a:spcBef>
              <a:spcAft>
                <a:spcPts val="0"/>
              </a:spcAft>
              <a:buSzPts val="1600"/>
              <a:buNone/>
              <a:defRPr sz="1600" b="1"/>
            </a:lvl4pPr>
            <a:lvl5pPr marL="2286000" lvl="4" indent="-228600" algn="l">
              <a:lnSpc>
                <a:spcPct val="95000"/>
              </a:lnSpc>
              <a:spcBef>
                <a:spcPts val="60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39" name="Google Shape;39;p66"/>
          <p:cNvSpPr txBox="1">
            <a:spLocks noGrp="1"/>
          </p:cNvSpPr>
          <p:nvPr>
            <p:ph type="body" idx="2"/>
          </p:nvPr>
        </p:nvSpPr>
        <p:spPr>
          <a:xfrm>
            <a:off x="1016000" y="2216400"/>
            <a:ext cx="4876800" cy="3955800"/>
          </a:xfrm>
          <a:prstGeom prst="rect">
            <a:avLst/>
          </a:prstGeom>
          <a:noFill/>
          <a:ln>
            <a:noFill/>
          </a:ln>
        </p:spPr>
        <p:txBody>
          <a:bodyPr spcFirstLastPara="1" wrap="square" lIns="91425" tIns="45700" rIns="91425" bIns="45700" anchor="t" anchorCtr="0">
            <a:normAutofit/>
          </a:bodyPr>
          <a:lstStyle>
            <a:lvl1pPr marL="457200" lvl="0" indent="-355600" algn="l">
              <a:lnSpc>
                <a:spcPct val="95000"/>
              </a:lnSpc>
              <a:spcBef>
                <a:spcPts val="1200"/>
              </a:spcBef>
              <a:spcAft>
                <a:spcPts val="0"/>
              </a:spcAft>
              <a:buSzPts val="2000"/>
              <a:buChar char="•"/>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40" name="Google Shape;40;p66"/>
          <p:cNvSpPr txBox="1">
            <a:spLocks noGrp="1"/>
          </p:cNvSpPr>
          <p:nvPr>
            <p:ph type="body" idx="3"/>
          </p:nvPr>
        </p:nvSpPr>
        <p:spPr>
          <a:xfrm>
            <a:off x="6197600" y="1496736"/>
            <a:ext cx="4876800"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1200"/>
              </a:spcBef>
              <a:spcAft>
                <a:spcPts val="0"/>
              </a:spcAft>
              <a:buSzPts val="2000"/>
              <a:buNone/>
              <a:defRPr sz="2000" b="1">
                <a:solidFill>
                  <a:schemeClr val="dk2"/>
                </a:solidFill>
                <a:latin typeface="Verdana"/>
                <a:ea typeface="Verdana"/>
                <a:cs typeface="Verdana"/>
                <a:sym typeface="Verdana"/>
              </a:defRPr>
            </a:lvl1pPr>
            <a:lvl2pPr marL="914400" lvl="1" indent="-228600" algn="l">
              <a:lnSpc>
                <a:spcPct val="95000"/>
              </a:lnSpc>
              <a:spcBef>
                <a:spcPts val="6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600"/>
              </a:spcBef>
              <a:spcAft>
                <a:spcPts val="0"/>
              </a:spcAft>
              <a:buSzPts val="1600"/>
              <a:buNone/>
              <a:defRPr sz="1600" b="1"/>
            </a:lvl4pPr>
            <a:lvl5pPr marL="2286000" lvl="4" indent="-228600" algn="l">
              <a:lnSpc>
                <a:spcPct val="95000"/>
              </a:lnSpc>
              <a:spcBef>
                <a:spcPts val="60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41" name="Google Shape;41;p66"/>
          <p:cNvSpPr txBox="1">
            <a:spLocks noGrp="1"/>
          </p:cNvSpPr>
          <p:nvPr>
            <p:ph type="body" idx="4"/>
          </p:nvPr>
        </p:nvSpPr>
        <p:spPr>
          <a:xfrm>
            <a:off x="6197600" y="2216400"/>
            <a:ext cx="4876800" cy="3955800"/>
          </a:xfrm>
          <a:prstGeom prst="rect">
            <a:avLst/>
          </a:prstGeom>
          <a:noFill/>
          <a:ln>
            <a:noFill/>
          </a:ln>
        </p:spPr>
        <p:txBody>
          <a:bodyPr spcFirstLastPara="1" wrap="square" lIns="91425" tIns="45700" rIns="91425" bIns="45700" anchor="t" anchorCtr="0">
            <a:normAutofit/>
          </a:bodyPr>
          <a:lstStyle>
            <a:lvl1pPr marL="457200" lvl="0" indent="-355600" algn="l">
              <a:lnSpc>
                <a:spcPct val="95000"/>
              </a:lnSpc>
              <a:spcBef>
                <a:spcPts val="1200"/>
              </a:spcBef>
              <a:spcAft>
                <a:spcPts val="0"/>
              </a:spcAft>
              <a:buSzPts val="2000"/>
              <a:buChar char="•"/>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42" name="Google Shape;42;p66"/>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3" name="Google Shape;43;p66"/>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4" name="Google Shape;44;p66" descr="Meridian Analytics Rebrands to Discern Health, Focused on Human-Centric  Predictive Care"/>
          <p:cNvPicPr preferRelativeResize="0"/>
          <p:nvPr/>
        </p:nvPicPr>
        <p:blipFill rotWithShape="1">
          <a:blip r:embed="rId2"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120396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5"/>
        <p:cNvGrpSpPr/>
        <p:nvPr/>
      </p:nvGrpSpPr>
      <p:grpSpPr>
        <a:xfrm>
          <a:off x="0" y="0"/>
          <a:ext cx="0" cy="0"/>
          <a:chOff x="0" y="0"/>
          <a:chExt cx="0" cy="0"/>
        </a:xfrm>
      </p:grpSpPr>
      <p:sp>
        <p:nvSpPr>
          <p:cNvPr id="46" name="Google Shape;46;p67"/>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7"/>
          <p:cNvSpPr txBox="1">
            <a:spLocks noGrp="1"/>
          </p:cNvSpPr>
          <p:nvPr>
            <p:ph type="body" idx="1"/>
          </p:nvPr>
        </p:nvSpPr>
        <p:spPr>
          <a:xfrm>
            <a:off x="1016000" y="1676400"/>
            <a:ext cx="4876800" cy="4495800"/>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55600" algn="l">
              <a:lnSpc>
                <a:spcPct val="95000"/>
              </a:lnSpc>
              <a:spcBef>
                <a:spcPts val="6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600"/>
              </a:spcBef>
              <a:spcAft>
                <a:spcPts val="0"/>
              </a:spcAft>
              <a:buSzPts val="1600"/>
              <a:buChar char="o"/>
              <a:defRPr sz="1600"/>
            </a:lvl4pPr>
            <a:lvl5pPr marL="2286000" lvl="4" indent="-330200" algn="l">
              <a:lnSpc>
                <a:spcPct val="95000"/>
              </a:lnSpc>
              <a:spcBef>
                <a:spcPts val="600"/>
              </a:spcBef>
              <a:spcAft>
                <a:spcPts val="0"/>
              </a:spcAft>
              <a:buSzPts val="1600"/>
              <a:buChar char="•"/>
              <a:defRPr sz="16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8" name="Google Shape;48;p67"/>
          <p:cNvSpPr txBox="1">
            <a:spLocks noGrp="1"/>
          </p:cNvSpPr>
          <p:nvPr>
            <p:ph type="body" idx="2"/>
          </p:nvPr>
        </p:nvSpPr>
        <p:spPr>
          <a:xfrm>
            <a:off x="6197600" y="1676400"/>
            <a:ext cx="4876800" cy="4495800"/>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55600" algn="l">
              <a:lnSpc>
                <a:spcPct val="95000"/>
              </a:lnSpc>
              <a:spcBef>
                <a:spcPts val="6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600"/>
              </a:spcBef>
              <a:spcAft>
                <a:spcPts val="0"/>
              </a:spcAft>
              <a:buSzPts val="1600"/>
              <a:buChar char="o"/>
              <a:defRPr sz="1600"/>
            </a:lvl4pPr>
            <a:lvl5pPr marL="2286000" lvl="4" indent="-330200" algn="l">
              <a:lnSpc>
                <a:spcPct val="95000"/>
              </a:lnSpc>
              <a:spcBef>
                <a:spcPts val="600"/>
              </a:spcBef>
              <a:spcAft>
                <a:spcPts val="0"/>
              </a:spcAft>
              <a:buSzPts val="1600"/>
              <a:buChar char="•"/>
              <a:defRPr sz="16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9" name="Google Shape;49;p67"/>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0" name="Google Shape;50;p67"/>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1" name="Google Shape;51;p67" descr="Meridian Analytics Rebrands to Discern Health, Focused on Human-Centric  Predictive Care"/>
          <p:cNvPicPr preferRelativeResize="0"/>
          <p:nvPr/>
        </p:nvPicPr>
        <p:blipFill rotWithShape="1">
          <a:blip r:embed="rId2"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1492213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2"/>
        <p:cNvGrpSpPr/>
        <p:nvPr/>
      </p:nvGrpSpPr>
      <p:grpSpPr>
        <a:xfrm>
          <a:off x="0" y="0"/>
          <a:ext cx="0" cy="0"/>
          <a:chOff x="0" y="0"/>
          <a:chExt cx="0" cy="0"/>
        </a:xfrm>
      </p:grpSpPr>
      <p:pic>
        <p:nvPicPr>
          <p:cNvPr id="53" name="Google Shape;53;p68" descr="greyWatermark-20.png"/>
          <p:cNvPicPr preferRelativeResize="0"/>
          <p:nvPr/>
        </p:nvPicPr>
        <p:blipFill rotWithShape="1">
          <a:blip r:embed="rId2">
            <a:alphaModFix/>
          </a:blip>
          <a:srcRect/>
          <a:stretch/>
        </p:blipFill>
        <p:spPr>
          <a:xfrm>
            <a:off x="7949092" y="2703302"/>
            <a:ext cx="4242908" cy="4154698"/>
          </a:xfrm>
          <a:prstGeom prst="rect">
            <a:avLst/>
          </a:prstGeom>
          <a:noFill/>
          <a:ln>
            <a:noFill/>
          </a:ln>
        </p:spPr>
      </p:pic>
      <p:sp>
        <p:nvSpPr>
          <p:cNvPr id="54" name="Google Shape;54;p68"/>
          <p:cNvSpPr txBox="1">
            <a:spLocks noGrp="1"/>
          </p:cNvSpPr>
          <p:nvPr>
            <p:ph type="ctrTitle"/>
          </p:nvPr>
        </p:nvSpPr>
        <p:spPr>
          <a:xfrm>
            <a:off x="609600" y="2537925"/>
            <a:ext cx="9144000" cy="15240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4000"/>
              <a:buFont typeface="Verdana"/>
              <a:buNone/>
              <a:defRPr sz="4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8"/>
          <p:cNvSpPr txBox="1">
            <a:spLocks noGrp="1"/>
          </p:cNvSpPr>
          <p:nvPr>
            <p:ph type="subTitle" idx="1"/>
          </p:nvPr>
        </p:nvSpPr>
        <p:spPr>
          <a:xfrm>
            <a:off x="609600" y="4293573"/>
            <a:ext cx="9144000" cy="99060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200"/>
              </a:spcBef>
              <a:spcAft>
                <a:spcPts val="0"/>
              </a:spcAft>
              <a:buSzPts val="2800"/>
              <a:buNone/>
              <a:defRPr sz="2800">
                <a:solidFill>
                  <a:schemeClr val="dk2"/>
                </a:solidFill>
              </a:defRPr>
            </a:lvl1pPr>
            <a:lvl2pPr lvl="1" algn="ctr">
              <a:lnSpc>
                <a:spcPct val="95000"/>
              </a:lnSpc>
              <a:spcBef>
                <a:spcPts val="600"/>
              </a:spcBef>
              <a:spcAft>
                <a:spcPts val="0"/>
              </a:spcAft>
              <a:buSzPts val="2000"/>
              <a:buNone/>
              <a:defRPr>
                <a:solidFill>
                  <a:srgbClr val="888888"/>
                </a:solidFill>
              </a:defRPr>
            </a:lvl2pPr>
            <a:lvl3pPr lvl="2" algn="ctr">
              <a:lnSpc>
                <a:spcPct val="95000"/>
              </a:lnSpc>
              <a:spcBef>
                <a:spcPts val="600"/>
              </a:spcBef>
              <a:spcAft>
                <a:spcPts val="0"/>
              </a:spcAft>
              <a:buSzPts val="1800"/>
              <a:buNone/>
              <a:defRPr>
                <a:solidFill>
                  <a:srgbClr val="888888"/>
                </a:solidFill>
              </a:defRPr>
            </a:lvl3pPr>
            <a:lvl4pPr lvl="3" algn="ctr">
              <a:lnSpc>
                <a:spcPct val="95000"/>
              </a:lnSpc>
              <a:spcBef>
                <a:spcPts val="600"/>
              </a:spcBef>
              <a:spcAft>
                <a:spcPts val="0"/>
              </a:spcAft>
              <a:buSzPts val="1600"/>
              <a:buNone/>
              <a:defRPr>
                <a:solidFill>
                  <a:srgbClr val="888888"/>
                </a:solidFill>
              </a:defRPr>
            </a:lvl4pPr>
            <a:lvl5pPr lvl="4" algn="ctr">
              <a:lnSpc>
                <a:spcPct val="95000"/>
              </a:lnSpc>
              <a:spcBef>
                <a:spcPts val="600"/>
              </a:spcBef>
              <a:spcAft>
                <a:spcPts val="0"/>
              </a:spcAft>
              <a:buSzPts val="1600"/>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a:endParaRPr/>
          </a:p>
        </p:txBody>
      </p:sp>
      <p:pic>
        <p:nvPicPr>
          <p:cNvPr id="56" name="Google Shape;56;p6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11200" y="990601"/>
            <a:ext cx="3383438" cy="1096875"/>
          </a:xfrm>
          <a:prstGeom prst="rect">
            <a:avLst/>
          </a:prstGeom>
          <a:noFill/>
          <a:ln>
            <a:noFill/>
          </a:ln>
        </p:spPr>
      </p:pic>
      <p:pic>
        <p:nvPicPr>
          <p:cNvPr id="57" name="Google Shape;57;p68" descr="Meridian Analytics Rebrands to Discern Health, Focused on Human-Centric  Predictive Care"/>
          <p:cNvPicPr preferRelativeResize="0"/>
          <p:nvPr/>
        </p:nvPicPr>
        <p:blipFill rotWithShape="1">
          <a:blip r:embed="rId4" cstate="print">
            <a:alphaModFix/>
            <a:extLst>
              <a:ext uri="{28A0092B-C50C-407E-A947-70E740481C1C}">
                <a14:useLocalDpi xmlns:a14="http://schemas.microsoft.com/office/drawing/2010/main"/>
              </a:ext>
            </a:extLst>
          </a:blip>
          <a:srcRect l="-435"/>
          <a:stretch/>
        </p:blipFill>
        <p:spPr>
          <a:xfrm>
            <a:off x="8737600" y="990601"/>
            <a:ext cx="2743200" cy="1096875"/>
          </a:xfrm>
          <a:prstGeom prst="rect">
            <a:avLst/>
          </a:prstGeom>
          <a:noFill/>
          <a:ln>
            <a:noFill/>
          </a:ln>
        </p:spPr>
      </p:pic>
    </p:spTree>
    <p:extLst>
      <p:ext uri="{BB962C8B-B14F-4D97-AF65-F5344CB8AC3E}">
        <p14:creationId xmlns:p14="http://schemas.microsoft.com/office/powerpoint/2010/main" val="1008726972"/>
      </p:ext>
    </p:extLst>
  </p:cSld>
  <p:clrMapOvr>
    <a:masterClrMapping/>
  </p:clrMapOvr>
  <p:extLst>
    <p:ext uri="{DCECCB84-F9BA-43D5-87BE-67443E8EF086}">
      <p15:sldGuideLst xmlns:p15="http://schemas.microsoft.com/office/powerpoint/2012/main">
        <p15:guide id="1" pos="4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9"/>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1" name="Google Shape;61;p69"/>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2" name="Google Shape;62;p69" descr="Meridian Analytics Rebrands to Discern Health, Focused on Human-Centric  Predictive Care"/>
          <p:cNvPicPr preferRelativeResize="0"/>
          <p:nvPr/>
        </p:nvPicPr>
        <p:blipFill rotWithShape="1">
          <a:blip r:embed="rId2"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2632176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70"/>
          <p:cNvSpPr txBox="1">
            <a:spLocks noGrp="1"/>
          </p:cNvSpPr>
          <p:nvPr>
            <p:ph type="sldNum" idx="12"/>
          </p:nvPr>
        </p:nvSpPr>
        <p:spPr>
          <a:xfrm>
            <a:off x="1" y="6391657"/>
            <a:ext cx="61239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5" name="Google Shape;65;p70"/>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6" name="Google Shape;66;p70" descr="Meridian Analytics Rebrands to Discern Health, Focused on Human-Centric  Predictive Care"/>
          <p:cNvPicPr preferRelativeResize="0"/>
          <p:nvPr/>
        </p:nvPicPr>
        <p:blipFill rotWithShape="1">
          <a:blip r:embed="rId2"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194446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94939" y="2456542"/>
            <a:ext cx="9262157" cy="409343"/>
          </a:xfrm>
        </p:spPr>
        <p:txBody>
          <a:bodyPr lIns="0" tIns="0" rIns="0" bIns="0"/>
          <a:lstStyle>
            <a:lvl1pPr>
              <a:defRPr sz="2660" b="0" i="0">
                <a:solidFill>
                  <a:schemeClr val="bg1"/>
                </a:solidFill>
                <a:latin typeface="Source Serif Pro"/>
                <a:cs typeface="Source Serif Pro"/>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dirty="0"/>
          </a:p>
        </p:txBody>
      </p:sp>
      <p:sp>
        <p:nvSpPr>
          <p:cNvPr id="6" name="Holder 6"/>
          <p:cNvSpPr>
            <a:spLocks noGrp="1"/>
          </p:cNvSpPr>
          <p:nvPr>
            <p:ph type="sldNum" sz="quarter" idx="7"/>
          </p:nvPr>
        </p:nvSpPr>
        <p:spPr>
          <a:xfrm>
            <a:off x="11785601" y="6339134"/>
            <a:ext cx="184385" cy="196529"/>
          </a:xfrm>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234716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71"/>
          <p:cNvSpPr txBox="1">
            <a:spLocks noGrp="1"/>
          </p:cNvSpPr>
          <p:nvPr>
            <p:ph type="title"/>
          </p:nvPr>
        </p:nvSpPr>
        <p:spPr>
          <a:xfrm>
            <a:off x="609600" y="76200"/>
            <a:ext cx="11074400" cy="1066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Verdana"/>
              <a:buNone/>
              <a:defRPr sz="32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1"/>
          <p:cNvSpPr txBox="1">
            <a:spLocks noGrp="1"/>
          </p:cNvSpPr>
          <p:nvPr>
            <p:ph type="body" idx="1"/>
          </p:nvPr>
        </p:nvSpPr>
        <p:spPr>
          <a:xfrm>
            <a:off x="4523709" y="1524001"/>
            <a:ext cx="7058691" cy="4648199"/>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68300" algn="l">
              <a:lnSpc>
                <a:spcPct val="95000"/>
              </a:lnSpc>
              <a:spcBef>
                <a:spcPts val="600"/>
              </a:spcBef>
              <a:spcAft>
                <a:spcPts val="0"/>
              </a:spcAft>
              <a:buSzPts val="2200"/>
              <a:buChar char="─"/>
              <a:defRPr sz="2200"/>
            </a:lvl2pPr>
            <a:lvl3pPr marL="1371600" lvl="2" indent="-355600" algn="l">
              <a:lnSpc>
                <a:spcPct val="95000"/>
              </a:lnSpc>
              <a:spcBef>
                <a:spcPts val="600"/>
              </a:spcBef>
              <a:spcAft>
                <a:spcPts val="0"/>
              </a:spcAft>
              <a:buSzPts val="2000"/>
              <a:buChar char="▪"/>
              <a:defRPr sz="2000"/>
            </a:lvl3pPr>
            <a:lvl4pPr marL="1828800" lvl="3" indent="-342900" algn="l">
              <a:lnSpc>
                <a:spcPct val="95000"/>
              </a:lnSpc>
              <a:spcBef>
                <a:spcPts val="600"/>
              </a:spcBef>
              <a:spcAft>
                <a:spcPts val="0"/>
              </a:spcAft>
              <a:buSzPts val="1800"/>
              <a:buChar char="o"/>
              <a:defRPr sz="1800"/>
            </a:lvl4pPr>
            <a:lvl5pPr marL="2286000" lvl="4" indent="-342900" algn="l">
              <a:lnSpc>
                <a:spcPct val="95000"/>
              </a:lnSpc>
              <a:spcBef>
                <a:spcPts val="600"/>
              </a:spcBef>
              <a:spcAft>
                <a:spcPts val="0"/>
              </a:spcAft>
              <a:buSzPts val="1800"/>
              <a:buChar char="•"/>
              <a:defRPr sz="18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70" name="Google Shape;70;p71"/>
          <p:cNvSpPr txBox="1">
            <a:spLocks noGrp="1"/>
          </p:cNvSpPr>
          <p:nvPr>
            <p:ph type="body" idx="2"/>
          </p:nvPr>
        </p:nvSpPr>
        <p:spPr>
          <a:xfrm>
            <a:off x="591890" y="1524000"/>
            <a:ext cx="3564876"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2000"/>
              <a:buNone/>
              <a:defRPr sz="2000">
                <a:solidFill>
                  <a:schemeClr val="dk2"/>
                </a:solidFill>
              </a:defRPr>
            </a:lvl1pPr>
            <a:lvl2pPr marL="914400" lvl="1" indent="-228600" algn="l">
              <a:lnSpc>
                <a:spcPct val="95000"/>
              </a:lnSpc>
              <a:spcBef>
                <a:spcPts val="600"/>
              </a:spcBef>
              <a:spcAft>
                <a:spcPts val="0"/>
              </a:spcAft>
              <a:buSzPts val="1200"/>
              <a:buNone/>
              <a:defRPr sz="1200"/>
            </a:lvl2pPr>
            <a:lvl3pPr marL="1371600" lvl="2" indent="-228600" algn="l">
              <a:lnSpc>
                <a:spcPct val="95000"/>
              </a:lnSpc>
              <a:spcBef>
                <a:spcPts val="600"/>
              </a:spcBef>
              <a:spcAft>
                <a:spcPts val="0"/>
              </a:spcAft>
              <a:buSzPts val="1000"/>
              <a:buNone/>
              <a:defRPr sz="1000"/>
            </a:lvl3pPr>
            <a:lvl4pPr marL="1828800" lvl="3" indent="-228600" algn="l">
              <a:lnSpc>
                <a:spcPct val="95000"/>
              </a:lnSpc>
              <a:spcBef>
                <a:spcPts val="600"/>
              </a:spcBef>
              <a:spcAft>
                <a:spcPts val="0"/>
              </a:spcAft>
              <a:buSzPts val="900"/>
              <a:buNone/>
              <a:defRPr sz="900"/>
            </a:lvl4pPr>
            <a:lvl5pPr marL="2286000" lvl="4" indent="-228600" algn="l">
              <a:lnSpc>
                <a:spcPct val="95000"/>
              </a:lnSpc>
              <a:spcBef>
                <a:spcPts val="60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71" name="Google Shape;71;p71"/>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2" name="Google Shape;72;p71"/>
          <p:cNvCxnSpPr/>
          <p:nvPr/>
        </p:nvCxnSpPr>
        <p:spPr>
          <a:xfrm rot="5400000">
            <a:off x="2447147" y="3581135"/>
            <a:ext cx="3810000" cy="2117"/>
          </a:xfrm>
          <a:prstGeom prst="straightConnector1">
            <a:avLst/>
          </a:prstGeom>
          <a:noFill/>
          <a:ln w="15875" cap="flat" cmpd="sng">
            <a:solidFill>
              <a:srgbClr val="B5B5B5"/>
            </a:solidFill>
            <a:prstDash val="solid"/>
            <a:round/>
            <a:headEnd type="none" w="sm" len="sm"/>
            <a:tailEnd type="none" w="sm" len="sm"/>
          </a:ln>
        </p:spPr>
      </p:cxnSp>
      <p:sp>
        <p:nvSpPr>
          <p:cNvPr id="73" name="Google Shape;73;p71"/>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4" name="Google Shape;74;p71" descr="Meridian Analytics Rebrands to Discern Health, Focused on Human-Centric  Predictive Care"/>
          <p:cNvPicPr preferRelativeResize="0"/>
          <p:nvPr/>
        </p:nvPicPr>
        <p:blipFill rotWithShape="1">
          <a:blip r:embed="rId2"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139624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Caption">
  <p:cSld name="PhotoCaption">
    <p:spTree>
      <p:nvGrpSpPr>
        <p:cNvPr id="1" name="Shape 75"/>
        <p:cNvGrpSpPr/>
        <p:nvPr/>
      </p:nvGrpSpPr>
      <p:grpSpPr>
        <a:xfrm>
          <a:off x="0" y="0"/>
          <a:ext cx="0" cy="0"/>
          <a:chOff x="0" y="0"/>
          <a:chExt cx="0" cy="0"/>
        </a:xfrm>
      </p:grpSpPr>
      <p:sp>
        <p:nvSpPr>
          <p:cNvPr id="76" name="Google Shape;76;p72"/>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2"/>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72"/>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2"/>
          <p:cNvSpPr>
            <a:spLocks noGrp="1"/>
          </p:cNvSpPr>
          <p:nvPr>
            <p:ph type="pic" idx="2"/>
          </p:nvPr>
        </p:nvSpPr>
        <p:spPr>
          <a:xfrm>
            <a:off x="609600" y="1524000"/>
            <a:ext cx="7823200" cy="4648200"/>
          </a:xfrm>
          <a:prstGeom prst="rect">
            <a:avLst/>
          </a:prstGeom>
          <a:noFill/>
          <a:ln>
            <a:noFill/>
          </a:ln>
        </p:spPr>
      </p:sp>
      <p:sp>
        <p:nvSpPr>
          <p:cNvPr id="80" name="Google Shape;80;p72"/>
          <p:cNvSpPr txBox="1">
            <a:spLocks noGrp="1"/>
          </p:cNvSpPr>
          <p:nvPr>
            <p:ph type="body" idx="1"/>
          </p:nvPr>
        </p:nvSpPr>
        <p:spPr>
          <a:xfrm>
            <a:off x="8737600" y="1524000"/>
            <a:ext cx="2844800"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2000"/>
              <a:buFont typeface="Verdana"/>
              <a:buNone/>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81" name="Google Shape;81;p72" descr="Meridian Analytics Rebrands to Discern Health, Focused on Human-Centric  Predictive Care"/>
          <p:cNvPicPr preferRelativeResize="0"/>
          <p:nvPr/>
        </p:nvPicPr>
        <p:blipFill rotWithShape="1">
          <a:blip r:embed="rId2"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110141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Red">
  <p:cSld name="BlankRed">
    <p:bg>
      <p:bgPr>
        <a:solidFill>
          <a:schemeClr val="lt2"/>
        </a:solidFill>
        <a:effectLst/>
      </p:bgPr>
    </p:bg>
    <p:spTree>
      <p:nvGrpSpPr>
        <p:cNvPr id="1" name="Shape 82"/>
        <p:cNvGrpSpPr/>
        <p:nvPr/>
      </p:nvGrpSpPr>
      <p:grpSpPr>
        <a:xfrm>
          <a:off x="0" y="0"/>
          <a:ext cx="0" cy="0"/>
          <a:chOff x="0" y="0"/>
          <a:chExt cx="0" cy="0"/>
        </a:xfrm>
      </p:grpSpPr>
      <p:pic>
        <p:nvPicPr>
          <p:cNvPr id="83" name="Google Shape;83;p73"/>
          <p:cNvPicPr preferRelativeResize="0"/>
          <p:nvPr/>
        </p:nvPicPr>
        <p:blipFill rotWithShape="1">
          <a:blip r:embed="rId2">
            <a:alphaModFix/>
          </a:blip>
          <a:srcRect/>
          <a:stretch/>
        </p:blipFill>
        <p:spPr>
          <a:xfrm>
            <a:off x="3866131" y="1066834"/>
            <a:ext cx="4459738" cy="4428034"/>
          </a:xfrm>
          <a:prstGeom prst="rect">
            <a:avLst/>
          </a:prstGeom>
          <a:noFill/>
          <a:ln>
            <a:noFill/>
          </a:ln>
        </p:spPr>
      </p:pic>
      <p:pic>
        <p:nvPicPr>
          <p:cNvPr id="84" name="Google Shape;84;p73" descr="Meridian Analytics Rebrands to Discern Health, Focused on Human-Centric  Predictive Care"/>
          <p:cNvPicPr preferRelativeResize="0"/>
          <p:nvPr/>
        </p:nvPicPr>
        <p:blipFill rotWithShape="1">
          <a:blip r:embed="rId3" cstate="print">
            <a:alphaModFix/>
            <a:extLst>
              <a:ext uri="{28A0092B-C50C-407E-A947-70E740481C1C}">
                <a14:useLocalDpi xmlns:a14="http://schemas.microsoft.com/office/drawing/2010/main"/>
              </a:ext>
            </a:extLst>
          </a:blip>
          <a:srcRect l="-435"/>
          <a:stretch/>
        </p:blipFill>
        <p:spPr>
          <a:xfrm>
            <a:off x="625475" y="6356131"/>
            <a:ext cx="985706" cy="394137"/>
          </a:xfrm>
          <a:prstGeom prst="rect">
            <a:avLst/>
          </a:prstGeom>
          <a:noFill/>
          <a:ln>
            <a:noFill/>
          </a:ln>
        </p:spPr>
      </p:pic>
    </p:spTree>
    <p:extLst>
      <p:ext uri="{BB962C8B-B14F-4D97-AF65-F5344CB8AC3E}">
        <p14:creationId xmlns:p14="http://schemas.microsoft.com/office/powerpoint/2010/main" val="467417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09358"/>
          </a:xfrm>
          <a:prstGeom prst="rect">
            <a:avLst/>
          </a:prstGeom>
        </p:spPr>
        <p:txBody>
          <a:bodyPr wrap="square" lIns="0" tIns="0" rIns="0" bIns="0">
            <a:spAutoFit/>
          </a:bodyPr>
          <a:lstStyle>
            <a:lvl1pPr>
              <a:defRPr sz="2660" b="0" i="0">
                <a:solidFill>
                  <a:schemeClr val="bg1"/>
                </a:solidFill>
                <a:latin typeface="+mj-lt"/>
                <a:cs typeface="Source Serif Pro"/>
              </a:defRPr>
            </a:lvl1pPr>
          </a:lstStyle>
          <a:p>
            <a:endParaRPr dirty="0"/>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dirty="0"/>
          </a:p>
        </p:txBody>
      </p:sp>
      <p:sp>
        <p:nvSpPr>
          <p:cNvPr id="6" name="Holder 6"/>
          <p:cNvSpPr>
            <a:spLocks noGrp="1"/>
          </p:cNvSpPr>
          <p:nvPr>
            <p:ph type="sldNum" sz="quarter" idx="7"/>
          </p:nvPr>
        </p:nvSpPr>
        <p:spPr>
          <a:xfrm>
            <a:off x="11785601" y="6370735"/>
            <a:ext cx="184385" cy="196529"/>
          </a:xfrm>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695807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94939" y="2456542"/>
            <a:ext cx="9262157" cy="409343"/>
          </a:xfrm>
        </p:spPr>
        <p:txBody>
          <a:bodyPr lIns="0" tIns="0" rIns="0" bIns="0"/>
          <a:lstStyle>
            <a:lvl1pPr>
              <a:defRPr sz="2660" b="0" i="0">
                <a:solidFill>
                  <a:schemeClr val="bg1"/>
                </a:solidFill>
                <a:latin typeface="Source Serif Pro"/>
                <a:cs typeface="Source Serif Pro"/>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dirty="0"/>
          </a:p>
        </p:txBody>
      </p:sp>
      <p:sp>
        <p:nvSpPr>
          <p:cNvPr id="6" name="Holder 6"/>
          <p:cNvSpPr>
            <a:spLocks noGrp="1"/>
          </p:cNvSpPr>
          <p:nvPr>
            <p:ph type="sldNum" sz="quarter" idx="7"/>
          </p:nvPr>
        </p:nvSpPr>
        <p:spPr>
          <a:xfrm>
            <a:off x="11785601" y="6339134"/>
            <a:ext cx="184385" cy="196529"/>
          </a:xfrm>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3227400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94939" y="2456542"/>
            <a:ext cx="9262157" cy="409343"/>
          </a:xfrm>
        </p:spPr>
        <p:txBody>
          <a:bodyPr lIns="0" tIns="0" rIns="0" bIns="0"/>
          <a:lstStyle>
            <a:lvl1pPr>
              <a:defRPr sz="2660" b="0" i="0">
                <a:solidFill>
                  <a:schemeClr val="bg1"/>
                </a:solidFill>
                <a:latin typeface="Source Serif Pro"/>
                <a:cs typeface="Source Serif Pro"/>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7" name="Holder 7"/>
          <p:cNvSpPr>
            <a:spLocks noGrp="1"/>
          </p:cNvSpPr>
          <p:nvPr>
            <p:ph type="sldNum" sz="quarter" idx="7"/>
          </p:nvPr>
        </p:nvSpPr>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1090271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41108"/>
          </a:xfrm>
          <a:custGeom>
            <a:avLst/>
            <a:gdLst/>
            <a:ahLst/>
            <a:cxnLst/>
            <a:rect l="l" t="t" r="r" b="b"/>
            <a:pathLst>
              <a:path w="10287000" h="6429375">
                <a:moveTo>
                  <a:pt x="10286999" y="6429374"/>
                </a:moveTo>
                <a:lnTo>
                  <a:pt x="0" y="6429374"/>
                </a:lnTo>
                <a:lnTo>
                  <a:pt x="0" y="0"/>
                </a:lnTo>
                <a:lnTo>
                  <a:pt x="10286999" y="0"/>
                </a:lnTo>
                <a:lnTo>
                  <a:pt x="10286999" y="6429374"/>
                </a:lnTo>
                <a:close/>
              </a:path>
            </a:pathLst>
          </a:custGeom>
          <a:solidFill>
            <a:srgbClr val="001646"/>
          </a:solidFill>
        </p:spPr>
        <p:txBody>
          <a:bodyPr wrap="square" lIns="0" tIns="0" rIns="0" bIns="0" rtlCol="0"/>
          <a:lstStyle/>
          <a:p>
            <a:endParaRPr sz="1915"/>
          </a:p>
        </p:txBody>
      </p:sp>
      <p:pic>
        <p:nvPicPr>
          <p:cNvPr id="17" name="bg object 17"/>
          <p:cNvPicPr/>
          <p:nvPr/>
        </p:nvPicPr>
        <p:blipFill>
          <a:blip r:embed="rId2" cstate="print"/>
          <a:stretch>
            <a:fillRect/>
          </a:stretch>
        </p:blipFill>
        <p:spPr>
          <a:xfrm>
            <a:off x="994423" y="908153"/>
            <a:ext cx="9706452" cy="649921"/>
          </a:xfrm>
          <a:prstGeom prst="rect">
            <a:avLst/>
          </a:prstGeom>
        </p:spPr>
      </p:pic>
      <p:sp>
        <p:nvSpPr>
          <p:cNvPr id="18" name="bg object 18"/>
          <p:cNvSpPr/>
          <p:nvPr/>
        </p:nvSpPr>
        <p:spPr>
          <a:xfrm>
            <a:off x="912702" y="1637870"/>
            <a:ext cx="612610" cy="649990"/>
          </a:xfrm>
          <a:custGeom>
            <a:avLst/>
            <a:gdLst/>
            <a:ahLst/>
            <a:cxnLst/>
            <a:rect l="l" t="t" r="r" b="b"/>
            <a:pathLst>
              <a:path w="516890" h="610869">
                <a:moveTo>
                  <a:pt x="230985" y="92139"/>
                </a:moveTo>
                <a:lnTo>
                  <a:pt x="21509" y="92139"/>
                </a:lnTo>
                <a:lnTo>
                  <a:pt x="21509" y="26239"/>
                </a:lnTo>
                <a:lnTo>
                  <a:pt x="328590" y="26239"/>
                </a:lnTo>
                <a:lnTo>
                  <a:pt x="328590" y="35392"/>
                </a:lnTo>
                <a:lnTo>
                  <a:pt x="276265" y="35392"/>
                </a:lnTo>
                <a:lnTo>
                  <a:pt x="230985" y="92139"/>
                </a:lnTo>
                <a:close/>
              </a:path>
              <a:path w="516890" h="610869">
                <a:moveTo>
                  <a:pt x="183363" y="257807"/>
                </a:moveTo>
                <a:lnTo>
                  <a:pt x="127922" y="221303"/>
                </a:lnTo>
                <a:lnTo>
                  <a:pt x="276265" y="35392"/>
                </a:lnTo>
                <a:lnTo>
                  <a:pt x="296554" y="92139"/>
                </a:lnTo>
                <a:lnTo>
                  <a:pt x="315453" y="92139"/>
                </a:lnTo>
                <a:lnTo>
                  <a:pt x="219000" y="213111"/>
                </a:lnTo>
                <a:lnTo>
                  <a:pt x="175583" y="213111"/>
                </a:lnTo>
                <a:lnTo>
                  <a:pt x="214845" y="215523"/>
                </a:lnTo>
                <a:lnTo>
                  <a:pt x="216755" y="215927"/>
                </a:lnTo>
                <a:lnTo>
                  <a:pt x="183363" y="257807"/>
                </a:lnTo>
                <a:close/>
              </a:path>
              <a:path w="516890" h="610869">
                <a:moveTo>
                  <a:pt x="315453" y="92139"/>
                </a:moveTo>
                <a:lnTo>
                  <a:pt x="296554" y="92139"/>
                </a:lnTo>
                <a:lnTo>
                  <a:pt x="276265" y="35392"/>
                </a:lnTo>
                <a:lnTo>
                  <a:pt x="328590" y="35392"/>
                </a:lnTo>
                <a:lnTo>
                  <a:pt x="328590" y="75664"/>
                </a:lnTo>
                <a:lnTo>
                  <a:pt x="315453" y="92139"/>
                </a:lnTo>
                <a:close/>
              </a:path>
              <a:path w="516890" h="610869">
                <a:moveTo>
                  <a:pt x="127922" y="221303"/>
                </a:moveTo>
                <a:lnTo>
                  <a:pt x="115479" y="213111"/>
                </a:lnTo>
                <a:lnTo>
                  <a:pt x="134459" y="213111"/>
                </a:lnTo>
                <a:lnTo>
                  <a:pt x="127922" y="221303"/>
                </a:lnTo>
                <a:close/>
              </a:path>
              <a:path w="516890" h="610869">
                <a:moveTo>
                  <a:pt x="216755" y="215927"/>
                </a:moveTo>
                <a:lnTo>
                  <a:pt x="214845" y="215523"/>
                </a:lnTo>
                <a:lnTo>
                  <a:pt x="175583" y="213111"/>
                </a:lnTo>
                <a:lnTo>
                  <a:pt x="219000" y="213111"/>
                </a:lnTo>
                <a:lnTo>
                  <a:pt x="216755" y="215927"/>
                </a:lnTo>
                <a:close/>
              </a:path>
              <a:path w="516890" h="610869">
                <a:moveTo>
                  <a:pt x="307787" y="257807"/>
                </a:moveTo>
                <a:lnTo>
                  <a:pt x="183363" y="257807"/>
                </a:lnTo>
                <a:lnTo>
                  <a:pt x="216755" y="215927"/>
                </a:lnTo>
                <a:lnTo>
                  <a:pt x="249035" y="222759"/>
                </a:lnTo>
                <a:lnTo>
                  <a:pt x="278153" y="234820"/>
                </a:lnTo>
                <a:lnTo>
                  <a:pt x="302199" y="251705"/>
                </a:lnTo>
                <a:lnTo>
                  <a:pt x="307787" y="257807"/>
                </a:lnTo>
                <a:close/>
              </a:path>
              <a:path w="516890" h="610869">
                <a:moveTo>
                  <a:pt x="324491" y="426069"/>
                </a:moveTo>
                <a:lnTo>
                  <a:pt x="173753" y="426069"/>
                </a:lnTo>
                <a:lnTo>
                  <a:pt x="197064" y="424801"/>
                </a:lnTo>
                <a:lnTo>
                  <a:pt x="217267" y="420996"/>
                </a:lnTo>
                <a:lnTo>
                  <a:pt x="259268" y="394720"/>
                </a:lnTo>
                <a:lnTo>
                  <a:pt x="273214" y="351625"/>
                </a:lnTo>
                <a:lnTo>
                  <a:pt x="271698" y="335540"/>
                </a:lnTo>
                <a:lnTo>
                  <a:pt x="248959" y="297470"/>
                </a:lnTo>
                <a:lnTo>
                  <a:pt x="194385" y="278306"/>
                </a:lnTo>
                <a:lnTo>
                  <a:pt x="168108" y="277028"/>
                </a:lnTo>
                <a:lnTo>
                  <a:pt x="123869" y="277028"/>
                </a:lnTo>
                <a:lnTo>
                  <a:pt x="123869" y="226382"/>
                </a:lnTo>
                <a:lnTo>
                  <a:pt x="127922" y="221303"/>
                </a:lnTo>
                <a:lnTo>
                  <a:pt x="183363" y="257807"/>
                </a:lnTo>
                <a:lnTo>
                  <a:pt x="307787" y="257807"/>
                </a:lnTo>
                <a:lnTo>
                  <a:pt x="321086" y="272328"/>
                </a:lnTo>
                <a:lnTo>
                  <a:pt x="334577" y="295754"/>
                </a:lnTo>
                <a:lnTo>
                  <a:pt x="342672" y="321982"/>
                </a:lnTo>
                <a:lnTo>
                  <a:pt x="345370" y="351014"/>
                </a:lnTo>
                <a:lnTo>
                  <a:pt x="344159" y="370674"/>
                </a:lnTo>
                <a:lnTo>
                  <a:pt x="340527" y="389380"/>
                </a:lnTo>
                <a:lnTo>
                  <a:pt x="334472" y="407133"/>
                </a:lnTo>
                <a:lnTo>
                  <a:pt x="325996" y="423933"/>
                </a:lnTo>
                <a:lnTo>
                  <a:pt x="324491" y="426069"/>
                </a:lnTo>
                <a:close/>
              </a:path>
              <a:path w="516890" h="610869">
                <a:moveTo>
                  <a:pt x="173753" y="493343"/>
                </a:moveTo>
                <a:lnTo>
                  <a:pt x="125280" y="489300"/>
                </a:lnTo>
                <a:lnTo>
                  <a:pt x="79325" y="477173"/>
                </a:lnTo>
                <a:lnTo>
                  <a:pt x="37221" y="456235"/>
                </a:lnTo>
                <a:lnTo>
                  <a:pt x="0" y="426069"/>
                </a:lnTo>
                <a:lnTo>
                  <a:pt x="35848" y="367338"/>
                </a:lnTo>
                <a:lnTo>
                  <a:pt x="51327" y="382096"/>
                </a:lnTo>
                <a:lnTo>
                  <a:pt x="67350" y="394720"/>
                </a:lnTo>
                <a:lnTo>
                  <a:pt x="117405" y="418603"/>
                </a:lnTo>
                <a:lnTo>
                  <a:pt x="173753" y="426069"/>
                </a:lnTo>
                <a:lnTo>
                  <a:pt x="324491" y="426069"/>
                </a:lnTo>
                <a:lnTo>
                  <a:pt x="315118" y="439369"/>
                </a:lnTo>
                <a:lnTo>
                  <a:pt x="286210" y="464921"/>
                </a:lnTo>
                <a:lnTo>
                  <a:pt x="247863" y="483046"/>
                </a:lnTo>
                <a:lnTo>
                  <a:pt x="200649" y="492199"/>
                </a:lnTo>
                <a:lnTo>
                  <a:pt x="173753" y="493343"/>
                </a:lnTo>
                <a:close/>
              </a:path>
              <a:path w="516890" h="610869">
                <a:moveTo>
                  <a:pt x="437650" y="610805"/>
                </a:moveTo>
                <a:lnTo>
                  <a:pt x="365495" y="610805"/>
                </a:lnTo>
                <a:lnTo>
                  <a:pt x="387500" y="570427"/>
                </a:lnTo>
                <a:lnTo>
                  <a:pt x="405615" y="531518"/>
                </a:lnTo>
                <a:lnTo>
                  <a:pt x="419840" y="494077"/>
                </a:lnTo>
                <a:lnTo>
                  <a:pt x="437517" y="422131"/>
                </a:lnTo>
                <a:lnTo>
                  <a:pt x="445907" y="345780"/>
                </a:lnTo>
                <a:lnTo>
                  <a:pt x="446956" y="305403"/>
                </a:lnTo>
                <a:lnTo>
                  <a:pt x="445907" y="265025"/>
                </a:lnTo>
                <a:lnTo>
                  <a:pt x="442761" y="226115"/>
                </a:lnTo>
                <a:lnTo>
                  <a:pt x="430175" y="152701"/>
                </a:lnTo>
                <a:lnTo>
                  <a:pt x="405615" y="79287"/>
                </a:lnTo>
                <a:lnTo>
                  <a:pt x="387500" y="40378"/>
                </a:lnTo>
                <a:lnTo>
                  <a:pt x="365495" y="0"/>
                </a:lnTo>
                <a:lnTo>
                  <a:pt x="437498" y="0"/>
                </a:lnTo>
                <a:lnTo>
                  <a:pt x="472851" y="66778"/>
                </a:lnTo>
                <a:lnTo>
                  <a:pt x="486495" y="102770"/>
                </a:lnTo>
                <a:lnTo>
                  <a:pt x="497450" y="140497"/>
                </a:lnTo>
                <a:lnTo>
                  <a:pt x="505859" y="179693"/>
                </a:lnTo>
                <a:lnTo>
                  <a:pt x="511865" y="220242"/>
                </a:lnTo>
                <a:lnTo>
                  <a:pt x="515469" y="262146"/>
                </a:lnTo>
                <a:lnTo>
                  <a:pt x="516671" y="305403"/>
                </a:lnTo>
                <a:lnTo>
                  <a:pt x="515548" y="345780"/>
                </a:lnTo>
                <a:lnTo>
                  <a:pt x="515469" y="348622"/>
                </a:lnTo>
                <a:lnTo>
                  <a:pt x="511865" y="390411"/>
                </a:lnTo>
                <a:lnTo>
                  <a:pt x="505859" y="430769"/>
                </a:lnTo>
                <a:lnTo>
                  <a:pt x="497450" y="469698"/>
                </a:lnTo>
                <a:lnTo>
                  <a:pt x="486504" y="507177"/>
                </a:lnTo>
                <a:lnTo>
                  <a:pt x="472889" y="543188"/>
                </a:lnTo>
                <a:lnTo>
                  <a:pt x="456604" y="577731"/>
                </a:lnTo>
                <a:lnTo>
                  <a:pt x="437650" y="610805"/>
                </a:lnTo>
                <a:close/>
              </a:path>
            </a:pathLst>
          </a:custGeom>
          <a:solidFill>
            <a:srgbClr val="FFBC0E"/>
          </a:solidFill>
        </p:spPr>
        <p:txBody>
          <a:bodyPr wrap="square" lIns="0" tIns="0" rIns="0" bIns="0" rtlCol="0"/>
          <a:lstStyle/>
          <a:p>
            <a:endParaRPr sz="1915"/>
          </a:p>
        </p:txBody>
      </p:sp>
      <p:sp>
        <p:nvSpPr>
          <p:cNvPr id="2" name="Holder 2"/>
          <p:cNvSpPr>
            <a:spLocks noGrp="1"/>
          </p:cNvSpPr>
          <p:nvPr>
            <p:ph type="title"/>
          </p:nvPr>
        </p:nvSpPr>
        <p:spPr>
          <a:xfrm>
            <a:off x="894939" y="2456542"/>
            <a:ext cx="9262157" cy="409343"/>
          </a:xfrm>
        </p:spPr>
        <p:txBody>
          <a:bodyPr lIns="0" tIns="0" rIns="0" bIns="0"/>
          <a:lstStyle>
            <a:lvl1pPr>
              <a:defRPr sz="2660" b="0" i="0">
                <a:solidFill>
                  <a:schemeClr val="bg1"/>
                </a:solidFill>
                <a:latin typeface="Source Serif Pro"/>
                <a:cs typeface="Source Serif Pr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5" name="Holder 5"/>
          <p:cNvSpPr>
            <a:spLocks noGrp="1"/>
          </p:cNvSpPr>
          <p:nvPr>
            <p:ph type="sldNum" sz="quarter" idx="7"/>
          </p:nvPr>
        </p:nvSpPr>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1145073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276999"/>
          </a:xfrm>
        </p:spPr>
        <p:txBody>
          <a:bodyPr lIns="0" tIns="0" rIns="0" bIns="0"/>
          <a:lstStyle>
            <a:lvl1pPr algn="l">
              <a:defRPr>
                <a:solidFill>
                  <a:schemeClr val="bg2"/>
                </a:solidFill>
              </a:defRPr>
            </a:lvl1pPr>
          </a:lstStyle>
          <a:p>
            <a:fld id="{1D8BD707-D9CF-40AE-B4C6-C98DA3205C09}" type="datetimeFigureOut">
              <a:rPr lang="en-US" smtClean="0"/>
              <a:pPr/>
              <a:t>11/6/2025</a:t>
            </a:fld>
            <a:endParaRPr lang="en-US" dirty="0"/>
          </a:p>
        </p:txBody>
      </p:sp>
      <p:sp>
        <p:nvSpPr>
          <p:cNvPr id="4" name="Holder 4"/>
          <p:cNvSpPr>
            <a:spLocks noGrp="1"/>
          </p:cNvSpPr>
          <p:nvPr>
            <p:ph type="sldNum" sz="quarter" idx="7"/>
          </p:nvPr>
        </p:nvSpPr>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3387160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p:custDataLst>
              <p:tags r:id="rId1"/>
            </p:custDataLst>
            <p:extLst>
              <p:ext uri="{D42A27DB-BD31-4B8C-83A1-F6EECF244321}">
                <p14:modId xmlns:p14="http://schemas.microsoft.com/office/powerpoint/2010/main" val="3229050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13" imgH="416" progId="TCLayout.ActiveDocument.1">
                  <p:embed/>
                </p:oleObj>
              </mc:Choice>
              <mc:Fallback>
                <p:oleObj name="think-cell Slide" r:id="rId13"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245"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355093"/>
            <a:ext cx="11082528" cy="384721"/>
          </a:xfrm>
        </p:spPr>
        <p:txBody>
          <a:bodyPr vert="horz"/>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1318966"/>
            <a:ext cx="11082528" cy="276999"/>
          </a:xfrm>
        </p:spPr>
        <p:txBody>
          <a:bodyPr wrap="square">
            <a:noAutofit/>
          </a:bodyPr>
          <a:lstStyle>
            <a:lvl1pPr marL="0" indent="0" algn="l">
              <a:buNone/>
              <a:defRPr sz="1616" b="0">
                <a:solidFill>
                  <a:schemeClr val="bg2"/>
                </a:solidFill>
              </a:defRPr>
            </a:lvl1pPr>
            <a:lvl2pPr marL="410475" indent="0" algn="ctr">
              <a:buNone/>
              <a:defRPr sz="1796"/>
            </a:lvl2pPr>
            <a:lvl3pPr marL="820952" indent="0" algn="ctr">
              <a:buNone/>
              <a:defRPr sz="1616"/>
            </a:lvl3pPr>
            <a:lvl4pPr marL="1231427" indent="0" algn="ctr">
              <a:buNone/>
              <a:defRPr sz="1436"/>
            </a:lvl4pPr>
            <a:lvl5pPr marL="1641902" indent="0" algn="ctr">
              <a:buNone/>
              <a:defRPr sz="1436"/>
            </a:lvl5pPr>
            <a:lvl6pPr marL="2052378" indent="0" algn="ctr">
              <a:buNone/>
              <a:defRPr sz="1436"/>
            </a:lvl6pPr>
            <a:lvl7pPr marL="2462854" indent="0" algn="ctr">
              <a:buNone/>
              <a:defRPr sz="1436"/>
            </a:lvl7pPr>
            <a:lvl8pPr marL="2873330" indent="0" algn="ctr">
              <a:buNone/>
              <a:defRPr sz="1436"/>
            </a:lvl8pPr>
            <a:lvl9pPr marL="3283805" indent="0" algn="ctr">
              <a:buNone/>
              <a:defRPr sz="1436"/>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p:custDataLst>
              <p:tags r:id="rId5"/>
            </p:custDataLst>
          </p:nvPr>
        </p:nvSpPr>
        <p:spPr bwMode="black">
          <a:xfrm>
            <a:off x="11312527" y="6512925"/>
            <a:ext cx="325500" cy="124329"/>
          </a:xfrm>
          <a:prstGeom prst="rect">
            <a:avLst/>
          </a:prstGeom>
          <a:noFill/>
          <a:ln w="9525" algn="ctr">
            <a:noFill/>
            <a:miter lim="800000"/>
            <a:headEnd/>
            <a:tailEnd/>
          </a:ln>
          <a:effectLst/>
        </p:spPr>
        <p:txBody>
          <a:bodyPr wrap="square" lIns="0" tIns="0" rIns="0" bIns="0" anchor="b">
            <a:spAutoFit/>
          </a:bodyPr>
          <a:lstStyle/>
          <a:p>
            <a:pPr algn="r" defTabSz="548328" fontAlgn="auto">
              <a:spcBef>
                <a:spcPts val="0"/>
              </a:spcBef>
              <a:spcAft>
                <a:spcPts val="0"/>
              </a:spcAft>
              <a:defRPr/>
            </a:pPr>
            <a:fld id="{4ABDCABE-3F10-B64C-92F1-862014417034}" type="slidenum">
              <a:rPr lang="en-US" sz="808" smtClean="0">
                <a:solidFill>
                  <a:schemeClr val="bg2"/>
                </a:solidFill>
                <a:latin typeface="+mn-lt"/>
                <a:ea typeface="+mn-ea"/>
                <a:cs typeface="Arial" panose="020B0604020202020204" pitchFamily="34" charset="0"/>
              </a:rPr>
              <a:pPr algn="r" defTabSz="548328" fontAlgn="auto">
                <a:spcBef>
                  <a:spcPts val="0"/>
                </a:spcBef>
                <a:spcAft>
                  <a:spcPts val="0"/>
                </a:spcAft>
                <a:defRPr/>
              </a:pPr>
              <a:t>‹#›</a:t>
            </a:fld>
            <a:endParaRPr lang="en-US" sz="808" dirty="0">
              <a:solidFill>
                <a:schemeClr val="bg2"/>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p:custDataLst>
              <p:tags r:id="rId6"/>
            </p:custDataLst>
          </p:nvPr>
        </p:nvSpPr>
        <p:spPr>
          <a:xfrm>
            <a:off x="554736" y="6501670"/>
            <a:ext cx="7277861" cy="110479"/>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718"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630161" y="106832"/>
            <a:ext cx="4007104" cy="110527"/>
          </a:xfrm>
        </p:spPr>
        <p:txBody>
          <a:bodyPr wrap="square" anchor="ctr" anchorCtr="0">
            <a:spAutoFit/>
          </a:bodyPr>
          <a:lstStyle>
            <a:lvl1pPr algn="r">
              <a:defRPr sz="718">
                <a:latin typeface="+mn-lt"/>
              </a:defRPr>
            </a:lvl1pPr>
          </a:lstStyle>
          <a:p>
            <a:pPr lvl="0"/>
            <a:r>
              <a:rPr lang="en-US" dirty="0"/>
              <a:t>Section marker</a:t>
            </a:r>
          </a:p>
        </p:txBody>
      </p:sp>
      <p:graphicFrame>
        <p:nvGraphicFramePr>
          <p:cNvPr id="4" name="Object 8" hidden="1">
            <a:extLst>
              <a:ext uri="{FF2B5EF4-FFF2-40B4-BE49-F238E27FC236}">
                <a16:creationId xmlns:a16="http://schemas.microsoft.com/office/drawing/2014/main" id="{9E38A7D7-608F-19F8-5D41-7353898A7DB2}"/>
              </a:ext>
            </a:extLst>
          </p:cNvPr>
          <p:cNvGraphicFramePr>
            <a:graphicFrameLocks noChangeAspect="1"/>
          </p:cNvGraphicFramePr>
          <p:nvPr userDrawn="1">
            <p:custDataLst>
              <p:tags r:id="rId8"/>
            </p:custDataLst>
            <p:extLst>
              <p:ext uri="{D42A27DB-BD31-4B8C-83A1-F6EECF244321}">
                <p14:modId xmlns:p14="http://schemas.microsoft.com/office/powerpoint/2010/main" val="3229050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13" imgH="416" progId="TCLayout.ActiveDocument.1">
                  <p:embed/>
                </p:oleObj>
              </mc:Choice>
              <mc:Fallback>
                <p:oleObj name="think-cell Slide" r:id="rId13" imgW="413" imgH="416" progId="TCLayout.ActiveDocument.1">
                  <p:embed/>
                  <p:pic>
                    <p:nvPicPr>
                      <p:cNvPr id="4" name="Object 8" hidden="1">
                        <a:extLst>
                          <a:ext uri="{FF2B5EF4-FFF2-40B4-BE49-F238E27FC236}">
                            <a16:creationId xmlns:a16="http://schemas.microsoft.com/office/drawing/2014/main" id="{9E38A7D7-608F-19F8-5D41-7353898A7DB2}"/>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5" name="Rectangle 7" hidden="1">
            <a:extLst>
              <a:ext uri="{FF2B5EF4-FFF2-40B4-BE49-F238E27FC236}">
                <a16:creationId xmlns:a16="http://schemas.microsoft.com/office/drawing/2014/main" id="{10AFCC02-86C3-8739-7F28-7E571CCC6649}"/>
              </a:ext>
            </a:extLst>
          </p:cNvPr>
          <p:cNvSpPr/>
          <p:nvPr userDrawn="1">
            <p:custDataLst>
              <p:tags r:id="rId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245"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Slide Number">
            <a:extLst>
              <a:ext uri="{FF2B5EF4-FFF2-40B4-BE49-F238E27FC236}">
                <a16:creationId xmlns:a16="http://schemas.microsoft.com/office/drawing/2014/main" id="{455AF5A0-7212-A12F-DDCF-78EF165B7FB2}"/>
              </a:ext>
            </a:extLst>
          </p:cNvPr>
          <p:cNvSpPr>
            <a:spLocks noChangeArrowheads="1"/>
          </p:cNvSpPr>
          <p:nvPr userDrawn="1">
            <p:custDataLst>
              <p:tags r:id="rId10"/>
            </p:custDataLst>
          </p:nvPr>
        </p:nvSpPr>
        <p:spPr bwMode="black">
          <a:xfrm>
            <a:off x="11312527" y="6512925"/>
            <a:ext cx="325500" cy="124329"/>
          </a:xfrm>
          <a:prstGeom prst="rect">
            <a:avLst/>
          </a:prstGeom>
          <a:noFill/>
          <a:ln w="9525" algn="ctr">
            <a:noFill/>
            <a:miter lim="800000"/>
            <a:headEnd/>
            <a:tailEnd/>
          </a:ln>
          <a:effectLst/>
        </p:spPr>
        <p:txBody>
          <a:bodyPr wrap="square" lIns="0" tIns="0" rIns="0" bIns="0" anchor="b">
            <a:spAutoFit/>
          </a:bodyPr>
          <a:lstStyle/>
          <a:p>
            <a:pPr algn="r" defTabSz="548328" fontAlgn="auto">
              <a:spcBef>
                <a:spcPts val="0"/>
              </a:spcBef>
              <a:spcAft>
                <a:spcPts val="0"/>
              </a:spcAft>
              <a:defRPr/>
            </a:pPr>
            <a:fld id="{4ABDCABE-3F10-B64C-92F1-862014417034}" type="slidenum">
              <a:rPr lang="en-US" sz="808" smtClean="0">
                <a:solidFill>
                  <a:schemeClr val="bg2"/>
                </a:solidFill>
                <a:latin typeface="+mn-lt"/>
                <a:ea typeface="+mn-ea"/>
                <a:cs typeface="Arial" panose="020B0604020202020204" pitchFamily="34" charset="0"/>
              </a:rPr>
              <a:pPr algn="r" defTabSz="548328" fontAlgn="auto">
                <a:spcBef>
                  <a:spcPts val="0"/>
                </a:spcBef>
                <a:spcAft>
                  <a:spcPts val="0"/>
                </a:spcAft>
                <a:defRPr/>
              </a:pPr>
              <a:t>‹#›</a:t>
            </a:fld>
            <a:endParaRPr lang="en-US" sz="808" dirty="0">
              <a:solidFill>
                <a:schemeClr val="bg2"/>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B7D733CB-20BE-CB02-D3B0-B7DAA2977832}"/>
              </a:ext>
            </a:extLst>
          </p:cNvPr>
          <p:cNvSpPr txBox="1"/>
          <p:nvPr userDrawn="1">
            <p:custDataLst>
              <p:tags r:id="rId11"/>
            </p:custDataLst>
          </p:nvPr>
        </p:nvSpPr>
        <p:spPr>
          <a:xfrm>
            <a:off x="554736" y="6501670"/>
            <a:ext cx="7277861" cy="110479"/>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718" dirty="0"/>
              <a:t>Source: …</a:t>
            </a:r>
          </a:p>
        </p:txBody>
      </p:sp>
    </p:spTree>
    <p:extLst>
      <p:ext uri="{BB962C8B-B14F-4D97-AF65-F5344CB8AC3E}">
        <p14:creationId xmlns:p14="http://schemas.microsoft.com/office/powerpoint/2010/main" val="1449926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ADAF6-E53D-5BE4-30FA-995840B12736}"/>
              </a:ext>
            </a:extLst>
          </p:cNvPr>
          <p:cNvSpPr>
            <a:spLocks noGrp="1"/>
          </p:cNvSpPr>
          <p:nvPr>
            <p:ph type="ctrTitle" hasCustomPrompt="1"/>
          </p:nvPr>
        </p:nvSpPr>
        <p:spPr>
          <a:xfrm>
            <a:off x="1524000" y="1130829"/>
            <a:ext cx="9144000" cy="1381125"/>
          </a:xfrm>
        </p:spPr>
        <p:txBody>
          <a:bodyPr anchor="b">
            <a:normAutofit/>
          </a:bodyPr>
          <a:lstStyle>
            <a:lvl1pPr algn="ctr">
              <a:defRPr sz="4000">
                <a:solidFill>
                  <a:schemeClr val="accent4">
                    <a:lumMod val="75000"/>
                  </a:schemeClr>
                </a:solidFill>
              </a:defRPr>
            </a:lvl1pPr>
          </a:lstStyle>
          <a:p>
            <a:r>
              <a:rPr lang="en-US" dirty="0"/>
              <a:t>Presentation Title</a:t>
            </a:r>
          </a:p>
        </p:txBody>
      </p:sp>
      <p:sp>
        <p:nvSpPr>
          <p:cNvPr id="3" name="Subtitle 2">
            <a:extLst>
              <a:ext uri="{FF2B5EF4-FFF2-40B4-BE49-F238E27FC236}">
                <a16:creationId xmlns:a16="http://schemas.microsoft.com/office/drawing/2014/main" id="{E91E0AA5-C181-221B-5473-5561603B86CB}"/>
              </a:ext>
            </a:extLst>
          </p:cNvPr>
          <p:cNvSpPr>
            <a:spLocks noGrp="1"/>
          </p:cNvSpPr>
          <p:nvPr>
            <p:ph type="subTitle" idx="1" hasCustomPrompt="1"/>
          </p:nvPr>
        </p:nvSpPr>
        <p:spPr>
          <a:xfrm>
            <a:off x="1524000" y="2853892"/>
            <a:ext cx="9144000" cy="2434800"/>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SESSION CODE (IF APPLICABLE)</a:t>
            </a:r>
          </a:p>
          <a:p>
            <a:r>
              <a:rPr lang="en-US" dirty="0"/>
              <a:t>FACULTY NAME, DESIGNATION(S)</a:t>
            </a:r>
          </a:p>
          <a:p>
            <a:r>
              <a:rPr lang="en-US" dirty="0"/>
              <a:t>FACULTY </a:t>
            </a:r>
            <a:r>
              <a:rPr lang="en-US" b="0" i="0" u="none" strike="noStrike" dirty="0">
                <a:solidFill>
                  <a:srgbClr val="000000"/>
                </a:solidFill>
                <a:effectLst/>
                <a:latin typeface="Arial" panose="020B0604020202020204" pitchFamily="34" charset="0"/>
              </a:rPr>
              <a:t>INSTITUTION</a:t>
            </a:r>
            <a:r>
              <a:rPr lang="en-US" dirty="0"/>
              <a:t> (IF APPLICABLE)</a:t>
            </a:r>
          </a:p>
          <a:p>
            <a:r>
              <a:rPr lang="en-US" dirty="0"/>
              <a:t>CITY, STATE</a:t>
            </a:r>
          </a:p>
          <a:p>
            <a:r>
              <a:rPr lang="en-US" dirty="0"/>
              <a:t>X HANDLE (IF </a:t>
            </a:r>
            <a:r>
              <a:rPr lang="en-US" b="0" i="0" u="none" strike="noStrike" dirty="0">
                <a:solidFill>
                  <a:srgbClr val="000000"/>
                </a:solidFill>
                <a:effectLst/>
                <a:latin typeface="Arial" panose="020B0604020202020204" pitchFamily="34" charset="0"/>
              </a:rPr>
              <a:t>APPLICABLE</a:t>
            </a:r>
            <a:r>
              <a:rPr lang="en-US" dirty="0"/>
              <a:t>)</a:t>
            </a:r>
          </a:p>
        </p:txBody>
      </p:sp>
    </p:spTree>
    <p:extLst>
      <p:ext uri="{BB962C8B-B14F-4D97-AF65-F5344CB8AC3E}">
        <p14:creationId xmlns:p14="http://schemas.microsoft.com/office/powerpoint/2010/main" val="145435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94939" y="2456542"/>
            <a:ext cx="9262157" cy="409343"/>
          </a:xfrm>
        </p:spPr>
        <p:txBody>
          <a:bodyPr lIns="0" tIns="0" rIns="0" bIns="0"/>
          <a:lstStyle>
            <a:lvl1pPr>
              <a:defRPr sz="2660" b="0" i="0">
                <a:solidFill>
                  <a:schemeClr val="bg1"/>
                </a:solidFill>
                <a:latin typeface="Source Serif Pro"/>
                <a:cs typeface="Source Serif Pro"/>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7" name="Holder 7"/>
          <p:cNvSpPr>
            <a:spLocks noGrp="1"/>
          </p:cNvSpPr>
          <p:nvPr>
            <p:ph type="sldNum" sz="quarter" idx="7"/>
          </p:nvPr>
        </p:nvSpPr>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1605667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41108"/>
          </a:xfrm>
          <a:custGeom>
            <a:avLst/>
            <a:gdLst/>
            <a:ahLst/>
            <a:cxnLst/>
            <a:rect l="l" t="t" r="r" b="b"/>
            <a:pathLst>
              <a:path w="10287000" h="6429375">
                <a:moveTo>
                  <a:pt x="10286999" y="6429374"/>
                </a:moveTo>
                <a:lnTo>
                  <a:pt x="0" y="6429374"/>
                </a:lnTo>
                <a:lnTo>
                  <a:pt x="0" y="0"/>
                </a:lnTo>
                <a:lnTo>
                  <a:pt x="10286999" y="0"/>
                </a:lnTo>
                <a:lnTo>
                  <a:pt x="10286999" y="6429374"/>
                </a:lnTo>
                <a:close/>
              </a:path>
            </a:pathLst>
          </a:custGeom>
          <a:solidFill>
            <a:srgbClr val="001646"/>
          </a:solidFill>
        </p:spPr>
        <p:txBody>
          <a:bodyPr wrap="square" lIns="0" tIns="0" rIns="0" bIns="0" rtlCol="0"/>
          <a:lstStyle/>
          <a:p>
            <a:endParaRPr sz="1915"/>
          </a:p>
        </p:txBody>
      </p:sp>
      <p:pic>
        <p:nvPicPr>
          <p:cNvPr id="17" name="bg object 17"/>
          <p:cNvPicPr/>
          <p:nvPr/>
        </p:nvPicPr>
        <p:blipFill>
          <a:blip r:embed="rId2" cstate="print"/>
          <a:stretch>
            <a:fillRect/>
          </a:stretch>
        </p:blipFill>
        <p:spPr>
          <a:xfrm>
            <a:off x="994423" y="908153"/>
            <a:ext cx="9706452" cy="649921"/>
          </a:xfrm>
          <a:prstGeom prst="rect">
            <a:avLst/>
          </a:prstGeom>
        </p:spPr>
      </p:pic>
      <p:sp>
        <p:nvSpPr>
          <p:cNvPr id="18" name="bg object 18"/>
          <p:cNvSpPr/>
          <p:nvPr/>
        </p:nvSpPr>
        <p:spPr>
          <a:xfrm>
            <a:off x="912702" y="1637870"/>
            <a:ext cx="612610" cy="649990"/>
          </a:xfrm>
          <a:custGeom>
            <a:avLst/>
            <a:gdLst/>
            <a:ahLst/>
            <a:cxnLst/>
            <a:rect l="l" t="t" r="r" b="b"/>
            <a:pathLst>
              <a:path w="516890" h="610869">
                <a:moveTo>
                  <a:pt x="230985" y="92139"/>
                </a:moveTo>
                <a:lnTo>
                  <a:pt x="21509" y="92139"/>
                </a:lnTo>
                <a:lnTo>
                  <a:pt x="21509" y="26239"/>
                </a:lnTo>
                <a:lnTo>
                  <a:pt x="328590" y="26239"/>
                </a:lnTo>
                <a:lnTo>
                  <a:pt x="328590" y="35392"/>
                </a:lnTo>
                <a:lnTo>
                  <a:pt x="276265" y="35392"/>
                </a:lnTo>
                <a:lnTo>
                  <a:pt x="230985" y="92139"/>
                </a:lnTo>
                <a:close/>
              </a:path>
              <a:path w="516890" h="610869">
                <a:moveTo>
                  <a:pt x="183363" y="257807"/>
                </a:moveTo>
                <a:lnTo>
                  <a:pt x="127922" y="221303"/>
                </a:lnTo>
                <a:lnTo>
                  <a:pt x="276265" y="35392"/>
                </a:lnTo>
                <a:lnTo>
                  <a:pt x="296554" y="92139"/>
                </a:lnTo>
                <a:lnTo>
                  <a:pt x="315453" y="92139"/>
                </a:lnTo>
                <a:lnTo>
                  <a:pt x="219000" y="213111"/>
                </a:lnTo>
                <a:lnTo>
                  <a:pt x="175583" y="213111"/>
                </a:lnTo>
                <a:lnTo>
                  <a:pt x="214845" y="215523"/>
                </a:lnTo>
                <a:lnTo>
                  <a:pt x="216755" y="215927"/>
                </a:lnTo>
                <a:lnTo>
                  <a:pt x="183363" y="257807"/>
                </a:lnTo>
                <a:close/>
              </a:path>
              <a:path w="516890" h="610869">
                <a:moveTo>
                  <a:pt x="315453" y="92139"/>
                </a:moveTo>
                <a:lnTo>
                  <a:pt x="296554" y="92139"/>
                </a:lnTo>
                <a:lnTo>
                  <a:pt x="276265" y="35392"/>
                </a:lnTo>
                <a:lnTo>
                  <a:pt x="328590" y="35392"/>
                </a:lnTo>
                <a:lnTo>
                  <a:pt x="328590" y="75664"/>
                </a:lnTo>
                <a:lnTo>
                  <a:pt x="315453" y="92139"/>
                </a:lnTo>
                <a:close/>
              </a:path>
              <a:path w="516890" h="610869">
                <a:moveTo>
                  <a:pt x="127922" y="221303"/>
                </a:moveTo>
                <a:lnTo>
                  <a:pt x="115479" y="213111"/>
                </a:lnTo>
                <a:lnTo>
                  <a:pt x="134459" y="213111"/>
                </a:lnTo>
                <a:lnTo>
                  <a:pt x="127922" y="221303"/>
                </a:lnTo>
                <a:close/>
              </a:path>
              <a:path w="516890" h="610869">
                <a:moveTo>
                  <a:pt x="216755" y="215927"/>
                </a:moveTo>
                <a:lnTo>
                  <a:pt x="214845" y="215523"/>
                </a:lnTo>
                <a:lnTo>
                  <a:pt x="175583" y="213111"/>
                </a:lnTo>
                <a:lnTo>
                  <a:pt x="219000" y="213111"/>
                </a:lnTo>
                <a:lnTo>
                  <a:pt x="216755" y="215927"/>
                </a:lnTo>
                <a:close/>
              </a:path>
              <a:path w="516890" h="610869">
                <a:moveTo>
                  <a:pt x="307787" y="257807"/>
                </a:moveTo>
                <a:lnTo>
                  <a:pt x="183363" y="257807"/>
                </a:lnTo>
                <a:lnTo>
                  <a:pt x="216755" y="215927"/>
                </a:lnTo>
                <a:lnTo>
                  <a:pt x="249035" y="222759"/>
                </a:lnTo>
                <a:lnTo>
                  <a:pt x="278153" y="234820"/>
                </a:lnTo>
                <a:lnTo>
                  <a:pt x="302199" y="251705"/>
                </a:lnTo>
                <a:lnTo>
                  <a:pt x="307787" y="257807"/>
                </a:lnTo>
                <a:close/>
              </a:path>
              <a:path w="516890" h="610869">
                <a:moveTo>
                  <a:pt x="324491" y="426069"/>
                </a:moveTo>
                <a:lnTo>
                  <a:pt x="173753" y="426069"/>
                </a:lnTo>
                <a:lnTo>
                  <a:pt x="197064" y="424801"/>
                </a:lnTo>
                <a:lnTo>
                  <a:pt x="217267" y="420996"/>
                </a:lnTo>
                <a:lnTo>
                  <a:pt x="259268" y="394720"/>
                </a:lnTo>
                <a:lnTo>
                  <a:pt x="273214" y="351625"/>
                </a:lnTo>
                <a:lnTo>
                  <a:pt x="271698" y="335540"/>
                </a:lnTo>
                <a:lnTo>
                  <a:pt x="248959" y="297470"/>
                </a:lnTo>
                <a:lnTo>
                  <a:pt x="194385" y="278306"/>
                </a:lnTo>
                <a:lnTo>
                  <a:pt x="168108" y="277028"/>
                </a:lnTo>
                <a:lnTo>
                  <a:pt x="123869" y="277028"/>
                </a:lnTo>
                <a:lnTo>
                  <a:pt x="123869" y="226382"/>
                </a:lnTo>
                <a:lnTo>
                  <a:pt x="127922" y="221303"/>
                </a:lnTo>
                <a:lnTo>
                  <a:pt x="183363" y="257807"/>
                </a:lnTo>
                <a:lnTo>
                  <a:pt x="307787" y="257807"/>
                </a:lnTo>
                <a:lnTo>
                  <a:pt x="321086" y="272328"/>
                </a:lnTo>
                <a:lnTo>
                  <a:pt x="334577" y="295754"/>
                </a:lnTo>
                <a:lnTo>
                  <a:pt x="342672" y="321982"/>
                </a:lnTo>
                <a:lnTo>
                  <a:pt x="345370" y="351014"/>
                </a:lnTo>
                <a:lnTo>
                  <a:pt x="344159" y="370674"/>
                </a:lnTo>
                <a:lnTo>
                  <a:pt x="340527" y="389380"/>
                </a:lnTo>
                <a:lnTo>
                  <a:pt x="334472" y="407133"/>
                </a:lnTo>
                <a:lnTo>
                  <a:pt x="325996" y="423933"/>
                </a:lnTo>
                <a:lnTo>
                  <a:pt x="324491" y="426069"/>
                </a:lnTo>
                <a:close/>
              </a:path>
              <a:path w="516890" h="610869">
                <a:moveTo>
                  <a:pt x="173753" y="493343"/>
                </a:moveTo>
                <a:lnTo>
                  <a:pt x="125280" y="489300"/>
                </a:lnTo>
                <a:lnTo>
                  <a:pt x="79325" y="477173"/>
                </a:lnTo>
                <a:lnTo>
                  <a:pt x="37221" y="456235"/>
                </a:lnTo>
                <a:lnTo>
                  <a:pt x="0" y="426069"/>
                </a:lnTo>
                <a:lnTo>
                  <a:pt x="35848" y="367338"/>
                </a:lnTo>
                <a:lnTo>
                  <a:pt x="51327" y="382096"/>
                </a:lnTo>
                <a:lnTo>
                  <a:pt x="67350" y="394720"/>
                </a:lnTo>
                <a:lnTo>
                  <a:pt x="117405" y="418603"/>
                </a:lnTo>
                <a:lnTo>
                  <a:pt x="173753" y="426069"/>
                </a:lnTo>
                <a:lnTo>
                  <a:pt x="324491" y="426069"/>
                </a:lnTo>
                <a:lnTo>
                  <a:pt x="315118" y="439369"/>
                </a:lnTo>
                <a:lnTo>
                  <a:pt x="286210" y="464921"/>
                </a:lnTo>
                <a:lnTo>
                  <a:pt x="247863" y="483046"/>
                </a:lnTo>
                <a:lnTo>
                  <a:pt x="200649" y="492199"/>
                </a:lnTo>
                <a:lnTo>
                  <a:pt x="173753" y="493343"/>
                </a:lnTo>
                <a:close/>
              </a:path>
              <a:path w="516890" h="610869">
                <a:moveTo>
                  <a:pt x="437650" y="610805"/>
                </a:moveTo>
                <a:lnTo>
                  <a:pt x="365495" y="610805"/>
                </a:lnTo>
                <a:lnTo>
                  <a:pt x="387500" y="570427"/>
                </a:lnTo>
                <a:lnTo>
                  <a:pt x="405615" y="531518"/>
                </a:lnTo>
                <a:lnTo>
                  <a:pt x="419840" y="494077"/>
                </a:lnTo>
                <a:lnTo>
                  <a:pt x="437517" y="422131"/>
                </a:lnTo>
                <a:lnTo>
                  <a:pt x="445907" y="345780"/>
                </a:lnTo>
                <a:lnTo>
                  <a:pt x="446956" y="305403"/>
                </a:lnTo>
                <a:lnTo>
                  <a:pt x="445907" y="265025"/>
                </a:lnTo>
                <a:lnTo>
                  <a:pt x="442761" y="226115"/>
                </a:lnTo>
                <a:lnTo>
                  <a:pt x="430175" y="152701"/>
                </a:lnTo>
                <a:lnTo>
                  <a:pt x="405615" y="79287"/>
                </a:lnTo>
                <a:lnTo>
                  <a:pt x="387500" y="40378"/>
                </a:lnTo>
                <a:lnTo>
                  <a:pt x="365495" y="0"/>
                </a:lnTo>
                <a:lnTo>
                  <a:pt x="437498" y="0"/>
                </a:lnTo>
                <a:lnTo>
                  <a:pt x="472851" y="66778"/>
                </a:lnTo>
                <a:lnTo>
                  <a:pt x="486495" y="102770"/>
                </a:lnTo>
                <a:lnTo>
                  <a:pt x="497450" y="140497"/>
                </a:lnTo>
                <a:lnTo>
                  <a:pt x="505859" y="179693"/>
                </a:lnTo>
                <a:lnTo>
                  <a:pt x="511865" y="220242"/>
                </a:lnTo>
                <a:lnTo>
                  <a:pt x="515469" y="262146"/>
                </a:lnTo>
                <a:lnTo>
                  <a:pt x="516671" y="305403"/>
                </a:lnTo>
                <a:lnTo>
                  <a:pt x="515548" y="345780"/>
                </a:lnTo>
                <a:lnTo>
                  <a:pt x="515469" y="348622"/>
                </a:lnTo>
                <a:lnTo>
                  <a:pt x="511865" y="390411"/>
                </a:lnTo>
                <a:lnTo>
                  <a:pt x="505859" y="430769"/>
                </a:lnTo>
                <a:lnTo>
                  <a:pt x="497450" y="469698"/>
                </a:lnTo>
                <a:lnTo>
                  <a:pt x="486504" y="507177"/>
                </a:lnTo>
                <a:lnTo>
                  <a:pt x="472889" y="543188"/>
                </a:lnTo>
                <a:lnTo>
                  <a:pt x="456604" y="577731"/>
                </a:lnTo>
                <a:lnTo>
                  <a:pt x="437650" y="610805"/>
                </a:lnTo>
                <a:close/>
              </a:path>
            </a:pathLst>
          </a:custGeom>
          <a:solidFill>
            <a:srgbClr val="FFBC0E"/>
          </a:solidFill>
        </p:spPr>
        <p:txBody>
          <a:bodyPr wrap="square" lIns="0" tIns="0" rIns="0" bIns="0" rtlCol="0"/>
          <a:lstStyle/>
          <a:p>
            <a:endParaRPr sz="1915"/>
          </a:p>
        </p:txBody>
      </p:sp>
      <p:sp>
        <p:nvSpPr>
          <p:cNvPr id="2" name="Holder 2"/>
          <p:cNvSpPr>
            <a:spLocks noGrp="1"/>
          </p:cNvSpPr>
          <p:nvPr>
            <p:ph type="title"/>
          </p:nvPr>
        </p:nvSpPr>
        <p:spPr>
          <a:xfrm>
            <a:off x="894939" y="2456542"/>
            <a:ext cx="9262157" cy="409343"/>
          </a:xfrm>
        </p:spPr>
        <p:txBody>
          <a:bodyPr lIns="0" tIns="0" rIns="0" bIns="0"/>
          <a:lstStyle>
            <a:lvl1pPr>
              <a:defRPr sz="2660" b="0" i="0">
                <a:solidFill>
                  <a:schemeClr val="bg1"/>
                </a:solidFill>
                <a:latin typeface="Source Serif Pro"/>
                <a:cs typeface="Source Serif Pr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5" name="Holder 5"/>
          <p:cNvSpPr>
            <a:spLocks noGrp="1"/>
          </p:cNvSpPr>
          <p:nvPr>
            <p:ph type="sldNum" sz="quarter" idx="7"/>
          </p:nvPr>
        </p:nvSpPr>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268198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276999"/>
          </a:xfrm>
        </p:spPr>
        <p:txBody>
          <a:bodyPr lIns="0" tIns="0" rIns="0" bIns="0"/>
          <a:lstStyle>
            <a:lvl1pPr algn="l">
              <a:defRPr>
                <a:solidFill>
                  <a:schemeClr val="bg2"/>
                </a:solidFill>
              </a:defRPr>
            </a:lvl1pPr>
          </a:lstStyle>
          <a:p>
            <a:fld id="{1D8BD707-D9CF-40AE-B4C6-C98DA3205C09}" type="datetimeFigureOut">
              <a:rPr lang="en-US" smtClean="0"/>
              <a:pPr/>
              <a:t>11/6/2025</a:t>
            </a:fld>
            <a:endParaRPr lang="en-US" dirty="0"/>
          </a:p>
        </p:txBody>
      </p:sp>
      <p:sp>
        <p:nvSpPr>
          <p:cNvPr id="4" name="Holder 4"/>
          <p:cNvSpPr>
            <a:spLocks noGrp="1"/>
          </p:cNvSpPr>
          <p:nvPr>
            <p:ph type="sldNum" sz="quarter" idx="7"/>
          </p:nvPr>
        </p:nvSpPr>
        <p:spPr/>
        <p:txBody>
          <a:bodyPr lIns="0" tIns="0" rIns="0" bIns="0"/>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spTree>
    <p:extLst>
      <p:ext uri="{BB962C8B-B14F-4D97-AF65-F5344CB8AC3E}">
        <p14:creationId xmlns:p14="http://schemas.microsoft.com/office/powerpoint/2010/main" val="273940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Just Title">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50E39891-862B-8647-B18C-4208679B709B}"/>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22B15404-7F70-C35C-4398-260DE9E4CFF6}"/>
              </a:ext>
            </a:extLst>
          </p:cNvPr>
          <p:cNvSpPr>
            <a:spLocks noGrp="1"/>
          </p:cNvSpPr>
          <p:nvPr>
            <p:ph type="title"/>
          </p:nvPr>
        </p:nvSpPr>
        <p:spPr>
          <a:xfrm>
            <a:off x="930949" y="0"/>
            <a:ext cx="11010898" cy="1229360"/>
          </a:xfrm>
          <a:prstGeom prst="rect">
            <a:avLst/>
          </a:prstGeom>
        </p:spPr>
        <p:txBody>
          <a:bodyPr vert="horz" lIns="91440" tIns="45720" rIns="91440" bIns="45720" rtlCol="0" anchor="b" anchorCtr="0">
            <a:noAutofit/>
          </a:bodyPr>
          <a:lstStyle/>
          <a:p>
            <a:r>
              <a:rPr lang="en-US" dirty="0"/>
              <a:t>Click to edit Master title style</a:t>
            </a:r>
          </a:p>
        </p:txBody>
      </p:sp>
      <p:sp>
        <p:nvSpPr>
          <p:cNvPr id="8" name="Slide Number Placeholder 5">
            <a:extLst>
              <a:ext uri="{FF2B5EF4-FFF2-40B4-BE49-F238E27FC236}">
                <a16:creationId xmlns:a16="http://schemas.microsoft.com/office/drawing/2014/main" id="{F9775B87-32A1-2349-B522-B8971437155E}"/>
              </a:ext>
            </a:extLst>
          </p:cNvPr>
          <p:cNvSpPr>
            <a:spLocks noGrp="1"/>
          </p:cNvSpPr>
          <p:nvPr>
            <p:ph type="sldNum" sz="quarter" idx="4"/>
          </p:nvPr>
        </p:nvSpPr>
        <p:spPr>
          <a:xfrm>
            <a:off x="81184" y="6356350"/>
            <a:ext cx="561531" cy="365125"/>
          </a:xfrm>
          <a:prstGeom prst="rect">
            <a:avLst/>
          </a:prstGeom>
          <a:noFill/>
        </p:spPr>
        <p:txBody>
          <a:bodyPr vert="horz" lIns="91440" tIns="45720" rIns="91440" bIns="45720" rtlCol="0" anchor="ctr"/>
          <a:lstStyle>
            <a:lvl1pPr algn="ctr">
              <a:defRPr sz="1000" b="0" i="0">
                <a:solidFill>
                  <a:schemeClr val="accent4"/>
                </a:solidFill>
                <a:latin typeface="+mn-lt"/>
                <a:ea typeface="Proxima Nova" panose="02000506030000020004" pitchFamily="2" charset="0"/>
              </a:defRPr>
            </a:lvl1pPr>
          </a:lstStyle>
          <a:p>
            <a:fld id="{C7A983BE-7EA6-6040-8977-022E498C0605}" type="slidenum">
              <a:rPr lang="en-US" smtClean="0"/>
              <a:pPr/>
              <a:t>‹#›</a:t>
            </a:fld>
            <a:endParaRPr lang="en-US" dirty="0"/>
          </a:p>
        </p:txBody>
      </p:sp>
    </p:spTree>
    <p:extLst>
      <p:ext uri="{BB962C8B-B14F-4D97-AF65-F5344CB8AC3E}">
        <p14:creationId xmlns:p14="http://schemas.microsoft.com/office/powerpoint/2010/main" val="608775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der/Section Slide">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1B00CD-591C-0374-772F-1980EAA2B22C}"/>
              </a:ext>
            </a:extLst>
          </p:cNvPr>
          <p:cNvSpPr>
            <a:spLocks noGrp="1"/>
          </p:cNvSpPr>
          <p:nvPr>
            <p:ph type="title" hasCustomPrompt="1"/>
          </p:nvPr>
        </p:nvSpPr>
        <p:spPr>
          <a:xfrm>
            <a:off x="903892" y="1340070"/>
            <a:ext cx="10784928" cy="2720181"/>
          </a:xfrm>
        </p:spPr>
        <p:txBody>
          <a:bodyPr/>
          <a:lstStyle>
            <a:lvl1pPr>
              <a:defRPr sz="4000" b="1" i="0">
                <a:solidFill>
                  <a:schemeClr val="bg1"/>
                </a:solidFill>
                <a:latin typeface="+mj-lt"/>
              </a:defRPr>
            </a:lvl1pPr>
          </a:lstStyle>
          <a:p>
            <a:r>
              <a:rPr lang="en-US" dirty="0"/>
              <a:t>Click to edit Master section style</a:t>
            </a:r>
          </a:p>
        </p:txBody>
      </p:sp>
    </p:spTree>
    <p:extLst>
      <p:ext uri="{BB962C8B-B14F-4D97-AF65-F5344CB8AC3E}">
        <p14:creationId xmlns:p14="http://schemas.microsoft.com/office/powerpoint/2010/main" val="2508475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9E300911-46D7-C25A-785C-906B8D47CC55}"/>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0">
            <a:extLst>
              <a:ext uri="{FF2B5EF4-FFF2-40B4-BE49-F238E27FC236}">
                <a16:creationId xmlns:a16="http://schemas.microsoft.com/office/drawing/2014/main" id="{AE3A7084-66B7-FCB0-C22F-16A7F0E98554}"/>
              </a:ext>
            </a:extLst>
          </p:cNvPr>
          <p:cNvSpPr>
            <a:spLocks noGrp="1"/>
          </p:cNvSpPr>
          <p:nvPr>
            <p:ph type="body" sz="quarter" idx="10"/>
          </p:nvPr>
        </p:nvSpPr>
        <p:spPr>
          <a:xfrm>
            <a:off x="977463" y="1280948"/>
            <a:ext cx="10964384" cy="461554"/>
          </a:xfrm>
          <a:prstGeom prst="rect">
            <a:avLst/>
          </a:prstGeom>
        </p:spPr>
        <p:txBody>
          <a:bodyPr tIns="0" bIns="0">
            <a:noAutofit/>
          </a:bodyPr>
          <a:lstStyle>
            <a:lvl1pPr marL="0" indent="0">
              <a:buNone/>
              <a:defRPr sz="1400" b="0" i="0">
                <a:solidFill>
                  <a:schemeClr val="tx1"/>
                </a:solidFill>
                <a:latin typeface="+mn-lt"/>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3BBDF01D-68E6-55BE-DE8C-661D450994CE}"/>
              </a:ext>
            </a:extLst>
          </p:cNvPr>
          <p:cNvSpPr>
            <a:spLocks noGrp="1"/>
          </p:cNvSpPr>
          <p:nvPr>
            <p:ph type="sldNum" sz="quarter" idx="4"/>
          </p:nvPr>
        </p:nvSpPr>
        <p:spPr>
          <a:xfrm>
            <a:off x="81184" y="6356350"/>
            <a:ext cx="561531" cy="365125"/>
          </a:xfrm>
          <a:prstGeom prst="rect">
            <a:avLst/>
          </a:prstGeom>
          <a:noFill/>
        </p:spPr>
        <p:txBody>
          <a:bodyPr vert="horz" lIns="91440" tIns="45720" rIns="91440" bIns="45720" rtlCol="0" anchor="ctr"/>
          <a:lstStyle>
            <a:lvl1pPr algn="ctr">
              <a:defRPr sz="1000" b="0" i="0">
                <a:solidFill>
                  <a:schemeClr val="accent4"/>
                </a:solidFill>
                <a:latin typeface="+mn-lt"/>
                <a:ea typeface="Proxima Nova" panose="02000506030000020004" pitchFamily="2" charset="0"/>
              </a:defRPr>
            </a:lvl1pPr>
          </a:lstStyle>
          <a:p>
            <a:fld id="{C7A983BE-7EA6-6040-8977-022E498C0605}" type="slidenum">
              <a:rPr lang="en-US" smtClean="0"/>
              <a:pPr/>
              <a:t>‹#›</a:t>
            </a:fld>
            <a:endParaRPr lang="en-US" dirty="0"/>
          </a:p>
        </p:txBody>
      </p:sp>
      <p:sp>
        <p:nvSpPr>
          <p:cNvPr id="5" name="Title Placeholder 1">
            <a:extLst>
              <a:ext uri="{FF2B5EF4-FFF2-40B4-BE49-F238E27FC236}">
                <a16:creationId xmlns:a16="http://schemas.microsoft.com/office/drawing/2014/main" id="{330A172A-494B-07A2-6E87-D9A3A299785E}"/>
              </a:ext>
            </a:extLst>
          </p:cNvPr>
          <p:cNvSpPr>
            <a:spLocks noGrp="1"/>
          </p:cNvSpPr>
          <p:nvPr>
            <p:ph type="title"/>
          </p:nvPr>
        </p:nvSpPr>
        <p:spPr>
          <a:xfrm>
            <a:off x="930949" y="0"/>
            <a:ext cx="11010898" cy="1229360"/>
          </a:xfrm>
          <a:prstGeom prst="rect">
            <a:avLst/>
          </a:prstGeom>
        </p:spPr>
        <p:txBody>
          <a:bodyPr vert="horz" lIns="91440" tIns="45720" rIns="91440" bIns="45720" rtlCol="0" anchor="b" anchorCtr="0">
            <a:noAutofit/>
          </a:bodyPr>
          <a:lstStyle/>
          <a:p>
            <a:r>
              <a:rPr lang="en-US" dirty="0"/>
              <a:t>Click to edit Master title style</a:t>
            </a:r>
          </a:p>
        </p:txBody>
      </p:sp>
      <p:sp>
        <p:nvSpPr>
          <p:cNvPr id="13" name="Text Placeholder 12">
            <a:extLst>
              <a:ext uri="{FF2B5EF4-FFF2-40B4-BE49-F238E27FC236}">
                <a16:creationId xmlns:a16="http://schemas.microsoft.com/office/drawing/2014/main" id="{CB84A194-1B99-B4AE-372B-274BD2069E1F}"/>
              </a:ext>
            </a:extLst>
          </p:cNvPr>
          <p:cNvSpPr>
            <a:spLocks noGrp="1"/>
          </p:cNvSpPr>
          <p:nvPr>
            <p:ph type="body" sz="quarter" idx="11"/>
          </p:nvPr>
        </p:nvSpPr>
        <p:spPr>
          <a:xfrm>
            <a:off x="1005840" y="1828800"/>
            <a:ext cx="10936007" cy="42867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0444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eft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61F7F6-9267-7079-19AE-1C9867C76C0F}"/>
              </a:ext>
            </a:extLst>
          </p:cNvPr>
          <p:cNvSpPr/>
          <p:nvPr userDrawn="1"/>
        </p:nvSpPr>
        <p:spPr>
          <a:xfrm>
            <a:off x="0" y="0"/>
            <a:ext cx="565017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83383C5-3349-C6DA-6BBF-60AB0AA47F88}"/>
              </a:ext>
            </a:extLst>
          </p:cNvPr>
          <p:cNvSpPr>
            <a:spLocks noGrp="1"/>
          </p:cNvSpPr>
          <p:nvPr>
            <p:ph type="title"/>
          </p:nvPr>
        </p:nvSpPr>
        <p:spPr>
          <a:xfrm>
            <a:off x="735014" y="569912"/>
            <a:ext cx="4814447" cy="2540042"/>
          </a:xfrm>
        </p:spPr>
        <p:txBody>
          <a:bodyPr>
            <a:noAutofit/>
          </a:bodyPr>
          <a:lstStyle>
            <a:lvl1pPr>
              <a:defRPr sz="2800" b="0" i="0">
                <a:solidFill>
                  <a:schemeClr val="bg1"/>
                </a:solidFill>
                <a:latin typeface="+mj-lt"/>
              </a:defRPr>
            </a:lvl1pPr>
          </a:lstStyle>
          <a:p>
            <a:r>
              <a:rPr lang="en-US" dirty="0"/>
              <a:t>Click to edit Master title style</a:t>
            </a:r>
          </a:p>
        </p:txBody>
      </p:sp>
      <p:sp>
        <p:nvSpPr>
          <p:cNvPr id="9" name="Text Placeholder 8">
            <a:extLst>
              <a:ext uri="{FF2B5EF4-FFF2-40B4-BE49-F238E27FC236}">
                <a16:creationId xmlns:a16="http://schemas.microsoft.com/office/drawing/2014/main" id="{85E40CC3-6FC8-3B24-60D9-E4E32804A72E}"/>
              </a:ext>
            </a:extLst>
          </p:cNvPr>
          <p:cNvSpPr>
            <a:spLocks noGrp="1"/>
          </p:cNvSpPr>
          <p:nvPr>
            <p:ph type="body" sz="quarter" idx="10"/>
          </p:nvPr>
        </p:nvSpPr>
        <p:spPr>
          <a:xfrm>
            <a:off x="752036" y="3188493"/>
            <a:ext cx="4797426" cy="2818607"/>
          </a:xfrm>
          <a:prstGeom prst="rect">
            <a:avLst/>
          </a:prstGeom>
        </p:spPr>
        <p:txBody>
          <a:bodyPr>
            <a:noAutofit/>
          </a:bodyPr>
          <a:lstStyle>
            <a:lvl1pPr marL="0" indent="0">
              <a:buNone/>
              <a:defRPr sz="1600">
                <a:solidFill>
                  <a:schemeClr val="bg2"/>
                </a:solidFill>
                <a:latin typeface="+mj-lt"/>
              </a:defRPr>
            </a:lvl1pPr>
          </a:lstStyle>
          <a:p>
            <a:pPr lvl="0"/>
            <a:r>
              <a:rPr lang="en-US" dirty="0"/>
              <a:t>Click to edit Master text styles</a:t>
            </a:r>
          </a:p>
        </p:txBody>
      </p:sp>
      <p:sp>
        <p:nvSpPr>
          <p:cNvPr id="15" name="Content Placeholder 12">
            <a:extLst>
              <a:ext uri="{FF2B5EF4-FFF2-40B4-BE49-F238E27FC236}">
                <a16:creationId xmlns:a16="http://schemas.microsoft.com/office/drawing/2014/main" id="{55B793A0-AD21-60CD-9BF7-42DFAA922C9D}"/>
              </a:ext>
            </a:extLst>
          </p:cNvPr>
          <p:cNvSpPr>
            <a:spLocks noGrp="1"/>
          </p:cNvSpPr>
          <p:nvPr>
            <p:ph sz="quarter" idx="11"/>
          </p:nvPr>
        </p:nvSpPr>
        <p:spPr>
          <a:xfrm>
            <a:off x="6096000" y="569912"/>
            <a:ext cx="5812221" cy="5437188"/>
          </a:xfrm>
          <a:prstGeom prst="rect">
            <a:avLst/>
          </a:prstGeom>
        </p:spPr>
        <p:txBody>
          <a:bodyPr numCol="2" spcCol="18288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4A51C2F-5186-8E0D-969A-21B6355A07CF}"/>
              </a:ext>
            </a:extLst>
          </p:cNvPr>
          <p:cNvSpPr>
            <a:spLocks noGrp="1"/>
          </p:cNvSpPr>
          <p:nvPr>
            <p:ph type="sldNum" sz="quarter" idx="4"/>
          </p:nvPr>
        </p:nvSpPr>
        <p:spPr>
          <a:xfrm>
            <a:off x="81184" y="6356350"/>
            <a:ext cx="561531" cy="365125"/>
          </a:xfrm>
          <a:prstGeom prst="rect">
            <a:avLst/>
          </a:prstGeom>
          <a:noFill/>
        </p:spPr>
        <p:txBody>
          <a:bodyPr vert="horz" lIns="91440" tIns="45720" rIns="91440" bIns="45720" rtlCol="0" anchor="ctr"/>
          <a:lstStyle>
            <a:lvl1pPr algn="ctr">
              <a:defRPr sz="1000" b="0" i="0">
                <a:solidFill>
                  <a:schemeClr val="accent4"/>
                </a:solidFill>
                <a:latin typeface="+mn-lt"/>
                <a:ea typeface="Proxima Nova" panose="02000506030000020004" pitchFamily="2" charset="0"/>
              </a:defRPr>
            </a:lvl1pPr>
          </a:lstStyle>
          <a:p>
            <a:fld id="{C7A983BE-7EA6-6040-8977-022E498C0605}" type="slidenum">
              <a:rPr lang="en-US" smtClean="0"/>
              <a:pPr/>
              <a:t>‹#›</a:t>
            </a:fld>
            <a:endParaRPr lang="en-US" dirty="0"/>
          </a:p>
        </p:txBody>
      </p:sp>
    </p:spTree>
    <p:extLst>
      <p:ext uri="{BB962C8B-B14F-4D97-AF65-F5344CB8AC3E}">
        <p14:creationId xmlns:p14="http://schemas.microsoft.com/office/powerpoint/2010/main" val="42156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
            <a:ext cx="12192000" cy="6841108"/>
          </a:xfrm>
          <a:custGeom>
            <a:avLst/>
            <a:gdLst/>
            <a:ahLst/>
            <a:cxnLst/>
            <a:rect l="l" t="t" r="r" b="b"/>
            <a:pathLst>
              <a:path w="10287000" h="6429375">
                <a:moveTo>
                  <a:pt x="10286999" y="6429374"/>
                </a:moveTo>
                <a:lnTo>
                  <a:pt x="0" y="6429374"/>
                </a:lnTo>
                <a:lnTo>
                  <a:pt x="0" y="0"/>
                </a:lnTo>
                <a:lnTo>
                  <a:pt x="10286999" y="0"/>
                </a:lnTo>
                <a:lnTo>
                  <a:pt x="10286999" y="6429374"/>
                </a:lnTo>
                <a:close/>
              </a:path>
            </a:pathLst>
          </a:custGeom>
          <a:solidFill>
            <a:srgbClr val="001646"/>
          </a:solidFill>
        </p:spPr>
        <p:txBody>
          <a:bodyPr wrap="square" lIns="0" tIns="0" rIns="0" bIns="0" rtlCol="0"/>
          <a:lstStyle/>
          <a:p>
            <a:endParaRPr sz="1915"/>
          </a:p>
        </p:txBody>
      </p:sp>
      <p:sp>
        <p:nvSpPr>
          <p:cNvPr id="2" name="Holder 2"/>
          <p:cNvSpPr>
            <a:spLocks noGrp="1"/>
          </p:cNvSpPr>
          <p:nvPr>
            <p:ph type="title"/>
          </p:nvPr>
        </p:nvSpPr>
        <p:spPr>
          <a:xfrm>
            <a:off x="894939" y="2456542"/>
            <a:ext cx="9262157" cy="384721"/>
          </a:xfrm>
          <a:prstGeom prst="rect">
            <a:avLst/>
          </a:prstGeom>
        </p:spPr>
        <p:txBody>
          <a:bodyPr wrap="square" lIns="0" tIns="0" rIns="0" bIns="0">
            <a:spAutoFit/>
          </a:bodyPr>
          <a:lstStyle>
            <a:lvl1pPr>
              <a:defRPr sz="2500" b="0" i="0">
                <a:solidFill>
                  <a:schemeClr val="bg1"/>
                </a:solidFill>
                <a:latin typeface="Source Serif Pro"/>
                <a:cs typeface="Source Serif Pro"/>
              </a:defRPr>
            </a:lvl1pPr>
          </a:lstStyle>
          <a:p>
            <a:endParaRPr dirty="0"/>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2"/>
                </a:solidFill>
                <a:latin typeface="DM Serif Text" pitchFamily="2" charset="0"/>
              </a:defRPr>
            </a:lvl1pPr>
          </a:lstStyle>
          <a:p>
            <a:endParaRPr lang="en-US"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bg2"/>
                </a:solidFill>
                <a:latin typeface="DM Serif Text" pitchFamily="2" charset="0"/>
              </a:defRPr>
            </a:lvl1pPr>
          </a:lstStyle>
          <a:p>
            <a:fld id="{1D8BD707-D9CF-40AE-B4C6-C98DA3205C09}" type="datetimeFigureOut">
              <a:rPr lang="en-US" smtClean="0"/>
              <a:pPr/>
              <a:t>11/6/2025</a:t>
            </a:fld>
            <a:endParaRPr lang="en-US" dirty="0"/>
          </a:p>
        </p:txBody>
      </p:sp>
      <p:sp>
        <p:nvSpPr>
          <p:cNvPr id="6" name="Holder 6"/>
          <p:cNvSpPr>
            <a:spLocks noGrp="1"/>
          </p:cNvSpPr>
          <p:nvPr>
            <p:ph type="sldNum" sz="quarter" idx="7"/>
          </p:nvPr>
        </p:nvSpPr>
        <p:spPr>
          <a:xfrm>
            <a:off x="11785601" y="6421330"/>
            <a:ext cx="184385" cy="196529"/>
          </a:xfrm>
          <a:prstGeom prst="rect">
            <a:avLst/>
          </a:prstGeom>
        </p:spPr>
        <p:txBody>
          <a:bodyPr wrap="square" lIns="0" tIns="0" rIns="0" bIns="0">
            <a:spAutoFit/>
          </a:bodyPr>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pic>
        <p:nvPicPr>
          <p:cNvPr id="8" name="Picture 7" descr="A logo with white text&#10;&#10;AI-generated content may be incorrect.">
            <a:extLst>
              <a:ext uri="{FF2B5EF4-FFF2-40B4-BE49-F238E27FC236}">
                <a16:creationId xmlns:a16="http://schemas.microsoft.com/office/drawing/2014/main" id="{E8E4769C-31C2-E346-C76C-305477A3BB2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388774" y="185323"/>
            <a:ext cx="1565407" cy="733192"/>
          </a:xfrm>
          <a:prstGeom prst="rect">
            <a:avLst/>
          </a:prstGeom>
        </p:spPr>
      </p:pic>
    </p:spTree>
    <p:extLst>
      <p:ext uri="{BB962C8B-B14F-4D97-AF65-F5344CB8AC3E}">
        <p14:creationId xmlns:p14="http://schemas.microsoft.com/office/powerpoint/2010/main" val="2617570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4" r:id="rId9"/>
    <p:sldLayoutId id="2147483699" r:id="rId10"/>
    <p:sldLayoutId id="2147483721" r:id="rId11"/>
  </p:sldLayoutIdLst>
  <p:txStyles>
    <p:titleStyle>
      <a:lvl1pPr>
        <a:defRPr>
          <a:latin typeface="+mj-lt"/>
          <a:ea typeface="+mj-ea"/>
          <a:cs typeface="+mj-cs"/>
        </a:defRPr>
      </a:lvl1pPr>
    </p:titleStyle>
    <p:bodyStyle>
      <a:lvl1pPr marL="0">
        <a:defRPr>
          <a:solidFill>
            <a:schemeClr val="bg2"/>
          </a:solidFill>
          <a:latin typeface="+mj-lt"/>
          <a:ea typeface="+mn-ea"/>
          <a:cs typeface="+mn-cs"/>
        </a:defRPr>
      </a:lvl1pPr>
      <a:lvl2pPr marL="486461">
        <a:defRPr>
          <a:latin typeface="+mn-lt"/>
          <a:ea typeface="+mn-ea"/>
          <a:cs typeface="+mn-cs"/>
        </a:defRPr>
      </a:lvl2pPr>
      <a:lvl3pPr marL="972922">
        <a:defRPr>
          <a:latin typeface="+mn-lt"/>
          <a:ea typeface="+mn-ea"/>
          <a:cs typeface="+mn-cs"/>
        </a:defRPr>
      </a:lvl3pPr>
      <a:lvl4pPr marL="1459382">
        <a:defRPr>
          <a:latin typeface="+mn-lt"/>
          <a:ea typeface="+mn-ea"/>
          <a:cs typeface="+mn-cs"/>
        </a:defRPr>
      </a:lvl4pPr>
      <a:lvl5pPr marL="1945843">
        <a:defRPr>
          <a:latin typeface="+mn-lt"/>
          <a:ea typeface="+mn-ea"/>
          <a:cs typeface="+mn-cs"/>
        </a:defRPr>
      </a:lvl5pPr>
      <a:lvl6pPr marL="2432304">
        <a:defRPr>
          <a:latin typeface="+mn-lt"/>
          <a:ea typeface="+mn-ea"/>
          <a:cs typeface="+mn-cs"/>
        </a:defRPr>
      </a:lvl6pPr>
      <a:lvl7pPr marL="2918765">
        <a:defRPr>
          <a:latin typeface="+mn-lt"/>
          <a:ea typeface="+mn-ea"/>
          <a:cs typeface="+mn-cs"/>
        </a:defRPr>
      </a:lvl7pPr>
      <a:lvl8pPr marL="3405226">
        <a:defRPr>
          <a:latin typeface="+mn-lt"/>
          <a:ea typeface="+mn-ea"/>
          <a:cs typeface="+mn-cs"/>
        </a:defRPr>
      </a:lvl8pPr>
      <a:lvl9pPr marL="3891686">
        <a:defRPr>
          <a:latin typeface="+mn-lt"/>
          <a:ea typeface="+mn-ea"/>
          <a:cs typeface="+mn-cs"/>
        </a:defRPr>
      </a:lvl9pPr>
    </p:bodyStyle>
    <p:otherStyle>
      <a:lvl1pPr marL="0">
        <a:defRPr>
          <a:latin typeface="+mn-lt"/>
          <a:ea typeface="+mn-ea"/>
          <a:cs typeface="+mn-cs"/>
        </a:defRPr>
      </a:lvl1pPr>
      <a:lvl2pPr marL="486461">
        <a:defRPr>
          <a:latin typeface="+mn-lt"/>
          <a:ea typeface="+mn-ea"/>
          <a:cs typeface="+mn-cs"/>
        </a:defRPr>
      </a:lvl2pPr>
      <a:lvl3pPr marL="972922">
        <a:defRPr>
          <a:latin typeface="+mn-lt"/>
          <a:ea typeface="+mn-ea"/>
          <a:cs typeface="+mn-cs"/>
        </a:defRPr>
      </a:lvl3pPr>
      <a:lvl4pPr marL="1459382">
        <a:defRPr>
          <a:latin typeface="+mn-lt"/>
          <a:ea typeface="+mn-ea"/>
          <a:cs typeface="+mn-cs"/>
        </a:defRPr>
      </a:lvl4pPr>
      <a:lvl5pPr marL="1945843">
        <a:defRPr>
          <a:latin typeface="+mn-lt"/>
          <a:ea typeface="+mn-ea"/>
          <a:cs typeface="+mn-cs"/>
        </a:defRPr>
      </a:lvl5pPr>
      <a:lvl6pPr marL="2432304">
        <a:defRPr>
          <a:latin typeface="+mn-lt"/>
          <a:ea typeface="+mn-ea"/>
          <a:cs typeface="+mn-cs"/>
        </a:defRPr>
      </a:lvl6pPr>
      <a:lvl7pPr marL="2918765">
        <a:defRPr>
          <a:latin typeface="+mn-lt"/>
          <a:ea typeface="+mn-ea"/>
          <a:cs typeface="+mn-cs"/>
        </a:defRPr>
      </a:lvl7pPr>
      <a:lvl8pPr marL="3405226">
        <a:defRPr>
          <a:latin typeface="+mn-lt"/>
          <a:ea typeface="+mn-ea"/>
          <a:cs typeface="+mn-cs"/>
        </a:defRPr>
      </a:lvl8pPr>
      <a:lvl9pPr marL="389168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3200"/>
              <a:buFont typeface="Verdana"/>
              <a:buNone/>
              <a:defRPr sz="3200" b="1" i="0" u="none" strike="noStrike" cap="none">
                <a:solidFill>
                  <a:srgbClr val="262626"/>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62"/>
          <p:cNvSpPr txBox="1">
            <a:spLocks noGrp="1"/>
          </p:cNvSpPr>
          <p:nvPr>
            <p:ph type="body" idx="1"/>
          </p:nvPr>
        </p:nvSpPr>
        <p:spPr>
          <a:xfrm>
            <a:off x="609600" y="1524000"/>
            <a:ext cx="10972800" cy="46482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5000"/>
              </a:lnSpc>
              <a:spcBef>
                <a:spcPts val="1200"/>
              </a:spcBef>
              <a:spcAft>
                <a:spcPts val="0"/>
              </a:spcAft>
              <a:buClr>
                <a:schemeClr val="lt2"/>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55600" algn="l" rtl="0">
              <a:lnSpc>
                <a:spcPct val="95000"/>
              </a:lnSpc>
              <a:spcBef>
                <a:spcPts val="600"/>
              </a:spcBef>
              <a:spcAft>
                <a:spcPts val="0"/>
              </a:spcAft>
              <a:buClr>
                <a:schemeClr val="lt2"/>
              </a:buClr>
              <a:buSzPts val="2000"/>
              <a:buFont typeface="Verdana"/>
              <a:buChar char="─"/>
              <a:defRPr sz="2000" b="0" i="0" u="none" strike="noStrike" cap="none">
                <a:solidFill>
                  <a:schemeClr val="dk1"/>
                </a:solidFill>
                <a:latin typeface="Verdana"/>
                <a:ea typeface="Verdana"/>
                <a:cs typeface="Verdana"/>
                <a:sym typeface="Verdana"/>
              </a:defRPr>
            </a:lvl2pPr>
            <a:lvl3pPr marL="1371600" marR="0" lvl="2" indent="-342900" algn="l" rtl="0">
              <a:lnSpc>
                <a:spcPct val="95000"/>
              </a:lnSpc>
              <a:spcBef>
                <a:spcPts val="600"/>
              </a:spcBef>
              <a:spcAft>
                <a:spcPts val="0"/>
              </a:spcAft>
              <a:buClr>
                <a:schemeClr val="lt2"/>
              </a:buClr>
              <a:buSzPts val="1800"/>
              <a:buFont typeface="Noto Sans Symbols"/>
              <a:buChar char="▪"/>
              <a:defRPr sz="1800" b="0" i="0" u="none" strike="noStrike" cap="none">
                <a:solidFill>
                  <a:schemeClr val="dk1"/>
                </a:solidFill>
                <a:latin typeface="Verdana"/>
                <a:ea typeface="Verdana"/>
                <a:cs typeface="Verdana"/>
                <a:sym typeface="Verdana"/>
              </a:defRPr>
            </a:lvl3pPr>
            <a:lvl4pPr marL="1828800" marR="0" lvl="3" indent="-330200" algn="l" rtl="0">
              <a:lnSpc>
                <a:spcPct val="95000"/>
              </a:lnSpc>
              <a:spcBef>
                <a:spcPts val="600"/>
              </a:spcBef>
              <a:spcAft>
                <a:spcPts val="0"/>
              </a:spcAft>
              <a:buClr>
                <a:schemeClr val="lt2"/>
              </a:buClr>
              <a:buSzPts val="1600"/>
              <a:buFont typeface="Courier New"/>
              <a:buChar char="o"/>
              <a:defRPr sz="1600" b="0" i="0" u="none" strike="noStrike" cap="none">
                <a:solidFill>
                  <a:schemeClr val="dk1"/>
                </a:solidFill>
                <a:latin typeface="Verdana"/>
                <a:ea typeface="Verdana"/>
                <a:cs typeface="Verdana"/>
                <a:sym typeface="Verdana"/>
              </a:defRPr>
            </a:lvl4pPr>
            <a:lvl5pPr marL="2286000" marR="0" lvl="4" indent="-330200" algn="l" rtl="0">
              <a:lnSpc>
                <a:spcPct val="95000"/>
              </a:lnSpc>
              <a:spcBef>
                <a:spcPts val="600"/>
              </a:spcBef>
              <a:spcAft>
                <a:spcPts val="0"/>
              </a:spcAft>
              <a:buClr>
                <a:schemeClr val="lt2"/>
              </a:buClr>
              <a:buSzPts val="1600"/>
              <a:buFont typeface="Arial"/>
              <a:buChar char="•"/>
              <a:defRPr sz="1600" b="0" i="0" u="none" strike="noStrike" cap="none">
                <a:solidFill>
                  <a:schemeClr val="dk1"/>
                </a:solidFill>
                <a:latin typeface="Verdana"/>
                <a:ea typeface="Verdana"/>
                <a:cs typeface="Verdana"/>
                <a:sym typeface="Verdana"/>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9pPr>
          </a:lstStyle>
          <a:p>
            <a:endParaRPr/>
          </a:p>
        </p:txBody>
      </p:sp>
      <p:sp>
        <p:nvSpPr>
          <p:cNvPr id="12" name="Google Shape;12;p62"/>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262626"/>
                </a:solidFill>
                <a:latin typeface="Verdana"/>
                <a:ea typeface="Verdana"/>
                <a:cs typeface="Verdana"/>
                <a:sym typeface="Verdana"/>
              </a:defRPr>
            </a:lvl1pPr>
            <a:lvl2pPr marL="0" marR="0" lvl="1" indent="0" algn="l" rtl="0">
              <a:spcBef>
                <a:spcPts val="0"/>
              </a:spcBef>
              <a:buNone/>
              <a:defRPr sz="1200" b="0" i="0" u="none" strike="noStrike" cap="none">
                <a:solidFill>
                  <a:srgbClr val="262626"/>
                </a:solidFill>
                <a:latin typeface="Verdana"/>
                <a:ea typeface="Verdana"/>
                <a:cs typeface="Verdana"/>
                <a:sym typeface="Verdana"/>
              </a:defRPr>
            </a:lvl2pPr>
            <a:lvl3pPr marL="0" marR="0" lvl="2" indent="0" algn="l" rtl="0">
              <a:spcBef>
                <a:spcPts val="0"/>
              </a:spcBef>
              <a:buNone/>
              <a:defRPr sz="1200" b="0" i="0" u="none" strike="noStrike" cap="none">
                <a:solidFill>
                  <a:srgbClr val="262626"/>
                </a:solidFill>
                <a:latin typeface="Verdana"/>
                <a:ea typeface="Verdana"/>
                <a:cs typeface="Verdana"/>
                <a:sym typeface="Verdana"/>
              </a:defRPr>
            </a:lvl3pPr>
            <a:lvl4pPr marL="0" marR="0" lvl="3" indent="0" algn="l" rtl="0">
              <a:spcBef>
                <a:spcPts val="0"/>
              </a:spcBef>
              <a:buNone/>
              <a:defRPr sz="1200" b="0" i="0" u="none" strike="noStrike" cap="none">
                <a:solidFill>
                  <a:srgbClr val="262626"/>
                </a:solidFill>
                <a:latin typeface="Verdana"/>
                <a:ea typeface="Verdana"/>
                <a:cs typeface="Verdana"/>
                <a:sym typeface="Verdana"/>
              </a:defRPr>
            </a:lvl4pPr>
            <a:lvl5pPr marL="0" marR="0" lvl="4" indent="0" algn="l" rtl="0">
              <a:spcBef>
                <a:spcPts val="0"/>
              </a:spcBef>
              <a:buNone/>
              <a:defRPr sz="1200" b="0" i="0" u="none" strike="noStrike" cap="none">
                <a:solidFill>
                  <a:srgbClr val="262626"/>
                </a:solidFill>
                <a:latin typeface="Verdana"/>
                <a:ea typeface="Verdana"/>
                <a:cs typeface="Verdana"/>
                <a:sym typeface="Verdana"/>
              </a:defRPr>
            </a:lvl5pPr>
            <a:lvl6pPr marL="0" marR="0" lvl="5" indent="0" algn="l" rtl="0">
              <a:spcBef>
                <a:spcPts val="0"/>
              </a:spcBef>
              <a:buNone/>
              <a:defRPr sz="1200" b="0" i="0" u="none" strike="noStrike" cap="none">
                <a:solidFill>
                  <a:srgbClr val="262626"/>
                </a:solidFill>
                <a:latin typeface="Verdana"/>
                <a:ea typeface="Verdana"/>
                <a:cs typeface="Verdana"/>
                <a:sym typeface="Verdana"/>
              </a:defRPr>
            </a:lvl6pPr>
            <a:lvl7pPr marL="0" marR="0" lvl="6" indent="0" algn="l" rtl="0">
              <a:spcBef>
                <a:spcPts val="0"/>
              </a:spcBef>
              <a:buNone/>
              <a:defRPr sz="1200" b="0" i="0" u="none" strike="noStrike" cap="none">
                <a:solidFill>
                  <a:srgbClr val="262626"/>
                </a:solidFill>
                <a:latin typeface="Verdana"/>
                <a:ea typeface="Verdana"/>
                <a:cs typeface="Verdana"/>
                <a:sym typeface="Verdana"/>
              </a:defRPr>
            </a:lvl7pPr>
            <a:lvl8pPr marL="0" marR="0" lvl="7" indent="0" algn="l" rtl="0">
              <a:spcBef>
                <a:spcPts val="0"/>
              </a:spcBef>
              <a:buNone/>
              <a:defRPr sz="1200" b="0" i="0" u="none" strike="noStrike" cap="none">
                <a:solidFill>
                  <a:srgbClr val="262626"/>
                </a:solidFill>
                <a:latin typeface="Verdana"/>
                <a:ea typeface="Verdana"/>
                <a:cs typeface="Verdana"/>
                <a:sym typeface="Verdana"/>
              </a:defRPr>
            </a:lvl8pPr>
            <a:lvl9pPr marL="0" marR="0" lvl="8" indent="0" algn="l" rtl="0">
              <a:spcBef>
                <a:spcPts val="0"/>
              </a:spcBef>
              <a:buNone/>
              <a:defRPr sz="1200" b="0" i="0" u="none" strike="noStrike" cap="none">
                <a:solidFill>
                  <a:srgbClr val="262626"/>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62"/>
          <p:cNvSpPr/>
          <p:nvPr/>
        </p:nvSpPr>
        <p:spPr>
          <a:xfrm>
            <a:off x="609600" y="1234967"/>
            <a:ext cx="11582400"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4" name="Google Shape;14;p62"/>
          <p:cNvSpPr txBox="1"/>
          <p:nvPr/>
        </p:nvSpPr>
        <p:spPr>
          <a:xfrm>
            <a:off x="7315200" y="6400800"/>
            <a:ext cx="447040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lt2"/>
                </a:solidFill>
                <a:latin typeface="Times New Roman"/>
                <a:ea typeface="Times New Roman"/>
                <a:cs typeface="Times New Roman"/>
                <a:sym typeface="Times New Roman"/>
              </a:rPr>
              <a:t>Worcester Polytechnic Institute</a:t>
            </a:r>
            <a:endParaRPr/>
          </a:p>
        </p:txBody>
      </p:sp>
      <p:sp>
        <p:nvSpPr>
          <p:cNvPr id="15" name="Google Shape;15;p62"/>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b="0" i="0" u="none" strike="noStrike" cap="none">
                <a:solidFill>
                  <a:schemeClr val="dk2"/>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869769934"/>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
            <a:ext cx="12192000" cy="6841108"/>
          </a:xfrm>
          <a:custGeom>
            <a:avLst/>
            <a:gdLst/>
            <a:ahLst/>
            <a:cxnLst/>
            <a:rect l="l" t="t" r="r" b="b"/>
            <a:pathLst>
              <a:path w="10287000" h="6429375">
                <a:moveTo>
                  <a:pt x="10286999" y="6429374"/>
                </a:moveTo>
                <a:lnTo>
                  <a:pt x="0" y="6429374"/>
                </a:lnTo>
                <a:lnTo>
                  <a:pt x="0" y="0"/>
                </a:lnTo>
                <a:lnTo>
                  <a:pt x="10286999" y="0"/>
                </a:lnTo>
                <a:lnTo>
                  <a:pt x="10286999" y="6429374"/>
                </a:lnTo>
                <a:close/>
              </a:path>
            </a:pathLst>
          </a:custGeom>
          <a:solidFill>
            <a:srgbClr val="001646"/>
          </a:solidFill>
        </p:spPr>
        <p:txBody>
          <a:bodyPr wrap="square" lIns="0" tIns="0" rIns="0" bIns="0" rtlCol="0"/>
          <a:lstStyle/>
          <a:p>
            <a:endParaRPr sz="1915"/>
          </a:p>
        </p:txBody>
      </p:sp>
      <p:sp>
        <p:nvSpPr>
          <p:cNvPr id="2" name="Holder 2"/>
          <p:cNvSpPr>
            <a:spLocks noGrp="1"/>
          </p:cNvSpPr>
          <p:nvPr>
            <p:ph type="title"/>
          </p:nvPr>
        </p:nvSpPr>
        <p:spPr>
          <a:xfrm>
            <a:off x="894939" y="2456542"/>
            <a:ext cx="9262157" cy="384721"/>
          </a:xfrm>
          <a:prstGeom prst="rect">
            <a:avLst/>
          </a:prstGeom>
        </p:spPr>
        <p:txBody>
          <a:bodyPr wrap="square" lIns="0" tIns="0" rIns="0" bIns="0">
            <a:spAutoFit/>
          </a:bodyPr>
          <a:lstStyle>
            <a:lvl1pPr>
              <a:defRPr sz="2500" b="0" i="0">
                <a:solidFill>
                  <a:schemeClr val="bg1"/>
                </a:solidFill>
                <a:latin typeface="Source Serif Pro"/>
                <a:cs typeface="Source Serif Pro"/>
              </a:defRPr>
            </a:lvl1pPr>
          </a:lstStyle>
          <a:p>
            <a:endParaRPr dirty="0"/>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2"/>
                </a:solidFill>
                <a:latin typeface="DM Serif Text" pitchFamily="2" charset="0"/>
              </a:defRPr>
            </a:lvl1pPr>
          </a:lstStyle>
          <a:p>
            <a:endParaRPr lang="en-US"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bg2"/>
                </a:solidFill>
                <a:latin typeface="DM Serif Text" pitchFamily="2" charset="0"/>
              </a:defRPr>
            </a:lvl1pPr>
          </a:lstStyle>
          <a:p>
            <a:fld id="{1D8BD707-D9CF-40AE-B4C6-C98DA3205C09}" type="datetimeFigureOut">
              <a:rPr lang="en-US" smtClean="0"/>
              <a:pPr/>
              <a:t>11/6/2025</a:t>
            </a:fld>
            <a:endParaRPr lang="en-US" dirty="0"/>
          </a:p>
        </p:txBody>
      </p:sp>
      <p:sp>
        <p:nvSpPr>
          <p:cNvPr id="6" name="Holder 6"/>
          <p:cNvSpPr>
            <a:spLocks noGrp="1"/>
          </p:cNvSpPr>
          <p:nvPr>
            <p:ph type="sldNum" sz="quarter" idx="7"/>
          </p:nvPr>
        </p:nvSpPr>
        <p:spPr>
          <a:xfrm>
            <a:off x="11785601" y="6421330"/>
            <a:ext cx="184385" cy="196529"/>
          </a:xfrm>
          <a:prstGeom prst="rect">
            <a:avLst/>
          </a:prstGeom>
        </p:spPr>
        <p:txBody>
          <a:bodyPr wrap="square" lIns="0" tIns="0" rIns="0" bIns="0">
            <a:spAutoFit/>
          </a:bodyPr>
          <a:lstStyle>
            <a:lvl1pPr>
              <a:defRPr sz="1277" b="0" i="0">
                <a:solidFill>
                  <a:schemeClr val="bg1"/>
                </a:solidFill>
                <a:latin typeface="Source Serif Pro"/>
                <a:cs typeface="Source Serif Pro"/>
              </a:defRPr>
            </a:lvl1pPr>
          </a:lstStyle>
          <a:p>
            <a:pPr marL="13513">
              <a:spcBef>
                <a:spcPts val="160"/>
              </a:spcBef>
            </a:pPr>
            <a:fld id="{81D60167-4931-47E6-BA6A-407CBD079E47}" type="slidenum">
              <a:rPr lang="en-US" spc="-74" smtClean="0"/>
              <a:pPr marL="13513">
                <a:spcBef>
                  <a:spcPts val="160"/>
                </a:spcBef>
              </a:pPr>
              <a:t>‹#›</a:t>
            </a:fld>
            <a:endParaRPr lang="en-US" spc="-74" dirty="0"/>
          </a:p>
        </p:txBody>
      </p:sp>
      <p:pic>
        <p:nvPicPr>
          <p:cNvPr id="8" name="Picture 7" descr="A logo with white text&#10;&#10;AI-generated content may be incorrect.">
            <a:extLst>
              <a:ext uri="{FF2B5EF4-FFF2-40B4-BE49-F238E27FC236}">
                <a16:creationId xmlns:a16="http://schemas.microsoft.com/office/drawing/2014/main" id="{E8E4769C-31C2-E346-C76C-305477A3BB2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8774" y="185323"/>
            <a:ext cx="1565407" cy="733192"/>
          </a:xfrm>
          <a:prstGeom prst="rect">
            <a:avLst/>
          </a:prstGeom>
        </p:spPr>
      </p:pic>
    </p:spTree>
    <p:extLst>
      <p:ext uri="{BB962C8B-B14F-4D97-AF65-F5344CB8AC3E}">
        <p14:creationId xmlns:p14="http://schemas.microsoft.com/office/powerpoint/2010/main" val="343911650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txStyles>
    <p:titleStyle>
      <a:lvl1pPr>
        <a:defRPr>
          <a:latin typeface="+mj-lt"/>
          <a:ea typeface="+mj-ea"/>
          <a:cs typeface="+mj-cs"/>
        </a:defRPr>
      </a:lvl1pPr>
    </p:titleStyle>
    <p:bodyStyle>
      <a:lvl1pPr marL="0">
        <a:defRPr>
          <a:solidFill>
            <a:schemeClr val="bg2"/>
          </a:solidFill>
          <a:latin typeface="+mj-lt"/>
          <a:ea typeface="+mn-ea"/>
          <a:cs typeface="+mn-cs"/>
        </a:defRPr>
      </a:lvl1pPr>
      <a:lvl2pPr marL="486461">
        <a:defRPr>
          <a:latin typeface="+mn-lt"/>
          <a:ea typeface="+mn-ea"/>
          <a:cs typeface="+mn-cs"/>
        </a:defRPr>
      </a:lvl2pPr>
      <a:lvl3pPr marL="972922">
        <a:defRPr>
          <a:latin typeface="+mn-lt"/>
          <a:ea typeface="+mn-ea"/>
          <a:cs typeface="+mn-cs"/>
        </a:defRPr>
      </a:lvl3pPr>
      <a:lvl4pPr marL="1459382">
        <a:defRPr>
          <a:latin typeface="+mn-lt"/>
          <a:ea typeface="+mn-ea"/>
          <a:cs typeface="+mn-cs"/>
        </a:defRPr>
      </a:lvl4pPr>
      <a:lvl5pPr marL="1945843">
        <a:defRPr>
          <a:latin typeface="+mn-lt"/>
          <a:ea typeface="+mn-ea"/>
          <a:cs typeface="+mn-cs"/>
        </a:defRPr>
      </a:lvl5pPr>
      <a:lvl6pPr marL="2432304">
        <a:defRPr>
          <a:latin typeface="+mn-lt"/>
          <a:ea typeface="+mn-ea"/>
          <a:cs typeface="+mn-cs"/>
        </a:defRPr>
      </a:lvl6pPr>
      <a:lvl7pPr marL="2918765">
        <a:defRPr>
          <a:latin typeface="+mn-lt"/>
          <a:ea typeface="+mn-ea"/>
          <a:cs typeface="+mn-cs"/>
        </a:defRPr>
      </a:lvl7pPr>
      <a:lvl8pPr marL="3405226">
        <a:defRPr>
          <a:latin typeface="+mn-lt"/>
          <a:ea typeface="+mn-ea"/>
          <a:cs typeface="+mn-cs"/>
        </a:defRPr>
      </a:lvl8pPr>
      <a:lvl9pPr marL="3891686">
        <a:defRPr>
          <a:latin typeface="+mn-lt"/>
          <a:ea typeface="+mn-ea"/>
          <a:cs typeface="+mn-cs"/>
        </a:defRPr>
      </a:lvl9pPr>
    </p:bodyStyle>
    <p:otherStyle>
      <a:lvl1pPr marL="0">
        <a:defRPr>
          <a:latin typeface="+mn-lt"/>
          <a:ea typeface="+mn-ea"/>
          <a:cs typeface="+mn-cs"/>
        </a:defRPr>
      </a:lvl1pPr>
      <a:lvl2pPr marL="486461">
        <a:defRPr>
          <a:latin typeface="+mn-lt"/>
          <a:ea typeface="+mn-ea"/>
          <a:cs typeface="+mn-cs"/>
        </a:defRPr>
      </a:lvl2pPr>
      <a:lvl3pPr marL="972922">
        <a:defRPr>
          <a:latin typeface="+mn-lt"/>
          <a:ea typeface="+mn-ea"/>
          <a:cs typeface="+mn-cs"/>
        </a:defRPr>
      </a:lvl3pPr>
      <a:lvl4pPr marL="1459382">
        <a:defRPr>
          <a:latin typeface="+mn-lt"/>
          <a:ea typeface="+mn-ea"/>
          <a:cs typeface="+mn-cs"/>
        </a:defRPr>
      </a:lvl4pPr>
      <a:lvl5pPr marL="1945843">
        <a:defRPr>
          <a:latin typeface="+mn-lt"/>
          <a:ea typeface="+mn-ea"/>
          <a:cs typeface="+mn-cs"/>
        </a:defRPr>
      </a:lvl5pPr>
      <a:lvl6pPr marL="2432304">
        <a:defRPr>
          <a:latin typeface="+mn-lt"/>
          <a:ea typeface="+mn-ea"/>
          <a:cs typeface="+mn-cs"/>
        </a:defRPr>
      </a:lvl6pPr>
      <a:lvl7pPr marL="2918765">
        <a:defRPr>
          <a:latin typeface="+mn-lt"/>
          <a:ea typeface="+mn-ea"/>
          <a:cs typeface="+mn-cs"/>
        </a:defRPr>
      </a:lvl7pPr>
      <a:lvl8pPr marL="3405226">
        <a:defRPr>
          <a:latin typeface="+mn-lt"/>
          <a:ea typeface="+mn-ea"/>
          <a:cs typeface="+mn-cs"/>
        </a:defRPr>
      </a:lvl8pPr>
      <a:lvl9pPr marL="389168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hyperlink" Target="https://www.kumc.edu/school-of-medicine/academics/departments/internal-medicine/academics/fellowships/clinical-informatics-fellowship/fellowship-overview.html" TargetMode="Externa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sv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sv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hyperlink" Target="https://jama.jamanetwork.com/article.aspx?articleid=1875648" TargetMode="External"/><Relationship Id="rId2" Type="http://schemas.openxmlformats.org/officeDocument/2006/relationships/image" Target="../media/image87.png"/><Relationship Id="rId1" Type="http://schemas.openxmlformats.org/officeDocument/2006/relationships/slideLayout" Target="../slideLayouts/slideLayout9.xml"/><Relationship Id="rId4" Type="http://schemas.openxmlformats.org/officeDocument/2006/relationships/hyperlink" Target="https://georgevanantwerp.com/2014/05/27/great-bigdata-jama-image-missing-some-data-sourc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png"/><Relationship Id="rId7"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0" Type="http://schemas.openxmlformats.org/officeDocument/2006/relationships/image" Target="../media/image95.svg"/><Relationship Id="rId4" Type="http://schemas.openxmlformats.org/officeDocument/2006/relationships/hyperlink" Target="https://www.slideshare.net/HowardRosen129/the-future-of-mhealth-jay-srini-march-2011" TargetMode="External"/><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113.png"/><Relationship Id="rId7" Type="http://schemas.openxmlformats.org/officeDocument/2006/relationships/image" Target="../media/image92.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0" Type="http://schemas.openxmlformats.org/officeDocument/2006/relationships/image" Target="../media/image95.svg"/><Relationship Id="rId4" Type="http://schemas.openxmlformats.org/officeDocument/2006/relationships/hyperlink" Target="https://www.slideshare.net/HowardRosen129/the-future-of-mhealth-jay-srini-march-2011" TargetMode="External"/><Relationship Id="rId9"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14.png"/><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14.png"/><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jpe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jpg"/><Relationship Id="rId17" Type="http://schemas.openxmlformats.org/officeDocument/2006/relationships/image" Target="../media/image27.jpeg"/><Relationship Id="rId2" Type="http://schemas.openxmlformats.org/officeDocument/2006/relationships/image" Target="../media/image12.jpg"/><Relationship Id="rId16"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5" Type="http://schemas.openxmlformats.org/officeDocument/2006/relationships/image" Target="../media/image25.jpeg"/><Relationship Id="rId10" Type="http://schemas.openxmlformats.org/officeDocument/2006/relationships/image" Target="../media/image20.jpg"/><Relationship Id="rId19" Type="http://schemas.openxmlformats.org/officeDocument/2006/relationships/image" Target="../media/image29.jpe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e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114.png"/><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5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46.png"/></Relationships>
</file>

<file path=ppt/slides/_rels/slide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5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50.jpeg"/></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a snake and a fish&#10;&#10;AI-generated content may be incorrect.">
            <a:extLst>
              <a:ext uri="{FF2B5EF4-FFF2-40B4-BE49-F238E27FC236}">
                <a16:creationId xmlns:a16="http://schemas.microsoft.com/office/drawing/2014/main" id="{AC64F3A4-B39E-DD42-04ED-16864E96B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850" y="1077686"/>
            <a:ext cx="8270140" cy="4652707"/>
          </a:xfrm>
          <a:prstGeom prst="rect">
            <a:avLst/>
          </a:prstGeom>
        </p:spPr>
      </p:pic>
      <p:sp>
        <p:nvSpPr>
          <p:cNvPr id="2" name="Title 1">
            <a:extLst>
              <a:ext uri="{FF2B5EF4-FFF2-40B4-BE49-F238E27FC236}">
                <a16:creationId xmlns:a16="http://schemas.microsoft.com/office/drawing/2014/main" id="{47D9A7ED-1B48-0CFE-C90F-B7E202DCC899}"/>
              </a:ext>
            </a:extLst>
          </p:cNvPr>
          <p:cNvSpPr>
            <a:spLocks noGrp="1"/>
          </p:cNvSpPr>
          <p:nvPr>
            <p:ph type="ctrTitle"/>
          </p:nvPr>
        </p:nvSpPr>
        <p:spPr>
          <a:xfrm>
            <a:off x="1444047" y="1701460"/>
            <a:ext cx="9303907" cy="1964769"/>
          </a:xfrm>
        </p:spPr>
        <p:txBody>
          <a:bodyPr/>
          <a:lstStyle/>
          <a:p>
            <a:r>
              <a:rPr lang="en-US" sz="4256" b="1" dirty="0"/>
              <a:t>Building on the Stethoscope and Beyond the Bedside – Using Informatics Solutions to Treat Healthcare</a:t>
            </a:r>
          </a:p>
        </p:txBody>
      </p:sp>
      <p:sp>
        <p:nvSpPr>
          <p:cNvPr id="3" name="Subtitle 2">
            <a:extLst>
              <a:ext uri="{FF2B5EF4-FFF2-40B4-BE49-F238E27FC236}">
                <a16:creationId xmlns:a16="http://schemas.microsoft.com/office/drawing/2014/main" id="{56396EEA-C908-D49D-EBEF-50AC09244966}"/>
              </a:ext>
            </a:extLst>
          </p:cNvPr>
          <p:cNvSpPr>
            <a:spLocks noGrp="1"/>
          </p:cNvSpPr>
          <p:nvPr>
            <p:ph type="subTitle" idx="4"/>
          </p:nvPr>
        </p:nvSpPr>
        <p:spPr>
          <a:xfrm>
            <a:off x="1444047" y="3930120"/>
            <a:ext cx="7662041" cy="738664"/>
          </a:xfrm>
        </p:spPr>
        <p:txBody>
          <a:bodyPr/>
          <a:lstStyle/>
          <a:p>
            <a:r>
              <a:rPr lang="en-US" sz="2400" dirty="0"/>
              <a:t>Paulo B. Pinho, MD – Clinical Informatics, Board Certified</a:t>
            </a:r>
          </a:p>
          <a:p>
            <a:r>
              <a:rPr lang="en-US" sz="2400" dirty="0"/>
              <a:t>November 6, 2025</a:t>
            </a:r>
          </a:p>
        </p:txBody>
      </p:sp>
    </p:spTree>
    <p:extLst>
      <p:ext uri="{BB962C8B-B14F-4D97-AF65-F5344CB8AC3E}">
        <p14:creationId xmlns:p14="http://schemas.microsoft.com/office/powerpoint/2010/main" val="330538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6BF6-1D9A-44BE-08D1-88A27A0A2FB1}"/>
            </a:ext>
          </a:extLst>
        </p:cNvPr>
        <p:cNvGrpSpPr/>
        <p:nvPr/>
      </p:nvGrpSpPr>
      <p:grpSpPr>
        <a:xfrm>
          <a:off x="0" y="0"/>
          <a:ext cx="0" cy="0"/>
          <a:chOff x="0" y="0"/>
          <a:chExt cx="0" cy="0"/>
        </a:xfrm>
      </p:grpSpPr>
      <p:sp>
        <p:nvSpPr>
          <p:cNvPr id="208903" name="Title 1">
            <a:extLst>
              <a:ext uri="{FF2B5EF4-FFF2-40B4-BE49-F238E27FC236}">
                <a16:creationId xmlns:a16="http://schemas.microsoft.com/office/drawing/2014/main" id="{7A0DCB72-EC66-176F-0D3D-38F57BBCFF44}"/>
              </a:ext>
            </a:extLst>
          </p:cNvPr>
          <p:cNvSpPr>
            <a:spLocks noGrp="1"/>
          </p:cNvSpPr>
          <p:nvPr>
            <p:ph type="title"/>
          </p:nvPr>
        </p:nvSpPr>
        <p:spPr>
          <a:xfrm>
            <a:off x="516367" y="227193"/>
            <a:ext cx="11441953" cy="615553"/>
          </a:xfrm>
        </p:spPr>
        <p:txBody>
          <a:bodyPr/>
          <a:lstStyle/>
          <a:p>
            <a:r>
              <a:rPr lang="en-US" sz="4000" dirty="0"/>
              <a:t>Male Pattern Baldness Gym-going Me</a:t>
            </a:r>
          </a:p>
        </p:txBody>
      </p:sp>
      <p:pic>
        <p:nvPicPr>
          <p:cNvPr id="4" name="Picture 3" descr="A person wearing glasses and a green shirt&#10;&#10;Description automatically generated">
            <a:extLst>
              <a:ext uri="{FF2B5EF4-FFF2-40B4-BE49-F238E27FC236}">
                <a16:creationId xmlns:a16="http://schemas.microsoft.com/office/drawing/2014/main" id="{3A5597ED-28E6-982E-98EB-533FA0B94693}"/>
              </a:ext>
            </a:extLst>
          </p:cNvPr>
          <p:cNvPicPr>
            <a:picLocks noChangeAspect="1"/>
          </p:cNvPicPr>
          <p:nvPr/>
        </p:nvPicPr>
        <p:blipFill>
          <a:blip r:embed="rId2"/>
          <a:stretch>
            <a:fillRect/>
          </a:stretch>
        </p:blipFill>
        <p:spPr>
          <a:xfrm>
            <a:off x="3630033" y="1264703"/>
            <a:ext cx="4931933" cy="4931933"/>
          </a:xfrm>
          <a:prstGeom prst="rect">
            <a:avLst/>
          </a:prstGeom>
        </p:spPr>
      </p:pic>
    </p:spTree>
    <p:extLst>
      <p:ext uri="{BB962C8B-B14F-4D97-AF65-F5344CB8AC3E}">
        <p14:creationId xmlns:p14="http://schemas.microsoft.com/office/powerpoint/2010/main" val="73290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3042CE-6CBB-84DD-ABBC-0968A296DDF6}"/>
              </a:ext>
            </a:extLst>
          </p:cNvPr>
          <p:cNvSpPr>
            <a:spLocks noGrp="1"/>
          </p:cNvSpPr>
          <p:nvPr>
            <p:ph type="title"/>
          </p:nvPr>
        </p:nvSpPr>
        <p:spPr>
          <a:xfrm>
            <a:off x="516367" y="227193"/>
            <a:ext cx="11441953" cy="615553"/>
          </a:xfrm>
        </p:spPr>
        <p:txBody>
          <a:bodyPr/>
          <a:lstStyle/>
          <a:p>
            <a:r>
              <a:rPr lang="en-US" sz="4000" dirty="0"/>
              <a:t>Call 777-BAD-PAIN Me</a:t>
            </a:r>
          </a:p>
        </p:txBody>
      </p:sp>
      <p:pic>
        <p:nvPicPr>
          <p:cNvPr id="4" name="Picture 3" descr="A person in a suit and tie&#10;&#10;Description automatically generated">
            <a:extLst>
              <a:ext uri="{FF2B5EF4-FFF2-40B4-BE49-F238E27FC236}">
                <a16:creationId xmlns:a16="http://schemas.microsoft.com/office/drawing/2014/main" id="{0C4B934D-615E-9260-6A57-269D0A2D27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367" y="1327785"/>
            <a:ext cx="11441954" cy="4351338"/>
          </a:xfrm>
          <a:prstGeom prst="rect">
            <a:avLst/>
          </a:prstGeom>
          <a:noFill/>
        </p:spPr>
      </p:pic>
    </p:spTree>
    <p:extLst>
      <p:ext uri="{BB962C8B-B14F-4D97-AF65-F5344CB8AC3E}">
        <p14:creationId xmlns:p14="http://schemas.microsoft.com/office/powerpoint/2010/main" val="35933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AB10-C7BF-FD0E-188E-64E7AB795E7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FC2C0FA-E114-FF83-F1CE-92255009CDE3}"/>
              </a:ext>
            </a:extLst>
          </p:cNvPr>
          <p:cNvSpPr>
            <a:spLocks noGrp="1"/>
          </p:cNvSpPr>
          <p:nvPr>
            <p:ph type="title"/>
          </p:nvPr>
        </p:nvSpPr>
        <p:spPr>
          <a:xfrm>
            <a:off x="516367" y="227193"/>
            <a:ext cx="11441953" cy="615553"/>
          </a:xfrm>
        </p:spPr>
        <p:txBody>
          <a:bodyPr/>
          <a:lstStyle/>
          <a:p>
            <a:r>
              <a:rPr lang="en-US" sz="4000" dirty="0" err="1"/>
              <a:t>EmineME</a:t>
            </a:r>
            <a:endParaRPr lang="en-US" sz="4000" dirty="0"/>
          </a:p>
        </p:txBody>
      </p:sp>
      <p:pic>
        <p:nvPicPr>
          <p:cNvPr id="2" name="Picture 1" descr="A person wearing glasses and a hat&#10;&#10;Description automatically generated">
            <a:extLst>
              <a:ext uri="{FF2B5EF4-FFF2-40B4-BE49-F238E27FC236}">
                <a16:creationId xmlns:a16="http://schemas.microsoft.com/office/drawing/2014/main" id="{DA08FFCD-5501-28FF-CFF4-9CDA3604975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367" y="1321094"/>
            <a:ext cx="5481209" cy="4632665"/>
          </a:xfrm>
          <a:prstGeom prst="rect">
            <a:avLst/>
          </a:prstGeom>
          <a:noFill/>
        </p:spPr>
      </p:pic>
      <p:pic>
        <p:nvPicPr>
          <p:cNvPr id="212996" name="Picture 4" descr="Image result for 8 mile">
            <a:extLst>
              <a:ext uri="{FF2B5EF4-FFF2-40B4-BE49-F238E27FC236}">
                <a16:creationId xmlns:a16="http://schemas.microsoft.com/office/drawing/2014/main" id="{E4AEB840-C780-9348-89A2-96477A8F6CB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
          <a:stretch/>
        </p:blipFill>
        <p:spPr bwMode="auto">
          <a:xfrm>
            <a:off x="6237343" y="1321094"/>
            <a:ext cx="5467540" cy="4632665"/>
          </a:xfrm>
          <a:prstGeom prst="rect">
            <a:avLst/>
          </a:prstGeom>
          <a:solidFill>
            <a:srgbClr val="FFFFFF"/>
          </a:solidFill>
        </p:spPr>
      </p:pic>
    </p:spTree>
    <p:extLst>
      <p:ext uri="{BB962C8B-B14F-4D97-AF65-F5344CB8AC3E}">
        <p14:creationId xmlns:p14="http://schemas.microsoft.com/office/powerpoint/2010/main" val="397201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E71D7-4699-6D85-05E2-AE9AE8AF512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58C19D2-79F3-BE9D-BAB2-E45FA17FCE34}"/>
              </a:ext>
            </a:extLst>
          </p:cNvPr>
          <p:cNvSpPr>
            <a:spLocks noGrp="1"/>
          </p:cNvSpPr>
          <p:nvPr>
            <p:ph type="title"/>
          </p:nvPr>
        </p:nvSpPr>
        <p:spPr>
          <a:xfrm>
            <a:off x="516367" y="227193"/>
            <a:ext cx="11441953" cy="615553"/>
          </a:xfrm>
        </p:spPr>
        <p:txBody>
          <a:bodyPr/>
          <a:lstStyle/>
          <a:p>
            <a:r>
              <a:rPr lang="en-US" sz="4000" dirty="0"/>
              <a:t>Runway Me</a:t>
            </a:r>
          </a:p>
        </p:txBody>
      </p:sp>
      <p:pic>
        <p:nvPicPr>
          <p:cNvPr id="5" name="Picture 4" descr="A person wearing a white sweater and glasses&#10;&#10;Description automatically generated">
            <a:extLst>
              <a:ext uri="{FF2B5EF4-FFF2-40B4-BE49-F238E27FC236}">
                <a16:creationId xmlns:a16="http://schemas.microsoft.com/office/drawing/2014/main" id="{A5D681DC-E983-D4B9-1EEA-2A67B2CD7B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367" y="1321094"/>
            <a:ext cx="5481209" cy="4632665"/>
          </a:xfrm>
          <a:prstGeom prst="rect">
            <a:avLst/>
          </a:prstGeom>
          <a:noFill/>
        </p:spPr>
      </p:pic>
      <p:pic>
        <p:nvPicPr>
          <p:cNvPr id="4" name="Picture 3" descr="A person wearing glasses and a sweater&#10;&#10;Description automatically generated">
            <a:extLst>
              <a:ext uri="{FF2B5EF4-FFF2-40B4-BE49-F238E27FC236}">
                <a16:creationId xmlns:a16="http://schemas.microsoft.com/office/drawing/2014/main" id="{ABC9EB65-A3F1-F5B2-2BEF-251BBF285E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37343" y="1321094"/>
            <a:ext cx="5467540" cy="4632665"/>
          </a:xfrm>
          <a:prstGeom prst="rect">
            <a:avLst/>
          </a:prstGeom>
          <a:noFill/>
        </p:spPr>
      </p:pic>
    </p:spTree>
    <p:extLst>
      <p:ext uri="{BB962C8B-B14F-4D97-AF65-F5344CB8AC3E}">
        <p14:creationId xmlns:p14="http://schemas.microsoft.com/office/powerpoint/2010/main" val="326008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A9131-9056-033D-4ACE-D943FBA012E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66B62B4-2329-F87F-8671-8A2CA19BDCD9}"/>
              </a:ext>
            </a:extLst>
          </p:cNvPr>
          <p:cNvSpPr>
            <a:spLocks noGrp="1"/>
          </p:cNvSpPr>
          <p:nvPr>
            <p:ph type="title"/>
          </p:nvPr>
        </p:nvSpPr>
        <p:spPr>
          <a:xfrm>
            <a:off x="516367" y="227193"/>
            <a:ext cx="11441953" cy="615553"/>
          </a:xfrm>
        </p:spPr>
        <p:txBody>
          <a:bodyPr/>
          <a:lstStyle/>
          <a:p>
            <a:r>
              <a:rPr lang="en-US" sz="4000" dirty="0"/>
              <a:t>I’m Pretty Sure this is NOT Me</a:t>
            </a:r>
          </a:p>
        </p:txBody>
      </p:sp>
      <p:pic>
        <p:nvPicPr>
          <p:cNvPr id="4" name="Picture 3" descr="A person in glasses sitting in a chair&#10;&#10;Description automatically generated">
            <a:extLst>
              <a:ext uri="{FF2B5EF4-FFF2-40B4-BE49-F238E27FC236}">
                <a16:creationId xmlns:a16="http://schemas.microsoft.com/office/drawing/2014/main" id="{1FA25759-470D-F7C4-9505-6DF08863FE29}"/>
              </a:ext>
            </a:extLst>
          </p:cNvPr>
          <p:cNvPicPr>
            <a:picLocks noChangeAspect="1"/>
          </p:cNvPicPr>
          <p:nvPr/>
        </p:nvPicPr>
        <p:blipFill>
          <a:blip r:embed="rId2"/>
          <a:stretch>
            <a:fillRect/>
          </a:stretch>
        </p:blipFill>
        <p:spPr>
          <a:xfrm>
            <a:off x="596900" y="1219200"/>
            <a:ext cx="3187700" cy="3187700"/>
          </a:xfrm>
          <a:prstGeom prst="rect">
            <a:avLst/>
          </a:prstGeom>
        </p:spPr>
      </p:pic>
      <p:pic>
        <p:nvPicPr>
          <p:cNvPr id="3" name="Picture 2" descr="A person wearing glasses and a hawaiian shirt&#10;&#10;Description automatically generated">
            <a:extLst>
              <a:ext uri="{FF2B5EF4-FFF2-40B4-BE49-F238E27FC236}">
                <a16:creationId xmlns:a16="http://schemas.microsoft.com/office/drawing/2014/main" id="{15B96498-A174-8EE1-B13C-3ED55B8319E0}"/>
              </a:ext>
            </a:extLst>
          </p:cNvPr>
          <p:cNvPicPr>
            <a:picLocks noChangeAspect="1"/>
          </p:cNvPicPr>
          <p:nvPr/>
        </p:nvPicPr>
        <p:blipFill>
          <a:blip r:embed="rId3"/>
          <a:stretch>
            <a:fillRect/>
          </a:stretch>
        </p:blipFill>
        <p:spPr>
          <a:xfrm>
            <a:off x="7043420" y="1219200"/>
            <a:ext cx="4914900" cy="4914900"/>
          </a:xfrm>
          <a:prstGeom prst="rect">
            <a:avLst/>
          </a:prstGeom>
        </p:spPr>
      </p:pic>
      <p:pic>
        <p:nvPicPr>
          <p:cNvPr id="6" name="Picture 5" descr="A person wearing glasses and a striped shirt&#10;&#10;Description automatically generated">
            <a:extLst>
              <a:ext uri="{FF2B5EF4-FFF2-40B4-BE49-F238E27FC236}">
                <a16:creationId xmlns:a16="http://schemas.microsoft.com/office/drawing/2014/main" id="{591AA8C6-CD61-F1C9-E66F-E1DF857FAB43}"/>
              </a:ext>
            </a:extLst>
          </p:cNvPr>
          <p:cNvPicPr>
            <a:picLocks noChangeAspect="1"/>
          </p:cNvPicPr>
          <p:nvPr/>
        </p:nvPicPr>
        <p:blipFill>
          <a:blip r:embed="rId4"/>
          <a:stretch>
            <a:fillRect/>
          </a:stretch>
        </p:blipFill>
        <p:spPr>
          <a:xfrm>
            <a:off x="3157220" y="2062626"/>
            <a:ext cx="3886200" cy="3886200"/>
          </a:xfrm>
          <a:prstGeom prst="rect">
            <a:avLst/>
          </a:prstGeom>
        </p:spPr>
      </p:pic>
    </p:spTree>
    <p:extLst>
      <p:ext uri="{BB962C8B-B14F-4D97-AF65-F5344CB8AC3E}">
        <p14:creationId xmlns:p14="http://schemas.microsoft.com/office/powerpoint/2010/main" val="34118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8F149-10E5-A9E7-DE29-D98C31C41DF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5E034EF-1FB9-E298-A95C-B6FABCFC12D9}"/>
              </a:ext>
            </a:extLst>
          </p:cNvPr>
          <p:cNvSpPr>
            <a:spLocks noGrp="1"/>
          </p:cNvSpPr>
          <p:nvPr>
            <p:ph type="title"/>
          </p:nvPr>
        </p:nvSpPr>
        <p:spPr>
          <a:xfrm>
            <a:off x="516367" y="227193"/>
            <a:ext cx="11441953" cy="615553"/>
          </a:xfrm>
        </p:spPr>
        <p:txBody>
          <a:bodyPr/>
          <a:lstStyle/>
          <a:p>
            <a:r>
              <a:rPr lang="en-US" sz="4000" dirty="0"/>
              <a:t>The AI Me I Want to Be</a:t>
            </a:r>
          </a:p>
        </p:txBody>
      </p:sp>
      <p:pic>
        <p:nvPicPr>
          <p:cNvPr id="3" name="Picture 2">
            <a:extLst>
              <a:ext uri="{FF2B5EF4-FFF2-40B4-BE49-F238E27FC236}">
                <a16:creationId xmlns:a16="http://schemas.microsoft.com/office/drawing/2014/main" id="{B0424097-A0F2-84A3-A0F7-994E609F3A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7600" y="1230722"/>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01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5A4F013A-A171-70F8-D3EF-87DA9D9A76B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459387" y="2007722"/>
            <a:ext cx="2440578" cy="320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D543DE73-3CE4-3C7F-F235-8884B5D0D8F3}"/>
              </a:ext>
            </a:extLst>
          </p:cNvPr>
          <p:cNvSpPr>
            <a:spLocks noGrp="1"/>
          </p:cNvSpPr>
          <p:nvPr>
            <p:ph type="title"/>
          </p:nvPr>
        </p:nvSpPr>
        <p:spPr>
          <a:xfrm>
            <a:off x="505426" y="266498"/>
            <a:ext cx="9262157" cy="615553"/>
          </a:xfrm>
        </p:spPr>
        <p:txBody>
          <a:bodyPr/>
          <a:lstStyle/>
          <a:p>
            <a:r>
              <a:rPr lang="en-US" sz="4000" dirty="0"/>
              <a:t>The Real Me</a:t>
            </a:r>
          </a:p>
        </p:txBody>
      </p:sp>
      <p:pic>
        <p:nvPicPr>
          <p:cNvPr id="7" name="Picture 3">
            <a:extLst>
              <a:ext uri="{FF2B5EF4-FFF2-40B4-BE49-F238E27FC236}">
                <a16:creationId xmlns:a16="http://schemas.microsoft.com/office/drawing/2014/main" id="{ABB7802F-1A69-F00D-2901-E93B620DE9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85082" y="1647256"/>
            <a:ext cx="3676973" cy="328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5" name="Picture 1">
            <a:extLst>
              <a:ext uri="{FF2B5EF4-FFF2-40B4-BE49-F238E27FC236}">
                <a16:creationId xmlns:a16="http://schemas.microsoft.com/office/drawing/2014/main" id="{AF404402-C333-D533-EA85-51242A45AC7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7100" y="969827"/>
            <a:ext cx="2971017" cy="396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0A36E95E-8DDF-9991-F2A6-7DA30FB71EF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080050" y="185290"/>
            <a:ext cx="1937553" cy="26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BE22D523-5C27-EEEC-D369-CB9E05D32B1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59020" y="1962576"/>
            <a:ext cx="2342012" cy="312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40DC2AE8-AF43-5DE7-8583-469FA97D033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10049704" y="4045235"/>
            <a:ext cx="1998526" cy="22329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91E56F7B-DAD6-1154-62F1-4C475A885BC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5426" y="4503886"/>
            <a:ext cx="3154383" cy="177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E4B4D05D-0B37-26C0-CF3B-0794545DAD0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49719" y="4092754"/>
            <a:ext cx="2981307" cy="223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32903C0E-A91A-B0AE-B0AE-F4AE8F08042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758461" y="4256247"/>
            <a:ext cx="3232888" cy="215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53E12265-9264-157A-0A7C-C9A2B8BCAB1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478347" y="56072"/>
            <a:ext cx="3178287" cy="177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388E5C0-41C6-21D3-6DE9-997257659C4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300902" y="991992"/>
            <a:ext cx="2673998" cy="1906407"/>
          </a:xfrm>
          <a:prstGeom prst="rect">
            <a:avLst/>
          </a:prstGeom>
        </p:spPr>
      </p:pic>
    </p:spTree>
    <p:extLst>
      <p:ext uri="{BB962C8B-B14F-4D97-AF65-F5344CB8AC3E}">
        <p14:creationId xmlns:p14="http://schemas.microsoft.com/office/powerpoint/2010/main" val="136633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33E1A-1C38-5D39-918D-8B7914AA88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197357-47B0-6601-B88E-AF7B234685BE}"/>
              </a:ext>
            </a:extLst>
          </p:cNvPr>
          <p:cNvSpPr>
            <a:spLocks noGrp="1"/>
          </p:cNvSpPr>
          <p:nvPr>
            <p:ph type="title"/>
          </p:nvPr>
        </p:nvSpPr>
        <p:spPr>
          <a:xfrm>
            <a:off x="930949" y="0"/>
            <a:ext cx="11010898" cy="1229360"/>
          </a:xfrm>
        </p:spPr>
        <p:txBody>
          <a:bodyPr/>
          <a:lstStyle/>
          <a:p>
            <a:r>
              <a:rPr lang="en-US" sz="4000" dirty="0"/>
              <a:t>So, What are the Issues?</a:t>
            </a:r>
          </a:p>
        </p:txBody>
      </p:sp>
      <p:graphicFrame>
        <p:nvGraphicFramePr>
          <p:cNvPr id="2" name="Table 1">
            <a:extLst>
              <a:ext uri="{FF2B5EF4-FFF2-40B4-BE49-F238E27FC236}">
                <a16:creationId xmlns:a16="http://schemas.microsoft.com/office/drawing/2014/main" id="{FFD62C02-0613-1E60-7997-B3823F05E8D7}"/>
              </a:ext>
            </a:extLst>
          </p:cNvPr>
          <p:cNvGraphicFramePr>
            <a:graphicFrameLocks noGrp="1"/>
          </p:cNvGraphicFramePr>
          <p:nvPr>
            <p:extLst>
              <p:ext uri="{D42A27DB-BD31-4B8C-83A1-F6EECF244321}">
                <p14:modId xmlns:p14="http://schemas.microsoft.com/office/powerpoint/2010/main" val="3025135132"/>
              </p:ext>
            </p:extLst>
          </p:nvPr>
        </p:nvGraphicFramePr>
        <p:xfrm>
          <a:off x="1495152" y="1399346"/>
          <a:ext cx="8335696" cy="3901440"/>
        </p:xfrm>
        <a:graphic>
          <a:graphicData uri="http://schemas.openxmlformats.org/drawingml/2006/table">
            <a:tbl>
              <a:tblPr>
                <a:tableStyleId>{ED083AE6-46FA-4A59-8FB0-9F97EB10719F}</a:tableStyleId>
              </a:tblPr>
              <a:tblGrid>
                <a:gridCol w="8335696">
                  <a:extLst>
                    <a:ext uri="{9D8B030D-6E8A-4147-A177-3AD203B41FA5}">
                      <a16:colId xmlns:a16="http://schemas.microsoft.com/office/drawing/2014/main" val="3864835392"/>
                    </a:ext>
                  </a:extLst>
                </a:gridCol>
              </a:tblGrid>
              <a:tr h="457200">
                <a:tc>
                  <a:txBody>
                    <a:bodyPr/>
                    <a:lstStyle/>
                    <a:p>
                      <a:pPr marL="0" indent="0">
                        <a:buFont typeface="Arial" panose="020B0604020202020204" pitchFamily="34" charset="0"/>
                        <a:buNone/>
                      </a:pPr>
                      <a:endParaRPr lang="en-US" sz="2000" dirty="0">
                        <a:solidFill>
                          <a:schemeClr val="bg2"/>
                        </a:solidFill>
                        <a:latin typeface="+mj-lt"/>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0401250"/>
                  </a:ext>
                </a:extLst>
              </a:tr>
              <a:tr h="457200">
                <a:tc>
                  <a:txBody>
                    <a:bodyPr/>
                    <a:lstStyle/>
                    <a:p>
                      <a:pPr marL="285750" indent="-285750">
                        <a:buFont typeface="Arial" panose="020B0604020202020204" pitchFamily="34" charset="0"/>
                        <a:buChar char="•"/>
                      </a:pPr>
                      <a:r>
                        <a:rPr lang="en-US" sz="2000" dirty="0">
                          <a:solidFill>
                            <a:schemeClr val="bg1"/>
                          </a:solidFill>
                          <a:latin typeface="+mj-lt"/>
                        </a:rPr>
                        <a:t>Data</a:t>
                      </a:r>
                      <a:r>
                        <a:rPr lang="en-US" sz="2000" dirty="0">
                          <a:solidFill>
                            <a:schemeClr val="bg2"/>
                          </a:solidFill>
                          <a:latin typeface="+mj-lt"/>
                        </a:rPr>
                        <a:t> - How do we ascertain reliable, consistent and equitable data to drive ML and AI models?</a:t>
                      </a:r>
                    </a:p>
                    <a:p>
                      <a:pPr marL="285750" indent="-285750">
                        <a:buFont typeface="Arial" panose="020B0604020202020204" pitchFamily="34" charset="0"/>
                        <a:buChar char="•"/>
                      </a:pPr>
                      <a:r>
                        <a:rPr lang="en-US" sz="2000" dirty="0">
                          <a:solidFill>
                            <a:schemeClr val="bg1"/>
                          </a:solidFill>
                          <a:latin typeface="+mj-lt"/>
                        </a:rPr>
                        <a:t>Not Human Replacement – Human Assist </a:t>
                      </a:r>
                      <a:r>
                        <a:rPr lang="en-US" sz="2000" dirty="0">
                          <a:solidFill>
                            <a:schemeClr val="bg2"/>
                          </a:solidFill>
                          <a:latin typeface="+mj-lt"/>
                        </a:rPr>
                        <a:t>- How do we keep the human in the loop?</a:t>
                      </a:r>
                    </a:p>
                    <a:p>
                      <a:pPr marL="285750" indent="-285750">
                        <a:buFont typeface="Arial" panose="020B0604020202020204" pitchFamily="34" charset="0"/>
                        <a:buChar char="•"/>
                      </a:pPr>
                      <a:r>
                        <a:rPr lang="en-US" sz="2000" dirty="0">
                          <a:solidFill>
                            <a:schemeClr val="bg1"/>
                          </a:solidFill>
                          <a:latin typeface="+mj-lt"/>
                        </a:rPr>
                        <a:t>Outputs</a:t>
                      </a:r>
                      <a:r>
                        <a:rPr lang="en-US" sz="2000" dirty="0">
                          <a:solidFill>
                            <a:schemeClr val="bg2"/>
                          </a:solidFill>
                          <a:latin typeface="+mj-lt"/>
                        </a:rPr>
                        <a:t> - How do we represent the output?</a:t>
                      </a:r>
                    </a:p>
                    <a:p>
                      <a:pPr marL="285750" indent="-285750">
                        <a:buFont typeface="Arial" panose="020B0604020202020204" pitchFamily="34" charset="0"/>
                        <a:buChar char="•"/>
                      </a:pPr>
                      <a:r>
                        <a:rPr lang="en-US" sz="2000" dirty="0">
                          <a:solidFill>
                            <a:schemeClr val="bg1"/>
                          </a:solidFill>
                          <a:latin typeface="+mj-lt"/>
                        </a:rPr>
                        <a:t>Outputs</a:t>
                      </a:r>
                      <a:r>
                        <a:rPr lang="en-US" sz="2000" dirty="0">
                          <a:solidFill>
                            <a:schemeClr val="bg2"/>
                          </a:solidFill>
                          <a:latin typeface="+mj-lt"/>
                        </a:rPr>
                        <a:t> - Who is the audience?  Are they ready for it?</a:t>
                      </a:r>
                    </a:p>
                    <a:p>
                      <a:pPr marL="285750" indent="-285750">
                        <a:buFont typeface="Arial" panose="020B0604020202020204" pitchFamily="34" charset="0"/>
                        <a:buChar char="•"/>
                      </a:pPr>
                      <a:r>
                        <a:rPr lang="en-US" sz="2000" dirty="0">
                          <a:solidFill>
                            <a:schemeClr val="bg1"/>
                          </a:solidFill>
                          <a:latin typeface="+mj-lt"/>
                        </a:rPr>
                        <a:t>Outcomes</a:t>
                      </a:r>
                      <a:r>
                        <a:rPr lang="en-US" sz="2000" dirty="0">
                          <a:solidFill>
                            <a:schemeClr val="bg2"/>
                          </a:solidFill>
                          <a:latin typeface="+mj-lt"/>
                        </a:rPr>
                        <a:t> - Does representing a finding yield an actionable opportunity to make a difference?</a:t>
                      </a:r>
                    </a:p>
                    <a:p>
                      <a:pPr marL="285750" indent="-285750">
                        <a:buFont typeface="Arial" panose="020B0604020202020204" pitchFamily="34" charset="0"/>
                        <a:buChar char="•"/>
                      </a:pPr>
                      <a:r>
                        <a:rPr lang="en-US" sz="2000" dirty="0">
                          <a:solidFill>
                            <a:schemeClr val="bg1"/>
                          </a:solidFill>
                          <a:latin typeface="+mj-lt"/>
                        </a:rPr>
                        <a:t>Value</a:t>
                      </a:r>
                      <a:r>
                        <a:rPr lang="en-US" sz="2000" dirty="0">
                          <a:solidFill>
                            <a:schemeClr val="bg2"/>
                          </a:solidFill>
                          <a:latin typeface="+mj-lt"/>
                        </a:rPr>
                        <a:t> - Does the actionable opportunity move the needle for healthcare?</a:t>
                      </a:r>
                    </a:p>
                    <a:p>
                      <a:pPr marL="285750" indent="-285750">
                        <a:buFont typeface="Arial" panose="020B0604020202020204" pitchFamily="34" charset="0"/>
                        <a:buChar char="•"/>
                      </a:pPr>
                      <a:r>
                        <a:rPr lang="en-US" sz="2000" dirty="0">
                          <a:solidFill>
                            <a:schemeClr val="bg1"/>
                          </a:solidFill>
                          <a:latin typeface="+mj-lt"/>
                        </a:rPr>
                        <a:t>Cost</a:t>
                      </a:r>
                      <a:r>
                        <a:rPr lang="en-US" sz="2000" dirty="0">
                          <a:solidFill>
                            <a:schemeClr val="bg2"/>
                          </a:solidFill>
                          <a:latin typeface="+mj-lt"/>
                        </a:rPr>
                        <a:t> - Do the false positives cost too much?</a:t>
                      </a:r>
                    </a:p>
                    <a:p>
                      <a:pPr marL="285750" indent="-285750">
                        <a:buFont typeface="Arial" panose="020B0604020202020204" pitchFamily="34" charset="0"/>
                        <a:buChar char="•"/>
                      </a:pPr>
                      <a:r>
                        <a:rPr lang="en-US" sz="2000" dirty="0">
                          <a:solidFill>
                            <a:schemeClr val="bg1"/>
                          </a:solidFill>
                          <a:latin typeface="+mj-lt"/>
                        </a:rPr>
                        <a:t>Cost </a:t>
                      </a:r>
                      <a:r>
                        <a:rPr lang="en-US" sz="2000" dirty="0">
                          <a:solidFill>
                            <a:schemeClr val="bg2"/>
                          </a:solidFill>
                          <a:latin typeface="+mj-lt"/>
                        </a:rPr>
                        <a:t>- Do the false negatives cost too much?</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129807"/>
                  </a:ext>
                </a:extLst>
              </a:tr>
            </a:tbl>
          </a:graphicData>
        </a:graphic>
      </p:graphicFrame>
    </p:spTree>
    <p:extLst>
      <p:ext uri="{BB962C8B-B14F-4D97-AF65-F5344CB8AC3E}">
        <p14:creationId xmlns:p14="http://schemas.microsoft.com/office/powerpoint/2010/main" val="425843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F59B4-D1B2-3087-A669-86FEEEEE349F}"/>
              </a:ext>
            </a:extLst>
          </p:cNvPr>
          <p:cNvSpPr>
            <a:spLocks noGrp="1"/>
          </p:cNvSpPr>
          <p:nvPr>
            <p:ph type="title"/>
          </p:nvPr>
        </p:nvSpPr>
        <p:spPr>
          <a:xfrm>
            <a:off x="930949" y="0"/>
            <a:ext cx="11010898" cy="1229360"/>
          </a:xfrm>
        </p:spPr>
        <p:txBody>
          <a:bodyPr/>
          <a:lstStyle/>
          <a:p>
            <a:r>
              <a:rPr lang="en-US" sz="4000" dirty="0"/>
              <a:t>Agenda</a:t>
            </a:r>
          </a:p>
        </p:txBody>
      </p:sp>
      <p:graphicFrame>
        <p:nvGraphicFramePr>
          <p:cNvPr id="2" name="Table 1">
            <a:extLst>
              <a:ext uri="{FF2B5EF4-FFF2-40B4-BE49-F238E27FC236}">
                <a16:creationId xmlns:a16="http://schemas.microsoft.com/office/drawing/2014/main" id="{0F2110EA-773B-ECC0-1C87-3861B0F083C4}"/>
              </a:ext>
            </a:extLst>
          </p:cNvPr>
          <p:cNvGraphicFramePr>
            <a:graphicFrameLocks noGrp="1"/>
          </p:cNvGraphicFramePr>
          <p:nvPr>
            <p:extLst>
              <p:ext uri="{D42A27DB-BD31-4B8C-83A1-F6EECF244321}">
                <p14:modId xmlns:p14="http://schemas.microsoft.com/office/powerpoint/2010/main" val="3758567229"/>
              </p:ext>
            </p:extLst>
          </p:nvPr>
        </p:nvGraphicFramePr>
        <p:xfrm>
          <a:off x="1495152" y="1399346"/>
          <a:ext cx="8335696" cy="7985760"/>
        </p:xfrm>
        <a:graphic>
          <a:graphicData uri="http://schemas.openxmlformats.org/drawingml/2006/table">
            <a:tbl>
              <a:tblPr>
                <a:tableStyleId>{ED083AE6-46FA-4A59-8FB0-9F97EB10719F}</a:tableStyleId>
              </a:tblPr>
              <a:tblGrid>
                <a:gridCol w="8335696">
                  <a:extLst>
                    <a:ext uri="{9D8B030D-6E8A-4147-A177-3AD203B41FA5}">
                      <a16:colId xmlns:a16="http://schemas.microsoft.com/office/drawing/2014/main" val="3864835392"/>
                    </a:ext>
                  </a:extLst>
                </a:gridCol>
              </a:tblGrid>
              <a:tr h="457200">
                <a:tc>
                  <a:txBody>
                    <a:bodyPr/>
                    <a:lstStyle/>
                    <a:p>
                      <a:pPr marL="342900"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What is Clinical Informatics?</a:t>
                      </a:r>
                    </a:p>
                    <a:p>
                      <a:pPr marL="342900"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A Multipronged Problem Resolved by The Human Flight Path</a:t>
                      </a:r>
                    </a:p>
                    <a:p>
                      <a:pPr marL="342900"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Standards – My Path to Clinical Informatics - But Standards Didn’t Cut It</a:t>
                      </a:r>
                    </a:p>
                    <a:p>
                      <a:pPr marL="342900"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Pediatric Hypertension Case Study – CDSS on Normalized Data</a:t>
                      </a:r>
                    </a:p>
                    <a:p>
                      <a:pPr marL="342900"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Medication Instruction Parsing – NLP/AI on Normalized Data</a:t>
                      </a:r>
                    </a:p>
                    <a:p>
                      <a:pPr marL="342900"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Predictive Models/AI solutions can Help Right Size Healthcare for All Ecosystem Players</a:t>
                      </a:r>
                    </a:p>
                    <a:p>
                      <a:pPr marL="829361" lvl="1"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Falls</a:t>
                      </a:r>
                    </a:p>
                    <a:p>
                      <a:pPr marL="829361" lvl="1"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Frailty</a:t>
                      </a:r>
                    </a:p>
                    <a:p>
                      <a:pPr marL="829361" lvl="1"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Skin condition and skin cancer</a:t>
                      </a:r>
                    </a:p>
                    <a:p>
                      <a:pPr marL="342900" indent="-342900" fontAlgn="ctr">
                        <a:buFont typeface="Arial" panose="020B0604020202020204" pitchFamily="34" charset="0"/>
                        <a:buChar char="•"/>
                      </a:pPr>
                      <a:r>
                        <a:rPr lang="en-US" sz="2400" b="0" i="0" u="none" strike="noStrike" kern="1200" dirty="0">
                          <a:solidFill>
                            <a:schemeClr val="bg2"/>
                          </a:solidFill>
                          <a:effectLst/>
                          <a:latin typeface="+mj-lt"/>
                          <a:ea typeface="+mn-ea"/>
                          <a:cs typeface="+mn-cs"/>
                        </a:rPr>
                        <a:t>Final Thoughts</a:t>
                      </a:r>
                    </a:p>
                    <a:p>
                      <a:pPr marL="285750" indent="-285750">
                        <a:buFont typeface="Arial" panose="020B0604020202020204" pitchFamily="34" charset="0"/>
                        <a:buChar char="•"/>
                      </a:pPr>
                      <a:endParaRPr lang="en-US" sz="2000" dirty="0">
                        <a:solidFill>
                          <a:schemeClr val="bg2"/>
                        </a:solidFill>
                        <a:latin typeface="+mj-lt"/>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0401250"/>
                  </a:ext>
                </a:extLst>
              </a:tr>
              <a:tr h="457200">
                <a:tc>
                  <a:txBody>
                    <a:bodyPr/>
                    <a:lstStyle/>
                    <a:p>
                      <a:pPr marL="285750" indent="-285750">
                        <a:buFont typeface="Arial" panose="020B0604020202020204" pitchFamily="34" charset="0"/>
                        <a:buChar char="•"/>
                      </a:pPr>
                      <a:endParaRPr lang="en-US" sz="2000" dirty="0">
                        <a:solidFill>
                          <a:schemeClr val="bg2"/>
                        </a:solidFill>
                        <a:latin typeface="+mj-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129807"/>
                  </a:ext>
                </a:extLst>
              </a:tr>
              <a:tr h="457200">
                <a:tc>
                  <a:txBody>
                    <a:bodyPr/>
                    <a:lstStyle/>
                    <a:p>
                      <a:pPr marL="285750" indent="-285750">
                        <a:buFont typeface="Arial" panose="020B0604020202020204" pitchFamily="34" charset="0"/>
                        <a:buChar char="•"/>
                      </a:pPr>
                      <a:endParaRPr lang="en-US" sz="2000" dirty="0">
                        <a:solidFill>
                          <a:schemeClr val="bg2"/>
                        </a:solidFill>
                        <a:latin typeface="+mj-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832513"/>
                  </a:ext>
                </a:extLst>
              </a:tr>
              <a:tr h="457200">
                <a:tc>
                  <a:txBody>
                    <a:bodyPr/>
                    <a:lstStyle/>
                    <a:p>
                      <a:pPr marL="0" indent="0">
                        <a:buFont typeface="Arial" panose="020B0604020202020204" pitchFamily="34" charset="0"/>
                        <a:buNone/>
                      </a:pPr>
                      <a:endParaRPr lang="en-US" sz="2000" dirty="0">
                        <a:solidFill>
                          <a:schemeClr val="bg2"/>
                        </a:solidFill>
                        <a:latin typeface="+mj-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6943761"/>
                  </a:ext>
                </a:extLst>
              </a:tr>
              <a:tr h="457200">
                <a:tc>
                  <a:txBody>
                    <a:bodyPr/>
                    <a:lstStyle/>
                    <a:p>
                      <a:pPr marL="285750" indent="-285750">
                        <a:buFont typeface="Arial" panose="020B0604020202020204" pitchFamily="34" charset="0"/>
                        <a:buChar char="•"/>
                      </a:pPr>
                      <a:endParaRPr lang="en-US" sz="2000" dirty="0">
                        <a:solidFill>
                          <a:schemeClr val="bg2"/>
                        </a:solidFill>
                        <a:latin typeface="+mj-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6113925"/>
                  </a:ext>
                </a:extLst>
              </a:tr>
              <a:tr h="457200">
                <a:tc>
                  <a:txBody>
                    <a:bodyPr/>
                    <a:lstStyle/>
                    <a:p>
                      <a:pPr marL="285750" indent="-285750">
                        <a:buFont typeface="Arial" panose="020B0604020202020204" pitchFamily="34" charset="0"/>
                        <a:buChar char="•"/>
                      </a:pPr>
                      <a:endParaRPr lang="en-US" sz="2000" dirty="0">
                        <a:solidFill>
                          <a:schemeClr val="bg2"/>
                        </a:solidFill>
                        <a:latin typeface="+mj-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5119217"/>
                  </a:ext>
                </a:extLst>
              </a:tr>
              <a:tr h="457200">
                <a:tc>
                  <a:txBody>
                    <a:bodyPr/>
                    <a:lstStyle/>
                    <a:p>
                      <a:pPr marL="285750" indent="-285750">
                        <a:buFont typeface="Arial" panose="020B0604020202020204" pitchFamily="34" charset="0"/>
                        <a:buChar char="•"/>
                      </a:pPr>
                      <a:endParaRPr lang="en-US" sz="2000" dirty="0">
                        <a:solidFill>
                          <a:schemeClr val="bg2"/>
                        </a:solidFill>
                        <a:latin typeface="+mj-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0804673"/>
                  </a:ext>
                </a:extLst>
              </a:tr>
              <a:tr h="457200">
                <a:tc>
                  <a:txBody>
                    <a:bodyPr/>
                    <a:lstStyle/>
                    <a:p>
                      <a:pPr marL="285750" indent="-285750">
                        <a:buFont typeface="Arial" panose="020B0604020202020204" pitchFamily="34" charset="0"/>
                        <a:buChar char="•"/>
                      </a:pPr>
                      <a:endParaRPr lang="en-US" sz="2000" dirty="0">
                        <a:solidFill>
                          <a:schemeClr val="bg2"/>
                        </a:solidFill>
                        <a:latin typeface="+mj-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257740"/>
                  </a:ext>
                </a:extLst>
              </a:tr>
            </a:tbl>
          </a:graphicData>
        </a:graphic>
      </p:graphicFrame>
    </p:spTree>
    <p:extLst>
      <p:ext uri="{BB962C8B-B14F-4D97-AF65-F5344CB8AC3E}">
        <p14:creationId xmlns:p14="http://schemas.microsoft.com/office/powerpoint/2010/main" val="218264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C6DF4-D35F-6B88-5ACC-30A934F23F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40971BC-411D-41AC-1C11-63B2A342CA2A}"/>
              </a:ext>
            </a:extLst>
          </p:cNvPr>
          <p:cNvSpPr>
            <a:spLocks noGrp="1"/>
          </p:cNvSpPr>
          <p:nvPr>
            <p:ph type="title"/>
          </p:nvPr>
        </p:nvSpPr>
        <p:spPr>
          <a:xfrm>
            <a:off x="874709" y="2954862"/>
            <a:ext cx="10784928" cy="2720181"/>
          </a:xfrm>
        </p:spPr>
        <p:txBody>
          <a:bodyPr/>
          <a:lstStyle/>
          <a:p>
            <a:r>
              <a:rPr lang="en-US" dirty="0"/>
              <a:t>What is Clinical Informatics?</a:t>
            </a:r>
          </a:p>
        </p:txBody>
      </p:sp>
    </p:spTree>
    <p:extLst>
      <p:ext uri="{BB962C8B-B14F-4D97-AF65-F5344CB8AC3E}">
        <p14:creationId xmlns:p14="http://schemas.microsoft.com/office/powerpoint/2010/main" val="38658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104D-0A4E-8ECB-10E3-648AD5461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A4DAD2-6C06-419D-DE29-0D22A4AD9DB9}"/>
              </a:ext>
            </a:extLst>
          </p:cNvPr>
          <p:cNvSpPr>
            <a:spLocks noGrp="1"/>
          </p:cNvSpPr>
          <p:nvPr>
            <p:ph type="ctrTitle"/>
          </p:nvPr>
        </p:nvSpPr>
        <p:spPr>
          <a:xfrm>
            <a:off x="574766" y="515846"/>
            <a:ext cx="8546690" cy="538586"/>
          </a:xfrm>
        </p:spPr>
        <p:txBody>
          <a:bodyPr>
            <a:normAutofit fontScale="90000"/>
          </a:bodyPr>
          <a:lstStyle/>
          <a:p>
            <a:pPr algn="l"/>
            <a:r>
              <a:rPr lang="en-US" dirty="0">
                <a:solidFill>
                  <a:schemeClr val="bg1"/>
                </a:solidFill>
                <a:latin typeface="Source Serif Pro" panose="02040603050405020204" pitchFamily="18" charset="0"/>
                <a:ea typeface="Source Serif Pro" panose="02040603050405020204" pitchFamily="18" charset="0"/>
              </a:rPr>
              <a:t>Faculty Disclosure Information</a:t>
            </a:r>
          </a:p>
        </p:txBody>
      </p:sp>
      <p:sp>
        <p:nvSpPr>
          <p:cNvPr id="6" name="Text Placeholder 2">
            <a:extLst>
              <a:ext uri="{FF2B5EF4-FFF2-40B4-BE49-F238E27FC236}">
                <a16:creationId xmlns:a16="http://schemas.microsoft.com/office/drawing/2014/main" id="{DFFE89EF-3DB0-8284-9160-BDB1CA1A61B2}"/>
              </a:ext>
            </a:extLst>
          </p:cNvPr>
          <p:cNvSpPr txBox="1">
            <a:spLocks/>
          </p:cNvSpPr>
          <p:nvPr/>
        </p:nvSpPr>
        <p:spPr>
          <a:xfrm>
            <a:off x="838200" y="1884612"/>
            <a:ext cx="10515600" cy="4668588"/>
          </a:xfrm>
          <a:prstGeom prst="rect">
            <a:avLst/>
          </a:prstGeom>
        </p:spPr>
        <p:txBody>
          <a:bodyPr vert="horz" lIns="91440" tIns="45720" rIns="91440" bIns="45720" rtlCol="0" anchor="t">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000" dirty="0">
                <a:solidFill>
                  <a:schemeClr val="bg2"/>
                </a:solidFill>
                <a:latin typeface="+mj-lt"/>
              </a:rPr>
              <a:t>I have the following financial relationships with the manufacturer(s) of any commercial product(s) and/or provider(s) of commercial services discussed in this CME activity:</a:t>
            </a:r>
            <a:endParaRPr lang="en-US" sz="5000" dirty="0">
              <a:solidFill>
                <a:schemeClr val="bg2"/>
              </a:solidFill>
              <a:latin typeface="+mj-lt"/>
              <a:cs typeface="Arial"/>
            </a:endParaRPr>
          </a:p>
          <a:p>
            <a:pPr marL="342900" indent="-342900" algn="l">
              <a:buChar char="•"/>
            </a:pPr>
            <a:r>
              <a:rPr lang="en-US" sz="5000" dirty="0">
                <a:solidFill>
                  <a:schemeClr val="bg2"/>
                </a:solidFill>
                <a:latin typeface="+mj-lt"/>
                <a:cs typeface="Arial"/>
              </a:rPr>
              <a:t>Stock/Bonds in: </a:t>
            </a:r>
            <a:r>
              <a:rPr lang="en-US" sz="5000" dirty="0" err="1">
                <a:solidFill>
                  <a:schemeClr val="bg2"/>
                </a:solidFill>
                <a:latin typeface="+mj-lt"/>
                <a:cs typeface="Arial"/>
              </a:rPr>
              <a:t>Lumeris</a:t>
            </a:r>
            <a:r>
              <a:rPr lang="en-US" sz="5000" dirty="0">
                <a:solidFill>
                  <a:schemeClr val="bg2"/>
                </a:solidFill>
                <a:latin typeface="+mj-lt"/>
                <a:cs typeface="Arial"/>
              </a:rPr>
              <a:t> Health, Cohere Health</a:t>
            </a:r>
          </a:p>
          <a:p>
            <a:pPr marL="342900" indent="-342900" algn="l">
              <a:buChar char="•"/>
            </a:pPr>
            <a:r>
              <a:rPr lang="en-US" sz="5000" dirty="0">
                <a:solidFill>
                  <a:schemeClr val="bg2"/>
                </a:solidFill>
                <a:latin typeface="+mj-lt"/>
                <a:cs typeface="Arial"/>
              </a:rPr>
              <a:t>Consultant for: </a:t>
            </a:r>
            <a:r>
              <a:rPr lang="en-US" sz="5000" dirty="0" err="1">
                <a:solidFill>
                  <a:schemeClr val="bg2"/>
                </a:solidFill>
                <a:latin typeface="+mj-lt"/>
                <a:cs typeface="Arial"/>
              </a:rPr>
              <a:t>Emtelligent</a:t>
            </a:r>
            <a:r>
              <a:rPr lang="en-US" sz="5000" dirty="0">
                <a:solidFill>
                  <a:schemeClr val="bg2"/>
                </a:solidFill>
                <a:latin typeface="+mj-lt"/>
                <a:cs typeface="Arial"/>
              </a:rPr>
              <a:t>, EMCNL</a:t>
            </a:r>
          </a:p>
          <a:p>
            <a:pPr algn="l"/>
            <a:endParaRPr lang="en-US" sz="5000" dirty="0">
              <a:solidFill>
                <a:schemeClr val="bg2"/>
              </a:solidFill>
              <a:latin typeface="+mj-lt"/>
              <a:cs typeface="Arial"/>
            </a:endParaRPr>
          </a:p>
          <a:p>
            <a:pPr algn="l"/>
            <a:r>
              <a:rPr lang="en-US" sz="5000" dirty="0">
                <a:solidFill>
                  <a:schemeClr val="bg2"/>
                </a:solidFill>
                <a:latin typeface="+mj-lt"/>
                <a:cs typeface="Arial"/>
              </a:rPr>
              <a:t>I will give a balanced presentation using the best available evidence to support my conclusions and recommendations.</a:t>
            </a:r>
          </a:p>
          <a:p>
            <a:pPr algn="l"/>
            <a:endParaRPr lang="en-US" sz="5000" dirty="0">
              <a:solidFill>
                <a:schemeClr val="bg2"/>
              </a:solidFill>
              <a:latin typeface="+mj-lt"/>
              <a:cs typeface="Arial"/>
            </a:endParaRPr>
          </a:p>
          <a:p>
            <a:pPr algn="l"/>
            <a:r>
              <a:rPr lang="en-US" sz="5000" dirty="0">
                <a:solidFill>
                  <a:schemeClr val="bg2"/>
                </a:solidFill>
                <a:latin typeface="+mj-lt"/>
                <a:cs typeface="Arial"/>
              </a:rPr>
              <a:t>I </a:t>
            </a:r>
            <a:r>
              <a:rPr lang="en-US" sz="5000" b="1" u="sng" dirty="0">
                <a:solidFill>
                  <a:schemeClr val="bg2"/>
                </a:solidFill>
                <a:latin typeface="+mj-lt"/>
                <a:cs typeface="Arial"/>
              </a:rPr>
              <a:t>do not</a:t>
            </a:r>
            <a:r>
              <a:rPr lang="en-US" sz="5000" dirty="0">
                <a:solidFill>
                  <a:schemeClr val="bg2"/>
                </a:solidFill>
                <a:latin typeface="+mj-lt"/>
                <a:cs typeface="Arial"/>
              </a:rPr>
              <a:t> intend to discuss an unapproved/investigative use of commercial product/device in my presentation. </a:t>
            </a:r>
          </a:p>
          <a:p>
            <a:pPr algn="l"/>
            <a:endParaRPr lang="en-US" sz="5000" dirty="0">
              <a:solidFill>
                <a:schemeClr val="bg2"/>
              </a:solidFill>
              <a:latin typeface="+mj-lt"/>
              <a:cs typeface="Arial"/>
            </a:endParaRPr>
          </a:p>
          <a:p>
            <a:pPr algn="l"/>
            <a:r>
              <a:rPr lang="en-US" sz="5000" dirty="0">
                <a:solidFill>
                  <a:schemeClr val="bg2"/>
                </a:solidFill>
                <a:latin typeface="+mj-lt"/>
              </a:rPr>
              <a:t>You are not permitted to create any alterations of this presentation or to use it for commercial or other purposes without the prior written permission of the Conference or the Presenter. </a:t>
            </a:r>
          </a:p>
          <a:p>
            <a:pPr algn="l"/>
            <a:endParaRPr lang="en-US" sz="2000" dirty="0">
              <a:solidFill>
                <a:schemeClr val="bg2"/>
              </a:solidFill>
              <a:latin typeface="+mj-lt"/>
              <a:cs typeface="Arial"/>
            </a:endParaRPr>
          </a:p>
        </p:txBody>
      </p:sp>
    </p:spTree>
    <p:extLst>
      <p:ext uri="{BB962C8B-B14F-4D97-AF65-F5344CB8AC3E}">
        <p14:creationId xmlns:p14="http://schemas.microsoft.com/office/powerpoint/2010/main" val="1855167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7FB60-203D-6592-D3B1-E91275FA1E54}"/>
              </a:ext>
            </a:extLst>
          </p:cNvPr>
          <p:cNvSpPr>
            <a:spLocks noGrp="1"/>
          </p:cNvSpPr>
          <p:nvPr>
            <p:ph type="body" sz="quarter" idx="10"/>
          </p:nvPr>
        </p:nvSpPr>
        <p:spPr/>
        <p:txBody>
          <a:bodyPr/>
          <a:lstStyle/>
          <a:p>
            <a:r>
              <a:rPr lang="en-US" sz="2000" dirty="0"/>
              <a:t>In the Literature</a:t>
            </a:r>
          </a:p>
        </p:txBody>
      </p:sp>
      <p:sp>
        <p:nvSpPr>
          <p:cNvPr id="4" name="Title 3">
            <a:extLst>
              <a:ext uri="{FF2B5EF4-FFF2-40B4-BE49-F238E27FC236}">
                <a16:creationId xmlns:a16="http://schemas.microsoft.com/office/drawing/2014/main" id="{ED3F066F-BCE2-9BBB-F5AB-0FED65BB4F86}"/>
              </a:ext>
            </a:extLst>
          </p:cNvPr>
          <p:cNvSpPr>
            <a:spLocks noGrp="1"/>
          </p:cNvSpPr>
          <p:nvPr>
            <p:ph type="title"/>
          </p:nvPr>
        </p:nvSpPr>
        <p:spPr/>
        <p:txBody>
          <a:bodyPr/>
          <a:lstStyle/>
          <a:p>
            <a:r>
              <a:rPr lang="en-US" sz="4000" dirty="0"/>
              <a:t>What is Clinical Informatics?</a:t>
            </a:r>
          </a:p>
        </p:txBody>
      </p:sp>
      <p:pic>
        <p:nvPicPr>
          <p:cNvPr id="7" name="Picture 6">
            <a:extLst>
              <a:ext uri="{FF2B5EF4-FFF2-40B4-BE49-F238E27FC236}">
                <a16:creationId xmlns:a16="http://schemas.microsoft.com/office/drawing/2014/main" id="{FB9499DF-575A-5FA0-3E82-49BF230401D7}"/>
              </a:ext>
            </a:extLst>
          </p:cNvPr>
          <p:cNvPicPr>
            <a:picLocks noChangeAspect="1"/>
          </p:cNvPicPr>
          <p:nvPr/>
        </p:nvPicPr>
        <p:blipFill>
          <a:blip r:embed="rId3"/>
          <a:stretch>
            <a:fillRect/>
          </a:stretch>
        </p:blipFill>
        <p:spPr>
          <a:xfrm>
            <a:off x="433684" y="1280948"/>
            <a:ext cx="6285204" cy="3198223"/>
          </a:xfrm>
          <a:prstGeom prst="rect">
            <a:avLst/>
          </a:prstGeom>
        </p:spPr>
      </p:pic>
      <p:pic>
        <p:nvPicPr>
          <p:cNvPr id="8" name="Picture 2" descr="clinical informatics venn diagram depicting the intersection of information technology, clinical care and health system to form clinical informatics">
            <a:extLst>
              <a:ext uri="{FF2B5EF4-FFF2-40B4-BE49-F238E27FC236}">
                <a16:creationId xmlns:a16="http://schemas.microsoft.com/office/drawing/2014/main" id="{9CCB8033-C1C1-A21B-D2F6-0767377CBA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6375" y="1025139"/>
            <a:ext cx="428625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0C93D-5D7A-EC16-CF05-088A5745A7F1}"/>
              </a:ext>
            </a:extLst>
          </p:cNvPr>
          <p:cNvSpPr txBox="1"/>
          <p:nvPr/>
        </p:nvSpPr>
        <p:spPr>
          <a:xfrm>
            <a:off x="7262347" y="4449100"/>
            <a:ext cx="3402248" cy="707886"/>
          </a:xfrm>
          <a:prstGeom prst="rect">
            <a:avLst/>
          </a:prstGeom>
          <a:noFill/>
        </p:spPr>
        <p:txBody>
          <a:bodyPr wrap="square">
            <a:spAutoFit/>
          </a:bodyPr>
          <a:lstStyle/>
          <a:p>
            <a:pPr algn="ctr"/>
            <a:r>
              <a:rPr lang="en-US" sz="2000" dirty="0">
                <a:solidFill>
                  <a:schemeClr val="bg2"/>
                </a:solidFill>
                <a:latin typeface="+mj-lt"/>
                <a:hlinkClick r:id="rId5">
                  <a:extLst>
                    <a:ext uri="{A12FA001-AC4F-418D-AE19-62706E023703}">
                      <ahyp:hlinkClr xmlns:ahyp="http://schemas.microsoft.com/office/drawing/2018/hyperlinkcolor" val="tx"/>
                    </a:ext>
                  </a:extLst>
                </a:hlinkClick>
              </a:rPr>
              <a:t>Clinical Informatics Fellowship Overview (kumc.edu)</a:t>
            </a:r>
            <a:endParaRPr lang="en-US" sz="2000" dirty="0">
              <a:solidFill>
                <a:schemeClr val="bg2"/>
              </a:solidFill>
              <a:latin typeface="+mj-lt"/>
            </a:endParaRPr>
          </a:p>
        </p:txBody>
      </p:sp>
      <p:sp>
        <p:nvSpPr>
          <p:cNvPr id="6" name="Text Placeholder 1">
            <a:extLst>
              <a:ext uri="{FF2B5EF4-FFF2-40B4-BE49-F238E27FC236}">
                <a16:creationId xmlns:a16="http://schemas.microsoft.com/office/drawing/2014/main" id="{47052398-832D-C6F8-FC3F-FD92B2B33916}"/>
              </a:ext>
            </a:extLst>
          </p:cNvPr>
          <p:cNvSpPr txBox="1">
            <a:spLocks/>
          </p:cNvSpPr>
          <p:nvPr/>
        </p:nvSpPr>
        <p:spPr>
          <a:xfrm>
            <a:off x="2686556" y="4530759"/>
            <a:ext cx="2243098" cy="461554"/>
          </a:xfrm>
          <a:prstGeom prst="rect">
            <a:avLst/>
          </a:prstGeom>
        </p:spPr>
        <p:txBody>
          <a:bodyPr vert="horz" lIns="91440" tIns="0" rIns="91440" bIns="0" rtlCol="0">
            <a:noAutofit/>
          </a:bodyPr>
          <a:lstStyle>
            <a:lvl1pPr marL="0" indent="0" algn="l" defTabSz="914400" rtl="0" eaLnBrk="1" latinLnBrk="0" hangingPunct="1">
              <a:lnSpc>
                <a:spcPct val="100000"/>
              </a:lnSpc>
              <a:spcBef>
                <a:spcPts val="1000"/>
              </a:spcBef>
              <a:buClr>
                <a:srgbClr val="002B3B"/>
              </a:buClr>
              <a:buFont typeface="Arial" panose="020B0604020202020204" pitchFamily="34" charset="0"/>
              <a:buNone/>
              <a:defRPr sz="1400" b="0" i="0" kern="1200">
                <a:solidFill>
                  <a:schemeClr val="tx1"/>
                </a:solidFill>
                <a:latin typeface="+mn-lt"/>
                <a:ea typeface="Proxima Nova" panose="02000506030000020004" pitchFamily="2" charset="0"/>
                <a:cs typeface="+mn-cs"/>
              </a:defRPr>
            </a:lvl1pPr>
            <a:lvl2pPr marL="685800" indent="-228600" algn="l" defTabSz="914400" rtl="0" eaLnBrk="1" latinLnBrk="0" hangingPunct="1">
              <a:lnSpc>
                <a:spcPct val="100000"/>
              </a:lnSpc>
              <a:spcBef>
                <a:spcPts val="500"/>
              </a:spcBef>
              <a:buClr>
                <a:srgbClr val="002B3B"/>
              </a:buClr>
              <a:buFont typeface="Arial" panose="020B0604020202020204" pitchFamily="34" charset="0"/>
              <a:buChar char="•"/>
              <a:defRPr sz="2000" b="0" i="0" kern="1200">
                <a:solidFill>
                  <a:schemeClr val="tx1"/>
                </a:solidFill>
                <a:latin typeface="+mn-lt"/>
                <a:ea typeface="Proxima Nova" panose="02000506030000020004" pitchFamily="2" charset="0"/>
                <a:cs typeface="+mn-cs"/>
              </a:defRPr>
            </a:lvl2pPr>
            <a:lvl3pPr marL="1143000" indent="-228600" algn="l" defTabSz="914400" rtl="0" eaLnBrk="1" latinLnBrk="0" hangingPunct="1">
              <a:lnSpc>
                <a:spcPct val="100000"/>
              </a:lnSpc>
              <a:spcBef>
                <a:spcPts val="500"/>
              </a:spcBef>
              <a:buClr>
                <a:srgbClr val="002B3B"/>
              </a:buClr>
              <a:buFont typeface="Arial" panose="020B0604020202020204" pitchFamily="34" charset="0"/>
              <a:buChar char="•"/>
              <a:defRPr sz="2000" b="0" i="0" kern="1200">
                <a:solidFill>
                  <a:schemeClr val="tx1"/>
                </a:solidFill>
                <a:latin typeface="+mn-lt"/>
                <a:ea typeface="Proxima Nova" panose="02000506030000020004" pitchFamily="2" charset="0"/>
                <a:cs typeface="+mn-cs"/>
              </a:defRPr>
            </a:lvl3pPr>
            <a:lvl4pPr marL="1600200" indent="-228600" algn="l" defTabSz="914400" rtl="0" eaLnBrk="1" latinLnBrk="0" hangingPunct="1">
              <a:lnSpc>
                <a:spcPct val="100000"/>
              </a:lnSpc>
              <a:spcBef>
                <a:spcPts val="500"/>
              </a:spcBef>
              <a:buClr>
                <a:srgbClr val="002B3B"/>
              </a:buClr>
              <a:buFont typeface="Arial" panose="020B0604020202020204" pitchFamily="34" charset="0"/>
              <a:buChar char="•"/>
              <a:defRPr sz="2000" b="0" i="0" kern="1200">
                <a:solidFill>
                  <a:schemeClr val="tx1"/>
                </a:solidFill>
                <a:latin typeface="+mn-lt"/>
                <a:ea typeface="Proxima Nova" panose="02000506030000020004" pitchFamily="2" charset="0"/>
                <a:cs typeface="+mn-cs"/>
              </a:defRPr>
            </a:lvl4pPr>
            <a:lvl5pPr marL="2057400" indent="-228600" algn="l" defTabSz="914400" rtl="0" eaLnBrk="1" latinLnBrk="0" hangingPunct="1">
              <a:lnSpc>
                <a:spcPct val="100000"/>
              </a:lnSpc>
              <a:spcBef>
                <a:spcPts val="500"/>
              </a:spcBef>
              <a:buClr>
                <a:srgbClr val="002B3B"/>
              </a:buClr>
              <a:buFont typeface="Arial" panose="020B0604020202020204" pitchFamily="34" charset="0"/>
              <a:buChar char="•"/>
              <a:defRPr sz="2000" b="0" i="0" kern="1200">
                <a:solidFill>
                  <a:schemeClr val="tx1"/>
                </a:solidFill>
                <a:latin typeface="+mn-lt"/>
                <a:ea typeface="Proxima Nova" panose="0200050603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solidFill>
                  <a:schemeClr val="bg2"/>
                </a:solidFill>
                <a:latin typeface="+mj-lt"/>
              </a:rPr>
              <a:t>Kulikowski</a:t>
            </a:r>
            <a:r>
              <a:rPr lang="en-US" sz="2000" dirty="0">
                <a:solidFill>
                  <a:schemeClr val="bg2"/>
                </a:solidFill>
                <a:latin typeface="+mj-lt"/>
              </a:rPr>
              <a:t>, 2012</a:t>
            </a:r>
          </a:p>
        </p:txBody>
      </p:sp>
      <p:pic>
        <p:nvPicPr>
          <p:cNvPr id="10" name="Picture 9">
            <a:extLst>
              <a:ext uri="{FF2B5EF4-FFF2-40B4-BE49-F238E27FC236}">
                <a16:creationId xmlns:a16="http://schemas.microsoft.com/office/drawing/2014/main" id="{849FFFDE-EF33-7B0C-AF94-075CB055A29E}"/>
              </a:ext>
            </a:extLst>
          </p:cNvPr>
          <p:cNvPicPr>
            <a:picLocks noChangeAspect="1"/>
          </p:cNvPicPr>
          <p:nvPr/>
        </p:nvPicPr>
        <p:blipFill>
          <a:blip r:embed="rId6"/>
          <a:stretch>
            <a:fillRect/>
          </a:stretch>
        </p:blipFill>
        <p:spPr>
          <a:xfrm>
            <a:off x="1075596" y="5136808"/>
            <a:ext cx="5287861" cy="1219542"/>
          </a:xfrm>
          <a:prstGeom prst="rect">
            <a:avLst/>
          </a:prstGeom>
        </p:spPr>
      </p:pic>
      <p:sp>
        <p:nvSpPr>
          <p:cNvPr id="12" name="TextBox 11">
            <a:extLst>
              <a:ext uri="{FF2B5EF4-FFF2-40B4-BE49-F238E27FC236}">
                <a16:creationId xmlns:a16="http://schemas.microsoft.com/office/drawing/2014/main" id="{D310348E-52E9-568F-557D-9A6043F1B9DD}"/>
              </a:ext>
            </a:extLst>
          </p:cNvPr>
          <p:cNvSpPr txBox="1"/>
          <p:nvPr/>
        </p:nvSpPr>
        <p:spPr>
          <a:xfrm>
            <a:off x="6416906" y="5561913"/>
            <a:ext cx="2032232" cy="400110"/>
          </a:xfrm>
          <a:prstGeom prst="rect">
            <a:avLst/>
          </a:prstGeom>
          <a:noFill/>
        </p:spPr>
        <p:txBody>
          <a:bodyPr wrap="square">
            <a:spAutoFit/>
          </a:bodyPr>
          <a:lstStyle/>
          <a:p>
            <a:r>
              <a:rPr lang="en-US" sz="2000" dirty="0">
                <a:solidFill>
                  <a:schemeClr val="bg2"/>
                </a:solidFill>
                <a:latin typeface="+mj-lt"/>
              </a:rPr>
              <a:t>Friedman, 2009</a:t>
            </a:r>
          </a:p>
        </p:txBody>
      </p:sp>
    </p:spTree>
    <p:extLst>
      <p:ext uri="{BB962C8B-B14F-4D97-AF65-F5344CB8AC3E}">
        <p14:creationId xmlns:p14="http://schemas.microsoft.com/office/powerpoint/2010/main" val="15851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A5291-2ED9-1D24-4F6A-F75FE85BD2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5C0DEA-15EA-7565-B95C-ADCFDDAD621D}"/>
              </a:ext>
            </a:extLst>
          </p:cNvPr>
          <p:cNvSpPr>
            <a:spLocks noGrp="1"/>
          </p:cNvSpPr>
          <p:nvPr>
            <p:ph type="title"/>
          </p:nvPr>
        </p:nvSpPr>
        <p:spPr>
          <a:xfrm>
            <a:off x="874709" y="2954862"/>
            <a:ext cx="10784928" cy="1231106"/>
          </a:xfrm>
        </p:spPr>
        <p:txBody>
          <a:bodyPr/>
          <a:lstStyle/>
          <a:p>
            <a:r>
              <a:rPr lang="en-US" dirty="0"/>
              <a:t>A Multipronged Problem Resolved by The Human Flight Path</a:t>
            </a:r>
          </a:p>
        </p:txBody>
      </p:sp>
    </p:spTree>
    <p:extLst>
      <p:ext uri="{BB962C8B-B14F-4D97-AF65-F5344CB8AC3E}">
        <p14:creationId xmlns:p14="http://schemas.microsoft.com/office/powerpoint/2010/main" val="319198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0" name="Picture 19">
            <a:extLst>
              <a:ext uri="{FF2B5EF4-FFF2-40B4-BE49-F238E27FC236}">
                <a16:creationId xmlns:a16="http://schemas.microsoft.com/office/drawing/2014/main" id="{7C369C8B-B02C-1702-D01C-18783AFA8BC0}"/>
              </a:ext>
            </a:extLst>
          </p:cNvPr>
          <p:cNvPicPr>
            <a:picLocks noChangeAspect="1"/>
          </p:cNvPicPr>
          <p:nvPr/>
        </p:nvPicPr>
        <p:blipFill>
          <a:blip r:embed="rId3">
            <a:alphaModFix amt="10000"/>
          </a:blip>
          <a:srcRect/>
          <a:stretch/>
        </p:blipFill>
        <p:spPr>
          <a:xfrm rot="5400000" flipH="1">
            <a:off x="2830039" y="-686385"/>
            <a:ext cx="6531923" cy="8515231"/>
          </a:xfrm>
          <a:prstGeom prst="rect">
            <a:avLst/>
          </a:prstGeom>
        </p:spPr>
      </p:pic>
      <p:sp>
        <p:nvSpPr>
          <p:cNvPr id="295" name="Google Shape;295;g288b1092dbe_0_993"/>
          <p:cNvSpPr/>
          <p:nvPr/>
        </p:nvSpPr>
        <p:spPr>
          <a:xfrm>
            <a:off x="6793796" y="1509657"/>
            <a:ext cx="1142117" cy="114211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2"/>
              </a:solidFill>
              <a:effectLst/>
              <a:uLnTx/>
              <a:uFillTx/>
              <a:latin typeface="+mj-lt"/>
              <a:ea typeface="+mn-ea"/>
              <a:cs typeface="Arial"/>
              <a:sym typeface="Arial"/>
            </a:endParaRPr>
          </a:p>
        </p:txBody>
      </p:sp>
      <p:sp>
        <p:nvSpPr>
          <p:cNvPr id="298" name="Google Shape;298;g288b1092dbe_0_993"/>
          <p:cNvSpPr/>
          <p:nvPr/>
        </p:nvSpPr>
        <p:spPr>
          <a:xfrm>
            <a:off x="7483920" y="3633640"/>
            <a:ext cx="1142117" cy="114211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01" name="Google Shape;301;g288b1092dbe_0_993"/>
          <p:cNvSpPr/>
          <p:nvPr/>
        </p:nvSpPr>
        <p:spPr>
          <a:xfrm>
            <a:off x="5677153" y="4946334"/>
            <a:ext cx="1142117" cy="114211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04" name="Google Shape;304;g288b1092dbe_0_993"/>
          <p:cNvSpPr/>
          <p:nvPr/>
        </p:nvSpPr>
        <p:spPr>
          <a:xfrm>
            <a:off x="3870385" y="3633640"/>
            <a:ext cx="1142117" cy="114211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07" name="Google Shape;307;g288b1092dbe_0_993"/>
          <p:cNvSpPr/>
          <p:nvPr/>
        </p:nvSpPr>
        <p:spPr>
          <a:xfrm>
            <a:off x="4560508" y="1509657"/>
            <a:ext cx="1142117" cy="114211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2"/>
              </a:solidFill>
              <a:effectLst/>
              <a:uLnTx/>
              <a:uFillTx/>
              <a:latin typeface="+mj-lt"/>
              <a:ea typeface="+mn-ea"/>
              <a:cs typeface="Arial"/>
              <a:sym typeface="Arial"/>
            </a:endParaRPr>
          </a:p>
        </p:txBody>
      </p:sp>
      <p:sp>
        <p:nvSpPr>
          <p:cNvPr id="13" name="Title 3">
            <a:extLst>
              <a:ext uri="{FF2B5EF4-FFF2-40B4-BE49-F238E27FC236}">
                <a16:creationId xmlns:a16="http://schemas.microsoft.com/office/drawing/2014/main" id="{F4D13578-9571-4AF7-BB4A-31BCB8E55768}"/>
              </a:ext>
            </a:extLst>
          </p:cNvPr>
          <p:cNvSpPr>
            <a:spLocks noGrp="1"/>
          </p:cNvSpPr>
          <p:nvPr>
            <p:ph type="title"/>
          </p:nvPr>
        </p:nvSpPr>
        <p:spPr>
          <a:xfrm>
            <a:off x="717525" y="537442"/>
            <a:ext cx="9262157" cy="409343"/>
          </a:xfrm>
        </p:spPr>
        <p:txBody>
          <a:bodyPr>
            <a:noAutofit/>
          </a:bodyPr>
          <a:lstStyle/>
          <a:p>
            <a:r>
              <a:rPr lang="en-US" sz="4000" dirty="0">
                <a:latin typeface="Source Serif Pro" panose="02040603050405020204" pitchFamily="18" charset="0"/>
                <a:ea typeface="Source Serif Pro" panose="02040603050405020204" pitchFamily="18" charset="0"/>
              </a:rPr>
              <a:t>A Multipronged Problem</a:t>
            </a:r>
          </a:p>
        </p:txBody>
      </p:sp>
      <p:cxnSp>
        <p:nvCxnSpPr>
          <p:cNvPr id="23" name="Straight Connector 22">
            <a:extLst>
              <a:ext uri="{FF2B5EF4-FFF2-40B4-BE49-F238E27FC236}">
                <a16:creationId xmlns:a16="http://schemas.microsoft.com/office/drawing/2014/main" id="{C7B96DC1-EEA3-1418-A568-E52CA6CABE21}"/>
              </a:ext>
            </a:extLst>
          </p:cNvPr>
          <p:cNvCxnSpPr>
            <a:cxnSpLocks/>
          </p:cNvCxnSpPr>
          <p:nvPr/>
        </p:nvCxnSpPr>
        <p:spPr>
          <a:xfrm flipH="1">
            <a:off x="2913706" y="1669382"/>
            <a:ext cx="7570" cy="474051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ECB13CD-77CA-C11C-06E9-1B93845C1EAF}"/>
              </a:ext>
            </a:extLst>
          </p:cNvPr>
          <p:cNvSpPr txBox="1"/>
          <p:nvPr/>
        </p:nvSpPr>
        <p:spPr>
          <a:xfrm>
            <a:off x="829095" y="2718359"/>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18%</a:t>
            </a:r>
          </a:p>
        </p:txBody>
      </p:sp>
      <p:sp>
        <p:nvSpPr>
          <p:cNvPr id="24" name="TextBox 23">
            <a:extLst>
              <a:ext uri="{FF2B5EF4-FFF2-40B4-BE49-F238E27FC236}">
                <a16:creationId xmlns:a16="http://schemas.microsoft.com/office/drawing/2014/main" id="{DA8CD7B2-DD48-EE9C-5EEC-CF4D15541DD3}"/>
              </a:ext>
            </a:extLst>
          </p:cNvPr>
          <p:cNvSpPr txBox="1"/>
          <p:nvPr/>
        </p:nvSpPr>
        <p:spPr>
          <a:xfrm>
            <a:off x="829095" y="3397679"/>
            <a:ext cx="18288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mj-lt"/>
                <a:ea typeface="Inter" panose="02000503000000020004" pitchFamily="2" charset="0"/>
                <a:cs typeface="Calibri"/>
                <a:sym typeface="Calibri"/>
              </a:rPr>
              <a:t>Of U.S. GDP on healthcare, nearly double more than the next developed nation</a:t>
            </a:r>
            <a:endParaRPr kumimoji="0" lang="en-US" sz="1200" b="0" i="0" u="none" strike="noStrike" kern="1200" cap="none" spc="0" normalizeH="0" baseline="0" noProof="0" dirty="0">
              <a:ln>
                <a:noFill/>
              </a:ln>
              <a:solidFill>
                <a:srgbClr val="FFFFFF"/>
              </a:solidFill>
              <a:effectLst/>
              <a:uLnTx/>
              <a:uFillTx/>
              <a:latin typeface="+mj-lt"/>
              <a:ea typeface="+mn-ea"/>
              <a:cs typeface="+mn-cs"/>
            </a:endParaRPr>
          </a:p>
        </p:txBody>
      </p:sp>
      <p:sp>
        <p:nvSpPr>
          <p:cNvPr id="30" name="TextBox 29">
            <a:extLst>
              <a:ext uri="{FF2B5EF4-FFF2-40B4-BE49-F238E27FC236}">
                <a16:creationId xmlns:a16="http://schemas.microsoft.com/office/drawing/2014/main" id="{5CFD9AD7-65F8-72BC-9789-C409AFEF9F82}"/>
              </a:ext>
            </a:extLst>
          </p:cNvPr>
          <p:cNvSpPr txBox="1"/>
          <p:nvPr/>
        </p:nvSpPr>
        <p:spPr>
          <a:xfrm>
            <a:off x="829095" y="4525700"/>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25%</a:t>
            </a:r>
          </a:p>
        </p:txBody>
      </p:sp>
      <p:sp>
        <p:nvSpPr>
          <p:cNvPr id="31" name="TextBox 30">
            <a:extLst>
              <a:ext uri="{FF2B5EF4-FFF2-40B4-BE49-F238E27FC236}">
                <a16:creationId xmlns:a16="http://schemas.microsoft.com/office/drawing/2014/main" id="{60DFB713-7EB4-C3FD-5621-E45E71766F5B}"/>
              </a:ext>
            </a:extLst>
          </p:cNvPr>
          <p:cNvSpPr txBox="1"/>
          <p:nvPr/>
        </p:nvSpPr>
        <p:spPr>
          <a:xfrm>
            <a:off x="717525" y="5205020"/>
            <a:ext cx="190555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of all Healthcare spending is wasteful with nearly $100b coming from overtreatment or low value care</a:t>
            </a:r>
            <a:endParaRPr kumimoji="0" lang="en-US" sz="1200" b="0" i="0" u="none" strike="noStrike" kern="1200" cap="none" spc="0" normalizeH="0" baseline="0" noProof="0">
              <a:ln>
                <a:noFill/>
              </a:ln>
              <a:solidFill>
                <a:srgbClr val="FFFFFF"/>
              </a:solidFill>
              <a:effectLst/>
              <a:uLnTx/>
              <a:uFillTx/>
              <a:latin typeface="+mj-lt"/>
              <a:ea typeface="+mn-ea"/>
              <a:cs typeface="+mn-cs"/>
            </a:endParaRPr>
          </a:p>
        </p:txBody>
      </p:sp>
      <p:sp>
        <p:nvSpPr>
          <p:cNvPr id="33" name="TextBox 32">
            <a:extLst>
              <a:ext uri="{FF2B5EF4-FFF2-40B4-BE49-F238E27FC236}">
                <a16:creationId xmlns:a16="http://schemas.microsoft.com/office/drawing/2014/main" id="{AE11EBC0-A9A7-DE7D-8177-B1C90F6E9649}"/>
              </a:ext>
            </a:extLst>
          </p:cNvPr>
          <p:cNvSpPr txBox="1"/>
          <p:nvPr/>
        </p:nvSpPr>
        <p:spPr>
          <a:xfrm>
            <a:off x="3086692" y="272227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57M</a:t>
            </a:r>
          </a:p>
        </p:txBody>
      </p:sp>
      <p:sp>
        <p:nvSpPr>
          <p:cNvPr id="34" name="TextBox 33">
            <a:extLst>
              <a:ext uri="{FF2B5EF4-FFF2-40B4-BE49-F238E27FC236}">
                <a16:creationId xmlns:a16="http://schemas.microsoft.com/office/drawing/2014/main" id="{D1B63341-1D64-2F31-BD6E-B487466E59B2}"/>
              </a:ext>
            </a:extLst>
          </p:cNvPr>
          <p:cNvSpPr txBox="1"/>
          <p:nvPr/>
        </p:nvSpPr>
        <p:spPr>
          <a:xfrm>
            <a:off x="3086692" y="3401595"/>
            <a:ext cx="1828800" cy="8309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The number of people over 65 in 2020 (17% of the population)</a:t>
            </a:r>
            <a:endParaRPr kumimoji="0" lang="en-US" sz="1200" b="0" i="0" u="none" strike="noStrike" kern="1200" cap="none" spc="0" normalizeH="0" baseline="0" noProof="0">
              <a:ln>
                <a:noFill/>
              </a:ln>
              <a:solidFill>
                <a:srgbClr val="FFFFFF"/>
              </a:solidFill>
              <a:effectLst/>
              <a:uLnTx/>
              <a:uFillTx/>
              <a:latin typeface="+mj-lt"/>
              <a:ea typeface="+mn-ea"/>
              <a:cs typeface="+mn-cs"/>
            </a:endParaRPr>
          </a:p>
        </p:txBody>
      </p:sp>
      <p:sp>
        <p:nvSpPr>
          <p:cNvPr id="36" name="TextBox 35">
            <a:extLst>
              <a:ext uri="{FF2B5EF4-FFF2-40B4-BE49-F238E27FC236}">
                <a16:creationId xmlns:a16="http://schemas.microsoft.com/office/drawing/2014/main" id="{003DB02D-4FE4-7696-C7A2-220599A8AAE4}"/>
              </a:ext>
            </a:extLst>
          </p:cNvPr>
          <p:cNvSpPr txBox="1"/>
          <p:nvPr/>
        </p:nvSpPr>
        <p:spPr>
          <a:xfrm>
            <a:off x="3086692" y="4529616"/>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2035</a:t>
            </a:r>
          </a:p>
        </p:txBody>
      </p:sp>
      <p:sp>
        <p:nvSpPr>
          <p:cNvPr id="37" name="TextBox 36">
            <a:extLst>
              <a:ext uri="{FF2B5EF4-FFF2-40B4-BE49-F238E27FC236}">
                <a16:creationId xmlns:a16="http://schemas.microsoft.com/office/drawing/2014/main" id="{9915AD19-9E3F-3ABC-6DED-7082CCD9D72E}"/>
              </a:ext>
            </a:extLst>
          </p:cNvPr>
          <p:cNvSpPr txBox="1"/>
          <p:nvPr/>
        </p:nvSpPr>
        <p:spPr>
          <a:xfrm>
            <a:off x="3086692" y="5208936"/>
            <a:ext cx="1828800" cy="60016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The year people over 65 will outnumber people under 18</a:t>
            </a:r>
            <a:endParaRPr kumimoji="0" lang="en-US" sz="1200" b="0" i="0" u="none" strike="noStrike" kern="1200" cap="none" spc="0" normalizeH="0" baseline="0" noProof="0">
              <a:ln>
                <a:noFill/>
              </a:ln>
              <a:solidFill>
                <a:srgbClr val="FFFFFF"/>
              </a:solidFill>
              <a:effectLst/>
              <a:uLnTx/>
              <a:uFillTx/>
              <a:latin typeface="+mj-lt"/>
              <a:ea typeface="+mn-ea"/>
              <a:cs typeface="+mn-cs"/>
            </a:endParaRPr>
          </a:p>
        </p:txBody>
      </p:sp>
      <p:cxnSp>
        <p:nvCxnSpPr>
          <p:cNvPr id="38" name="Straight Connector 37">
            <a:extLst>
              <a:ext uri="{FF2B5EF4-FFF2-40B4-BE49-F238E27FC236}">
                <a16:creationId xmlns:a16="http://schemas.microsoft.com/office/drawing/2014/main" id="{057A7386-568A-7ECD-D865-79223BFF9D1E}"/>
              </a:ext>
            </a:extLst>
          </p:cNvPr>
          <p:cNvCxnSpPr>
            <a:cxnSpLocks/>
          </p:cNvCxnSpPr>
          <p:nvPr/>
        </p:nvCxnSpPr>
        <p:spPr>
          <a:xfrm>
            <a:off x="5061068" y="1669382"/>
            <a:ext cx="0" cy="474051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7A615D1-A858-0D9B-CA15-06FEA6360361}"/>
              </a:ext>
            </a:extLst>
          </p:cNvPr>
          <p:cNvCxnSpPr>
            <a:cxnSpLocks/>
          </p:cNvCxnSpPr>
          <p:nvPr/>
        </p:nvCxnSpPr>
        <p:spPr>
          <a:xfrm>
            <a:off x="7208430" y="1669382"/>
            <a:ext cx="0" cy="474051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985EA9-94F2-CE16-B3E9-A7773E985EC8}"/>
              </a:ext>
            </a:extLst>
          </p:cNvPr>
          <p:cNvCxnSpPr>
            <a:cxnSpLocks/>
          </p:cNvCxnSpPr>
          <p:nvPr/>
        </p:nvCxnSpPr>
        <p:spPr>
          <a:xfrm>
            <a:off x="9355792" y="1669382"/>
            <a:ext cx="0" cy="474051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B428797-F647-F2C5-0EBD-DF3F6D29C087}"/>
              </a:ext>
            </a:extLst>
          </p:cNvPr>
          <p:cNvSpPr txBox="1"/>
          <p:nvPr/>
        </p:nvSpPr>
        <p:spPr>
          <a:xfrm>
            <a:off x="5194461" y="272227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117K</a:t>
            </a:r>
          </a:p>
        </p:txBody>
      </p:sp>
      <p:sp>
        <p:nvSpPr>
          <p:cNvPr id="44" name="TextBox 43">
            <a:extLst>
              <a:ext uri="{FF2B5EF4-FFF2-40B4-BE49-F238E27FC236}">
                <a16:creationId xmlns:a16="http://schemas.microsoft.com/office/drawing/2014/main" id="{E4D73982-EE5D-360E-5B48-66708CB51F51}"/>
              </a:ext>
            </a:extLst>
          </p:cNvPr>
          <p:cNvSpPr txBox="1"/>
          <p:nvPr/>
        </p:nvSpPr>
        <p:spPr>
          <a:xfrm>
            <a:off x="5194461" y="3401595"/>
            <a:ext cx="1828800" cy="83099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Physicians left the workforce in 2021.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Only 40K joined.</a:t>
            </a:r>
            <a:endParaRPr kumimoji="0" lang="en-US" sz="1200" b="0" i="0" u="none" strike="noStrike" kern="1200" cap="none" spc="0" normalizeH="0" baseline="0" noProof="0">
              <a:ln>
                <a:noFill/>
              </a:ln>
              <a:solidFill>
                <a:srgbClr val="FFFFFF"/>
              </a:solidFill>
              <a:effectLst/>
              <a:uLnTx/>
              <a:uFillTx/>
              <a:latin typeface="+mj-lt"/>
              <a:ea typeface="+mn-ea"/>
              <a:cs typeface="+mn-cs"/>
            </a:endParaRPr>
          </a:p>
        </p:txBody>
      </p:sp>
      <p:sp>
        <p:nvSpPr>
          <p:cNvPr id="45" name="TextBox 44">
            <a:extLst>
              <a:ext uri="{FF2B5EF4-FFF2-40B4-BE49-F238E27FC236}">
                <a16:creationId xmlns:a16="http://schemas.microsoft.com/office/drawing/2014/main" id="{70A2691B-A35E-0683-E276-98683383E421}"/>
              </a:ext>
            </a:extLst>
          </p:cNvPr>
          <p:cNvSpPr txBox="1"/>
          <p:nvPr/>
        </p:nvSpPr>
        <p:spPr>
          <a:xfrm>
            <a:off x="5194461" y="4529616"/>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3.2M</a:t>
            </a:r>
          </a:p>
        </p:txBody>
      </p:sp>
      <p:sp>
        <p:nvSpPr>
          <p:cNvPr id="46" name="TextBox 45">
            <a:extLst>
              <a:ext uri="{FF2B5EF4-FFF2-40B4-BE49-F238E27FC236}">
                <a16:creationId xmlns:a16="http://schemas.microsoft.com/office/drawing/2014/main" id="{C6FAF965-01E4-E861-D08B-C814622D43BE}"/>
              </a:ext>
            </a:extLst>
          </p:cNvPr>
          <p:cNvSpPr txBox="1"/>
          <p:nvPr/>
        </p:nvSpPr>
        <p:spPr>
          <a:xfrm>
            <a:off x="5194461" y="5208936"/>
            <a:ext cx="1828800" cy="60016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The shortage of healthcare workers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by 2026.</a:t>
            </a:r>
            <a:endParaRPr kumimoji="0" lang="en-US" sz="1200" b="0" i="0" u="none" strike="noStrike" kern="1200" cap="none" spc="0" normalizeH="0" baseline="0" noProof="0">
              <a:ln>
                <a:noFill/>
              </a:ln>
              <a:solidFill>
                <a:srgbClr val="FFFFFF"/>
              </a:solidFill>
              <a:effectLst/>
              <a:uLnTx/>
              <a:uFillTx/>
              <a:latin typeface="+mj-lt"/>
              <a:ea typeface="+mn-ea"/>
              <a:cs typeface="+mn-cs"/>
            </a:endParaRPr>
          </a:p>
        </p:txBody>
      </p:sp>
      <p:sp>
        <p:nvSpPr>
          <p:cNvPr id="47" name="TextBox 46">
            <a:extLst>
              <a:ext uri="{FF2B5EF4-FFF2-40B4-BE49-F238E27FC236}">
                <a16:creationId xmlns:a16="http://schemas.microsoft.com/office/drawing/2014/main" id="{C943A6A9-5C6D-2E1F-562A-FF1F0C0B5E08}"/>
              </a:ext>
            </a:extLst>
          </p:cNvPr>
          <p:cNvSpPr txBox="1"/>
          <p:nvPr/>
        </p:nvSpPr>
        <p:spPr>
          <a:xfrm>
            <a:off x="7364223" y="272227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7–29</a:t>
            </a:r>
          </a:p>
        </p:txBody>
      </p:sp>
      <p:sp>
        <p:nvSpPr>
          <p:cNvPr id="48" name="TextBox 47">
            <a:extLst>
              <a:ext uri="{FF2B5EF4-FFF2-40B4-BE49-F238E27FC236}">
                <a16:creationId xmlns:a16="http://schemas.microsoft.com/office/drawing/2014/main" id="{1644A6CC-655A-CD68-F6A1-73F7D8E218DC}"/>
              </a:ext>
            </a:extLst>
          </p:cNvPr>
          <p:cNvSpPr txBox="1"/>
          <p:nvPr/>
        </p:nvSpPr>
        <p:spPr>
          <a:xfrm>
            <a:off x="7364223" y="3401595"/>
            <a:ext cx="1828800" cy="8309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The number of providers the average senior sees in a year</a:t>
            </a:r>
            <a:endParaRPr kumimoji="0" lang="en-US" sz="1200" b="0" i="0" u="none" strike="noStrike" kern="1200" cap="none" spc="0" normalizeH="0" baseline="0" noProof="0">
              <a:ln>
                <a:noFill/>
              </a:ln>
              <a:solidFill>
                <a:srgbClr val="FFFFFF"/>
              </a:solidFill>
              <a:effectLst/>
              <a:uLnTx/>
              <a:uFillTx/>
              <a:latin typeface="+mj-lt"/>
              <a:ea typeface="+mn-ea"/>
              <a:cs typeface="+mn-cs"/>
            </a:endParaRPr>
          </a:p>
        </p:txBody>
      </p:sp>
      <p:sp>
        <p:nvSpPr>
          <p:cNvPr id="49" name="TextBox 48">
            <a:extLst>
              <a:ext uri="{FF2B5EF4-FFF2-40B4-BE49-F238E27FC236}">
                <a16:creationId xmlns:a16="http://schemas.microsoft.com/office/drawing/2014/main" id="{7AE4C677-2DE5-A8E7-5DCB-998AB17B6A51}"/>
              </a:ext>
            </a:extLst>
          </p:cNvPr>
          <p:cNvSpPr txBox="1"/>
          <p:nvPr/>
        </p:nvSpPr>
        <p:spPr>
          <a:xfrm>
            <a:off x="7364223" y="4529616"/>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20%</a:t>
            </a:r>
          </a:p>
        </p:txBody>
      </p:sp>
      <p:sp>
        <p:nvSpPr>
          <p:cNvPr id="50" name="TextBox 49">
            <a:extLst>
              <a:ext uri="{FF2B5EF4-FFF2-40B4-BE49-F238E27FC236}">
                <a16:creationId xmlns:a16="http://schemas.microsoft.com/office/drawing/2014/main" id="{53EE9562-B7FE-E75D-2478-4810E08DEBD4}"/>
              </a:ext>
            </a:extLst>
          </p:cNvPr>
          <p:cNvSpPr txBox="1"/>
          <p:nvPr/>
        </p:nvSpPr>
        <p:spPr>
          <a:xfrm>
            <a:off x="7364223" y="5208936"/>
            <a:ext cx="1828800" cy="60016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Of seniors are readmitted within 30 days of a hospitalization. And less than half follow up after hospitalization.</a:t>
            </a:r>
            <a:endParaRPr kumimoji="0" lang="en-US" sz="1200" b="0" i="0" u="none" strike="noStrike" kern="1200" cap="none" spc="0" normalizeH="0" baseline="0" noProof="0">
              <a:ln>
                <a:noFill/>
              </a:ln>
              <a:solidFill>
                <a:srgbClr val="FFFFFF"/>
              </a:solidFill>
              <a:effectLst/>
              <a:uLnTx/>
              <a:uFillTx/>
              <a:latin typeface="+mj-lt"/>
              <a:ea typeface="+mn-ea"/>
              <a:cs typeface="+mn-cs"/>
            </a:endParaRPr>
          </a:p>
        </p:txBody>
      </p:sp>
      <p:sp>
        <p:nvSpPr>
          <p:cNvPr id="51" name="TextBox 50">
            <a:extLst>
              <a:ext uri="{FF2B5EF4-FFF2-40B4-BE49-F238E27FC236}">
                <a16:creationId xmlns:a16="http://schemas.microsoft.com/office/drawing/2014/main" id="{2784735A-FEE5-8BD3-59E6-68C6A187101C}"/>
              </a:ext>
            </a:extLst>
          </p:cNvPr>
          <p:cNvSpPr txBox="1"/>
          <p:nvPr/>
        </p:nvSpPr>
        <p:spPr>
          <a:xfrm>
            <a:off x="9608866" y="272227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315K</a:t>
            </a:r>
          </a:p>
        </p:txBody>
      </p:sp>
      <p:sp>
        <p:nvSpPr>
          <p:cNvPr id="52" name="TextBox 51">
            <a:extLst>
              <a:ext uri="{FF2B5EF4-FFF2-40B4-BE49-F238E27FC236}">
                <a16:creationId xmlns:a16="http://schemas.microsoft.com/office/drawing/2014/main" id="{5FEE69AE-7A4A-125B-ECA9-530FBDCC3C3E}"/>
              </a:ext>
            </a:extLst>
          </p:cNvPr>
          <p:cNvSpPr txBox="1"/>
          <p:nvPr/>
        </p:nvSpPr>
        <p:spPr>
          <a:xfrm>
            <a:off x="9608866" y="3401595"/>
            <a:ext cx="1828800" cy="8309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mj-lt"/>
                <a:ea typeface="Inter" panose="02000503000000020004" pitchFamily="2" charset="0"/>
                <a:cs typeface="Calibri"/>
                <a:sym typeface="Calibri"/>
              </a:rPr>
              <a:t>The amount the average couple over 65 will spend on healthcare costs over the course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mj-lt"/>
                <a:ea typeface="Inter" panose="02000503000000020004" pitchFamily="2" charset="0"/>
                <a:cs typeface="Calibri"/>
                <a:sym typeface="Calibri"/>
              </a:rPr>
              <a:t>of retirement.</a:t>
            </a:r>
            <a:endParaRPr kumimoji="0" lang="en-US" sz="1200" b="0" i="0" u="none" strike="noStrike" kern="1200" cap="none" spc="0" normalizeH="0" baseline="0" noProof="0" dirty="0">
              <a:ln>
                <a:noFill/>
              </a:ln>
              <a:solidFill>
                <a:srgbClr val="FFFFFF"/>
              </a:solidFill>
              <a:effectLst/>
              <a:uLnTx/>
              <a:uFillTx/>
              <a:latin typeface="+mj-lt"/>
              <a:ea typeface="+mn-ea"/>
              <a:cs typeface="+mn-cs"/>
            </a:endParaRPr>
          </a:p>
        </p:txBody>
      </p:sp>
      <p:sp>
        <p:nvSpPr>
          <p:cNvPr id="53" name="TextBox 52">
            <a:extLst>
              <a:ext uri="{FF2B5EF4-FFF2-40B4-BE49-F238E27FC236}">
                <a16:creationId xmlns:a16="http://schemas.microsoft.com/office/drawing/2014/main" id="{1719DBFD-86FE-EA74-F6AB-55238028FA9C}"/>
              </a:ext>
            </a:extLst>
          </p:cNvPr>
          <p:cNvSpPr txBox="1"/>
          <p:nvPr/>
        </p:nvSpPr>
        <p:spPr>
          <a:xfrm>
            <a:off x="9608866" y="4529616"/>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j-lt"/>
                <a:ea typeface="Red Hat Display SemiBold" panose="02010303040201060303" pitchFamily="2" charset="0"/>
                <a:cs typeface="Red Hat Display SemiBold" panose="02010303040201060303" pitchFamily="2" charset="0"/>
              </a:rPr>
              <a:t>5%</a:t>
            </a:r>
          </a:p>
        </p:txBody>
      </p:sp>
      <p:sp>
        <p:nvSpPr>
          <p:cNvPr id="54" name="TextBox 53">
            <a:extLst>
              <a:ext uri="{FF2B5EF4-FFF2-40B4-BE49-F238E27FC236}">
                <a16:creationId xmlns:a16="http://schemas.microsoft.com/office/drawing/2014/main" id="{CD74746E-986C-16A3-8169-AFE81497E968}"/>
              </a:ext>
            </a:extLst>
          </p:cNvPr>
          <p:cNvSpPr txBox="1"/>
          <p:nvPr/>
        </p:nvSpPr>
        <p:spPr>
          <a:xfrm>
            <a:off x="9521019" y="5208936"/>
            <a:ext cx="2004495" cy="60016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j-lt"/>
                <a:ea typeface="Inter" panose="02000503000000020004" pitchFamily="2" charset="0"/>
                <a:cs typeface="Calibri"/>
                <a:sym typeface="Calibri"/>
              </a:rPr>
              <a:t>The amount healthcare costs will increase annually, outpacing Medicare per-capita spending projections</a:t>
            </a:r>
            <a:endParaRPr kumimoji="0" lang="en-US" sz="1200" b="0" i="0" u="none" strike="noStrike" kern="1200" cap="none" spc="0" normalizeH="0" baseline="0" noProof="0">
              <a:ln>
                <a:noFill/>
              </a:ln>
              <a:solidFill>
                <a:srgbClr val="FFFFFF"/>
              </a:solidFill>
              <a:effectLst/>
              <a:uLnTx/>
              <a:uFillTx/>
              <a:latin typeface="+mj-lt"/>
              <a:ea typeface="+mn-ea"/>
              <a:cs typeface="+mn-cs"/>
            </a:endParaRPr>
          </a:p>
        </p:txBody>
      </p:sp>
      <p:sp>
        <p:nvSpPr>
          <p:cNvPr id="60" name="TextBox 59">
            <a:extLst>
              <a:ext uri="{FF2B5EF4-FFF2-40B4-BE49-F238E27FC236}">
                <a16:creationId xmlns:a16="http://schemas.microsoft.com/office/drawing/2014/main" id="{21079E73-5664-D5BC-830F-56183CBA9325}"/>
              </a:ext>
            </a:extLst>
          </p:cNvPr>
          <p:cNvSpPr txBox="1"/>
          <p:nvPr/>
        </p:nvSpPr>
        <p:spPr>
          <a:xfrm>
            <a:off x="666274" y="1677131"/>
            <a:ext cx="21544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Waste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Misuse</a:t>
            </a:r>
          </a:p>
        </p:txBody>
      </p:sp>
      <p:sp>
        <p:nvSpPr>
          <p:cNvPr id="61" name="TextBox 60">
            <a:extLst>
              <a:ext uri="{FF2B5EF4-FFF2-40B4-BE49-F238E27FC236}">
                <a16:creationId xmlns:a16="http://schemas.microsoft.com/office/drawing/2014/main" id="{D1DCF903-A7E5-D97D-8283-5E44CF4D0FFB}"/>
              </a:ext>
            </a:extLst>
          </p:cNvPr>
          <p:cNvSpPr txBox="1"/>
          <p:nvPr/>
        </p:nvSpPr>
        <p:spPr>
          <a:xfrm>
            <a:off x="2921276" y="1677131"/>
            <a:ext cx="21544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Changing Demographics</a:t>
            </a:r>
          </a:p>
        </p:txBody>
      </p:sp>
      <p:sp>
        <p:nvSpPr>
          <p:cNvPr id="62" name="TextBox 61">
            <a:extLst>
              <a:ext uri="{FF2B5EF4-FFF2-40B4-BE49-F238E27FC236}">
                <a16:creationId xmlns:a16="http://schemas.microsoft.com/office/drawing/2014/main" id="{F4E3175B-1AB8-DCFD-5BB9-A3E3A58157EE}"/>
              </a:ext>
            </a:extLst>
          </p:cNvPr>
          <p:cNvSpPr txBox="1"/>
          <p:nvPr/>
        </p:nvSpPr>
        <p:spPr>
          <a:xfrm>
            <a:off x="5060042" y="1677131"/>
            <a:ext cx="21544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Reduction in </a:t>
            </a:r>
            <a:br>
              <a:rPr kumimoji="0" lang="en-US" sz="1600" b="1" i="0" u="none" strike="noStrike" kern="1200" cap="none" spc="0" normalizeH="0" baseline="0" noProof="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br>
            <a:r>
              <a:rPr kumimoji="0" lang="en-US" sz="1600" b="1" i="0" u="none" strike="noStrike" kern="1200" cap="none" spc="0" normalizeH="0" baseline="0" noProof="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Medical Providers</a:t>
            </a:r>
          </a:p>
        </p:txBody>
      </p:sp>
      <p:sp>
        <p:nvSpPr>
          <p:cNvPr id="63" name="TextBox 62">
            <a:extLst>
              <a:ext uri="{FF2B5EF4-FFF2-40B4-BE49-F238E27FC236}">
                <a16:creationId xmlns:a16="http://schemas.microsoft.com/office/drawing/2014/main" id="{6393214F-AC70-BD82-69D0-181FE7C98148}"/>
              </a:ext>
            </a:extLst>
          </p:cNvPr>
          <p:cNvSpPr txBox="1"/>
          <p:nvPr/>
        </p:nvSpPr>
        <p:spPr>
          <a:xfrm>
            <a:off x="7198808" y="1677131"/>
            <a:ext cx="21544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Increasing Care Fragmentation</a:t>
            </a:r>
          </a:p>
        </p:txBody>
      </p:sp>
      <p:sp>
        <p:nvSpPr>
          <p:cNvPr id="256" name="TextBox 255">
            <a:extLst>
              <a:ext uri="{FF2B5EF4-FFF2-40B4-BE49-F238E27FC236}">
                <a16:creationId xmlns:a16="http://schemas.microsoft.com/office/drawing/2014/main" id="{5010AE92-EDA0-527C-EACF-6EC35C097289}"/>
              </a:ext>
            </a:extLst>
          </p:cNvPr>
          <p:cNvSpPr txBox="1"/>
          <p:nvPr/>
        </p:nvSpPr>
        <p:spPr>
          <a:xfrm>
            <a:off x="9446045" y="1677131"/>
            <a:ext cx="21544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The Cost of </a:t>
            </a:r>
            <a:br>
              <a:rPr kumimoji="0" lang="en-US" sz="1600" b="1" i="0" u="none" strike="noStrike" kern="1200" cap="none" spc="0" normalizeH="0" baseline="0" noProof="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br>
            <a:r>
              <a:rPr kumimoji="0" lang="en-US" sz="1600" b="1" i="0" u="none" strike="noStrike" kern="1200" cap="none" spc="0" normalizeH="0" baseline="0" noProof="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Care Delivery</a:t>
            </a:r>
          </a:p>
        </p:txBody>
      </p:sp>
    </p:spTree>
    <p:extLst>
      <p:ext uri="{BB962C8B-B14F-4D97-AF65-F5344CB8AC3E}">
        <p14:creationId xmlns:p14="http://schemas.microsoft.com/office/powerpoint/2010/main" val="73570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D8CF5-3682-8355-C1BB-5CF6DBC42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C9989-ABC5-648C-9FB5-80D171089D68}"/>
              </a:ext>
            </a:extLst>
          </p:cNvPr>
          <p:cNvSpPr>
            <a:spLocks noGrp="1"/>
          </p:cNvSpPr>
          <p:nvPr>
            <p:ph type="title"/>
          </p:nvPr>
        </p:nvSpPr>
        <p:spPr>
          <a:xfrm>
            <a:off x="685800" y="613631"/>
            <a:ext cx="9262157" cy="409343"/>
          </a:xfrm>
        </p:spPr>
        <p:txBody>
          <a:bodyPr lIns="0" tIns="0" rIns="0" bIns="0">
            <a:noAutofit/>
          </a:bodyPr>
          <a:lstStyle/>
          <a:p>
            <a:r>
              <a:rPr lang="en-US" sz="4000" dirty="0">
                <a:latin typeface="Source Serif Pro" panose="02040603050405020204" pitchFamily="18" charset="0"/>
                <a:ea typeface="Source Serif Pro" panose="02040603050405020204" pitchFamily="18" charset="0"/>
                <a:cs typeface="Red Hat Display SemiBold" panose="02010303040201060303" pitchFamily="2" charset="0"/>
              </a:rPr>
              <a:t>Perfecting Transcontinental Flight</a:t>
            </a:r>
          </a:p>
        </p:txBody>
      </p:sp>
      <p:sp>
        <p:nvSpPr>
          <p:cNvPr id="6" name="Text Placeholder 5">
            <a:extLst>
              <a:ext uri="{FF2B5EF4-FFF2-40B4-BE49-F238E27FC236}">
                <a16:creationId xmlns:a16="http://schemas.microsoft.com/office/drawing/2014/main" id="{9E4128D7-F942-59CA-1861-B29012C55845}"/>
              </a:ext>
            </a:extLst>
          </p:cNvPr>
          <p:cNvSpPr>
            <a:spLocks noGrp="1"/>
          </p:cNvSpPr>
          <p:nvPr>
            <p:ph type="body" idx="4294967295"/>
          </p:nvPr>
        </p:nvSpPr>
        <p:spPr>
          <a:xfrm>
            <a:off x="685800" y="1214153"/>
            <a:ext cx="11161364" cy="419179"/>
          </a:xfrm>
        </p:spPr>
        <p:txBody>
          <a:bodyPr lIns="0" tIns="0" rIns="0" bIns="0">
            <a:normAutofit/>
          </a:bodyPr>
          <a:lstStyle/>
          <a:p>
            <a:pPr marL="0" indent="0">
              <a:buNone/>
            </a:pPr>
            <a:r>
              <a:rPr lang="en-US" sz="1800" dirty="0">
                <a:solidFill>
                  <a:schemeClr val="tx2"/>
                </a:solidFill>
              </a:rPr>
              <a:t>Flying a plane requires the perfect combination of automation, data savvy and human intervention</a:t>
            </a:r>
          </a:p>
        </p:txBody>
      </p:sp>
      <p:pic>
        <p:nvPicPr>
          <p:cNvPr id="4" name="Graphic 3">
            <a:extLst>
              <a:ext uri="{FF2B5EF4-FFF2-40B4-BE49-F238E27FC236}">
                <a16:creationId xmlns:a16="http://schemas.microsoft.com/office/drawing/2014/main" id="{EECC1D34-7EF9-F1F9-35F6-64FFC755EE0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02288" y="2101158"/>
            <a:ext cx="798700" cy="798700"/>
          </a:xfrm>
          <a:prstGeom prst="rect">
            <a:avLst/>
          </a:prstGeom>
        </p:spPr>
      </p:pic>
      <p:sp>
        <p:nvSpPr>
          <p:cNvPr id="5" name="TextBox 4">
            <a:extLst>
              <a:ext uri="{FF2B5EF4-FFF2-40B4-BE49-F238E27FC236}">
                <a16:creationId xmlns:a16="http://schemas.microsoft.com/office/drawing/2014/main" id="{758A1000-00C8-9B48-1559-621E06D95EF2}"/>
              </a:ext>
            </a:extLst>
          </p:cNvPr>
          <p:cNvSpPr txBox="1"/>
          <p:nvPr/>
        </p:nvSpPr>
        <p:spPr>
          <a:xfrm>
            <a:off x="829094" y="2928022"/>
            <a:ext cx="4745088"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chemeClr val="bg2"/>
                </a:solidFill>
                <a:effectLst/>
                <a:uLnTx/>
                <a:uFillTx/>
                <a:latin typeface="+mj-lt"/>
                <a:ea typeface="Red Hat Display SemiBold" panose="02010303040201060303" pitchFamily="2" charset="0"/>
                <a:cs typeface="Red Hat Display SemiBold" panose="02010303040201060303" pitchFamily="2" charset="0"/>
              </a:rPr>
              <a:t>20TB x 2 x 6 x 365</a:t>
            </a:r>
          </a:p>
        </p:txBody>
      </p:sp>
      <p:sp>
        <p:nvSpPr>
          <p:cNvPr id="7" name="TextBox 6">
            <a:extLst>
              <a:ext uri="{FF2B5EF4-FFF2-40B4-BE49-F238E27FC236}">
                <a16:creationId xmlns:a16="http://schemas.microsoft.com/office/drawing/2014/main" id="{7AC2F6C8-BD35-FE63-23F2-753266A535B3}"/>
              </a:ext>
            </a:extLst>
          </p:cNvPr>
          <p:cNvSpPr txBox="1"/>
          <p:nvPr/>
        </p:nvSpPr>
        <p:spPr>
          <a:xfrm>
            <a:off x="829094" y="4370980"/>
            <a:ext cx="4562208" cy="1513619"/>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10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One 737 flying once daily transcontinental generates 87,600 Terabytes of data per year from its engines alone, this doesn’t include weather, air traffic, passenger data, etc.</a:t>
            </a:r>
          </a:p>
          <a:p>
            <a:pPr marL="0" marR="0" lvl="0" indent="0" algn="ctr" defTabSz="914400" rtl="0" eaLnBrk="1" fontAlgn="auto" latinLnBrk="0" hangingPunct="1">
              <a:lnSpc>
                <a:spcPts val="2000"/>
              </a:lnSpc>
              <a:spcBef>
                <a:spcPts val="0"/>
              </a:spcBef>
              <a:spcAft>
                <a:spcPts val="10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 HP</a:t>
            </a:r>
          </a:p>
        </p:txBody>
      </p:sp>
      <p:sp>
        <p:nvSpPr>
          <p:cNvPr id="8" name="TextBox 7">
            <a:extLst>
              <a:ext uri="{FF2B5EF4-FFF2-40B4-BE49-F238E27FC236}">
                <a16:creationId xmlns:a16="http://schemas.microsoft.com/office/drawing/2014/main" id="{D91AC836-EFBF-27E8-0EEA-AEE5674D54CD}"/>
              </a:ext>
            </a:extLst>
          </p:cNvPr>
          <p:cNvSpPr txBox="1"/>
          <p:nvPr/>
        </p:nvSpPr>
        <p:spPr>
          <a:xfrm>
            <a:off x="685800" y="3741834"/>
            <a:ext cx="1182586"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latin typeface="+mj-lt"/>
                <a:ea typeface="Inter" panose="02000503000000020004" pitchFamily="2" charset="0"/>
                <a:cs typeface="Red Hat Display SemiBold" panose="02010303040201060303" pitchFamily="2" charset="0"/>
              </a:rPr>
              <a:t>Amount of data generated per engine per hour</a:t>
            </a:r>
          </a:p>
        </p:txBody>
      </p:sp>
      <p:sp>
        <p:nvSpPr>
          <p:cNvPr id="9" name="TextBox 8">
            <a:extLst>
              <a:ext uri="{FF2B5EF4-FFF2-40B4-BE49-F238E27FC236}">
                <a16:creationId xmlns:a16="http://schemas.microsoft.com/office/drawing/2014/main" id="{0D4ABB75-BB25-BFE2-B8DB-D73B605CB0F9}"/>
              </a:ext>
            </a:extLst>
          </p:cNvPr>
          <p:cNvSpPr txBox="1"/>
          <p:nvPr/>
        </p:nvSpPr>
        <p:spPr>
          <a:xfrm>
            <a:off x="2546925" y="3741834"/>
            <a:ext cx="797947"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latin typeface="+mj-lt"/>
                <a:ea typeface="Inter" panose="02000503000000020004" pitchFamily="2" charset="0"/>
                <a:cs typeface="Red Hat Display SemiBold" panose="02010303040201060303" pitchFamily="2" charset="0"/>
              </a:rPr>
              <a:t>Engines/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latin typeface="+mj-lt"/>
                <a:ea typeface="Inter" panose="02000503000000020004" pitchFamily="2" charset="0"/>
                <a:cs typeface="Red Hat Display SemiBold" panose="02010303040201060303" pitchFamily="2" charset="0"/>
              </a:rPr>
              <a:t>737</a:t>
            </a:r>
          </a:p>
        </p:txBody>
      </p:sp>
      <p:sp>
        <p:nvSpPr>
          <p:cNvPr id="12" name="TextBox 11">
            <a:extLst>
              <a:ext uri="{FF2B5EF4-FFF2-40B4-BE49-F238E27FC236}">
                <a16:creationId xmlns:a16="http://schemas.microsoft.com/office/drawing/2014/main" id="{077E51A7-FE64-55F5-ED69-88BAD22B6650}"/>
              </a:ext>
            </a:extLst>
          </p:cNvPr>
          <p:cNvSpPr txBox="1"/>
          <p:nvPr/>
        </p:nvSpPr>
        <p:spPr>
          <a:xfrm>
            <a:off x="3214545" y="3741834"/>
            <a:ext cx="1182586"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latin typeface="+mj-lt"/>
                <a:ea typeface="Inter" panose="02000503000000020004" pitchFamily="2" charset="0"/>
                <a:cs typeface="Red Hat Display SemiBold" panose="02010303040201060303" pitchFamily="2" charset="0"/>
              </a:rPr>
              <a:t>Hours/ transcontinental flight</a:t>
            </a:r>
          </a:p>
        </p:txBody>
      </p:sp>
      <p:sp>
        <p:nvSpPr>
          <p:cNvPr id="13" name="TextBox 12">
            <a:extLst>
              <a:ext uri="{FF2B5EF4-FFF2-40B4-BE49-F238E27FC236}">
                <a16:creationId xmlns:a16="http://schemas.microsoft.com/office/drawing/2014/main" id="{6071D0F8-6350-E728-E03C-4A7FD04ABCBA}"/>
              </a:ext>
            </a:extLst>
          </p:cNvPr>
          <p:cNvSpPr txBox="1"/>
          <p:nvPr/>
        </p:nvSpPr>
        <p:spPr>
          <a:xfrm>
            <a:off x="4362336" y="3741834"/>
            <a:ext cx="118258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2"/>
                </a:solidFill>
                <a:effectLst/>
                <a:uLnTx/>
                <a:uFillTx/>
                <a:latin typeface="+mj-lt"/>
                <a:ea typeface="Inter" panose="02000503000000020004" pitchFamily="2" charset="0"/>
                <a:cs typeface="Red Hat Display SemiBold" panose="02010303040201060303" pitchFamily="2" charset="0"/>
              </a:rPr>
              <a:t>Days/Year</a:t>
            </a:r>
          </a:p>
        </p:txBody>
      </p:sp>
      <p:cxnSp>
        <p:nvCxnSpPr>
          <p:cNvPr id="15" name="Straight Connector 14">
            <a:extLst>
              <a:ext uri="{FF2B5EF4-FFF2-40B4-BE49-F238E27FC236}">
                <a16:creationId xmlns:a16="http://schemas.microsoft.com/office/drawing/2014/main" id="{ED89F0D0-0FE9-E00E-637A-EF07B574154F}"/>
              </a:ext>
            </a:extLst>
          </p:cNvPr>
          <p:cNvCxnSpPr>
            <a:cxnSpLocks/>
          </p:cNvCxnSpPr>
          <p:nvPr/>
        </p:nvCxnSpPr>
        <p:spPr>
          <a:xfrm>
            <a:off x="1324051" y="3504359"/>
            <a:ext cx="0" cy="16800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14F28F-EB4E-5C37-2888-5C90A9F2E684}"/>
              </a:ext>
            </a:extLst>
          </p:cNvPr>
          <p:cNvCxnSpPr>
            <a:cxnSpLocks/>
          </p:cNvCxnSpPr>
          <p:nvPr/>
        </p:nvCxnSpPr>
        <p:spPr>
          <a:xfrm>
            <a:off x="2962655" y="3504359"/>
            <a:ext cx="0" cy="16800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48C830F-A74B-3CB9-8ED7-9F7695CD3D63}"/>
              </a:ext>
            </a:extLst>
          </p:cNvPr>
          <p:cNvCxnSpPr>
            <a:cxnSpLocks/>
          </p:cNvCxnSpPr>
          <p:nvPr/>
        </p:nvCxnSpPr>
        <p:spPr>
          <a:xfrm>
            <a:off x="3796588" y="3504359"/>
            <a:ext cx="0" cy="16800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0AAE92-9048-07F2-03D5-4B0F9C0AEBBA}"/>
              </a:ext>
            </a:extLst>
          </p:cNvPr>
          <p:cNvCxnSpPr>
            <a:cxnSpLocks/>
          </p:cNvCxnSpPr>
          <p:nvPr/>
        </p:nvCxnSpPr>
        <p:spPr>
          <a:xfrm>
            <a:off x="4953629" y="3504359"/>
            <a:ext cx="0" cy="16800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FD094C77-1AC7-163B-A10D-38583448871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16641" y="2131090"/>
            <a:ext cx="738836" cy="738836"/>
          </a:xfrm>
          <a:prstGeom prst="rect">
            <a:avLst/>
          </a:prstGeom>
        </p:spPr>
      </p:pic>
      <p:sp>
        <p:nvSpPr>
          <p:cNvPr id="25" name="TextBox 24">
            <a:extLst>
              <a:ext uri="{FF2B5EF4-FFF2-40B4-BE49-F238E27FC236}">
                <a16:creationId xmlns:a16="http://schemas.microsoft.com/office/drawing/2014/main" id="{80B13C07-54C7-1C13-B350-74CAFD99378B}"/>
              </a:ext>
            </a:extLst>
          </p:cNvPr>
          <p:cNvSpPr txBox="1"/>
          <p:nvPr/>
        </p:nvSpPr>
        <p:spPr>
          <a:xfrm>
            <a:off x="6700129" y="3197772"/>
            <a:ext cx="4971860" cy="1108252"/>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12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Human intervention is crucial for a safe landing. Pilots are required to communicate with the autopilot system and input parameters such as altitude, speed, and glide slope. This intervention guides autopilot to execute the landing</a:t>
            </a:r>
            <a:r>
              <a:rPr kumimoji="0" lang="en-US" sz="16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a:t>
            </a:r>
          </a:p>
        </p:txBody>
      </p:sp>
      <p:cxnSp>
        <p:nvCxnSpPr>
          <p:cNvPr id="29" name="Straight Connector 28">
            <a:extLst>
              <a:ext uri="{FF2B5EF4-FFF2-40B4-BE49-F238E27FC236}">
                <a16:creationId xmlns:a16="http://schemas.microsoft.com/office/drawing/2014/main" id="{EBFFBB7C-4555-C61B-4A4A-400F6B9C9ACD}"/>
              </a:ext>
            </a:extLst>
          </p:cNvPr>
          <p:cNvCxnSpPr>
            <a:cxnSpLocks/>
          </p:cNvCxnSpPr>
          <p:nvPr/>
        </p:nvCxnSpPr>
        <p:spPr>
          <a:xfrm>
            <a:off x="6096000" y="2128723"/>
            <a:ext cx="0" cy="3482035"/>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10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7BB1B-ED32-01CD-AC40-39BA9EB7858E}"/>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B3AA8F7-687D-3CD5-2D15-08D134C6C8BB}"/>
              </a:ext>
            </a:extLst>
          </p:cNvPr>
          <p:cNvSpPr>
            <a:spLocks noGrp="1"/>
          </p:cNvSpPr>
          <p:nvPr>
            <p:ph type="title"/>
          </p:nvPr>
        </p:nvSpPr>
        <p:spPr>
          <a:xfrm>
            <a:off x="685800" y="365125"/>
            <a:ext cx="9475728" cy="867327"/>
          </a:xfrm>
        </p:spPr>
        <p:txBody>
          <a:bodyPr>
            <a:noAutofit/>
          </a:bodyPr>
          <a:lstStyle/>
          <a:p>
            <a:r>
              <a:rPr lang="en-US" sz="3200" dirty="0"/>
              <a:t>Medical Headwinds - The Need for Speed and Scale in Managing Data has Never Been Greater </a:t>
            </a:r>
          </a:p>
        </p:txBody>
      </p:sp>
      <p:sp>
        <p:nvSpPr>
          <p:cNvPr id="14" name="Text Placeholder 5">
            <a:extLst>
              <a:ext uri="{FF2B5EF4-FFF2-40B4-BE49-F238E27FC236}">
                <a16:creationId xmlns:a16="http://schemas.microsoft.com/office/drawing/2014/main" id="{F39ABCB6-EE11-C9AC-A493-F3F129E8CDAA}"/>
              </a:ext>
            </a:extLst>
          </p:cNvPr>
          <p:cNvSpPr txBox="1">
            <a:spLocks/>
          </p:cNvSpPr>
          <p:nvPr/>
        </p:nvSpPr>
        <p:spPr>
          <a:xfrm>
            <a:off x="685800" y="1312299"/>
            <a:ext cx="11455400" cy="338137"/>
          </a:xfrm>
          <a:prstGeom prst="rect">
            <a:avLst/>
          </a:prstGeom>
        </p:spPr>
        <p:txBody>
          <a:bodyPr wrap="square" lIns="0" tIns="0" rIns="0" bIns="0">
            <a:normAutofit/>
          </a:bodyPr>
          <a:lstStyle>
            <a:lvl1pPr marL="0">
              <a:defRPr>
                <a:solidFill>
                  <a:schemeClr val="bg2"/>
                </a:solidFill>
                <a:latin typeface="+mj-lt"/>
                <a:ea typeface="+mn-ea"/>
                <a:cs typeface="+mn-cs"/>
              </a:defRPr>
            </a:lvl1pPr>
            <a:lvl2pPr marL="486461">
              <a:defRPr>
                <a:latin typeface="+mn-lt"/>
                <a:ea typeface="+mn-ea"/>
                <a:cs typeface="+mn-cs"/>
              </a:defRPr>
            </a:lvl2pPr>
            <a:lvl3pPr marL="972922">
              <a:defRPr>
                <a:latin typeface="+mn-lt"/>
                <a:ea typeface="+mn-ea"/>
                <a:cs typeface="+mn-cs"/>
              </a:defRPr>
            </a:lvl3pPr>
            <a:lvl4pPr marL="1459382">
              <a:defRPr>
                <a:latin typeface="+mn-lt"/>
                <a:ea typeface="+mn-ea"/>
                <a:cs typeface="+mn-cs"/>
              </a:defRPr>
            </a:lvl4pPr>
            <a:lvl5pPr marL="1945843">
              <a:defRPr>
                <a:latin typeface="+mn-lt"/>
                <a:ea typeface="+mn-ea"/>
                <a:cs typeface="+mn-cs"/>
              </a:defRPr>
            </a:lvl5pPr>
            <a:lvl6pPr marL="2432304">
              <a:defRPr>
                <a:latin typeface="+mn-lt"/>
                <a:ea typeface="+mn-ea"/>
                <a:cs typeface="+mn-cs"/>
              </a:defRPr>
            </a:lvl6pPr>
            <a:lvl7pPr marL="2918765">
              <a:defRPr>
                <a:latin typeface="+mn-lt"/>
                <a:ea typeface="+mn-ea"/>
                <a:cs typeface="+mn-cs"/>
              </a:defRPr>
            </a:lvl7pPr>
            <a:lvl8pPr marL="3405226">
              <a:defRPr>
                <a:latin typeface="+mn-lt"/>
                <a:ea typeface="+mn-ea"/>
                <a:cs typeface="+mn-cs"/>
              </a:defRPr>
            </a:lvl8pPr>
            <a:lvl9pPr marL="3891686">
              <a:defRPr>
                <a:latin typeface="+mn-lt"/>
                <a:ea typeface="+mn-ea"/>
                <a:cs typeface="+mn-cs"/>
              </a:defRPr>
            </a:lvl9pPr>
          </a:lstStyle>
          <a:p>
            <a:r>
              <a:rPr lang="en-US" kern="0">
                <a:solidFill>
                  <a:schemeClr val="tx2"/>
                </a:solidFill>
              </a:rPr>
              <a:t>Automation is critical to generating insights from data </a:t>
            </a:r>
            <a:endParaRPr lang="en-US" kern="0" dirty="0">
              <a:solidFill>
                <a:schemeClr val="tx2"/>
              </a:solidFill>
            </a:endParaRPr>
          </a:p>
        </p:txBody>
      </p:sp>
      <p:pic>
        <p:nvPicPr>
          <p:cNvPr id="16" name="Graphic 15">
            <a:extLst>
              <a:ext uri="{FF2B5EF4-FFF2-40B4-BE49-F238E27FC236}">
                <a16:creationId xmlns:a16="http://schemas.microsoft.com/office/drawing/2014/main" id="{98D96D3E-FE21-5AB9-8F88-D0202454111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98962" y="2076701"/>
            <a:ext cx="874166" cy="874166"/>
          </a:xfrm>
          <a:prstGeom prst="rect">
            <a:avLst/>
          </a:prstGeom>
        </p:spPr>
      </p:pic>
      <p:sp>
        <p:nvSpPr>
          <p:cNvPr id="20" name="TextBox 19">
            <a:extLst>
              <a:ext uri="{FF2B5EF4-FFF2-40B4-BE49-F238E27FC236}">
                <a16:creationId xmlns:a16="http://schemas.microsoft.com/office/drawing/2014/main" id="{80C8B5C8-3C4C-67A5-DD70-66E41435AB6F}"/>
              </a:ext>
            </a:extLst>
          </p:cNvPr>
          <p:cNvSpPr txBox="1"/>
          <p:nvPr/>
        </p:nvSpPr>
        <p:spPr>
          <a:xfrm>
            <a:off x="573043" y="3190790"/>
            <a:ext cx="3274733" cy="159492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10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A single patient generates approximately 80 megabytes of data each year in EMR and imaging data.</a:t>
            </a:r>
          </a:p>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 Suter-</a:t>
            </a:r>
            <a:r>
              <a:rPr kumimoji="0" lang="en-US" sz="1200" b="0" i="0" u="none" strike="noStrike" kern="1200" cap="none" spc="0" normalizeH="0" baseline="0" noProof="0" dirty="0" err="1">
                <a:ln>
                  <a:noFill/>
                </a:ln>
                <a:solidFill>
                  <a:schemeClr val="bg1"/>
                </a:solidFill>
                <a:effectLst/>
                <a:uLnTx/>
                <a:uFillTx/>
                <a:latin typeface="+mj-lt"/>
                <a:ea typeface="Inter" panose="02000503000000020004" pitchFamily="2" charset="0"/>
                <a:cs typeface="Red Hat Display SemiBold" panose="02010303040201060303" pitchFamily="2" charset="0"/>
              </a:rPr>
              <a:t>Crazzola</a:t>
            </a:r>
            <a:r>
              <a:rPr kumimoji="0" lang="en-US" sz="12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 Clemens. (2018). </a:t>
            </a:r>
            <a:r>
              <a:rPr kumimoji="0" lang="en-US" sz="1200" b="0" i="1"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Better Patient Outcomes Through Mining of Biomedical Big Data. Frontiers in ICT</a:t>
            </a:r>
            <a:r>
              <a:rPr kumimoji="0" lang="en-US" sz="12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 5.</a:t>
            </a:r>
          </a:p>
        </p:txBody>
      </p:sp>
      <p:pic>
        <p:nvPicPr>
          <p:cNvPr id="21" name="Graphic 20">
            <a:extLst>
              <a:ext uri="{FF2B5EF4-FFF2-40B4-BE49-F238E27FC236}">
                <a16:creationId xmlns:a16="http://schemas.microsoft.com/office/drawing/2014/main" id="{68A1C0D2-22AC-F201-D5E4-ABE76BEF828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694292" y="2076701"/>
            <a:ext cx="874166" cy="874166"/>
          </a:xfrm>
          <a:prstGeom prst="rect">
            <a:avLst/>
          </a:prstGeom>
        </p:spPr>
      </p:pic>
      <p:sp>
        <p:nvSpPr>
          <p:cNvPr id="22" name="TextBox 21">
            <a:extLst>
              <a:ext uri="{FF2B5EF4-FFF2-40B4-BE49-F238E27FC236}">
                <a16:creationId xmlns:a16="http://schemas.microsoft.com/office/drawing/2014/main" id="{45803EC4-898E-E657-A0F1-BE1D0CC21FB9}"/>
              </a:ext>
            </a:extLst>
          </p:cNvPr>
          <p:cNvSpPr txBox="1"/>
          <p:nvPr/>
        </p:nvSpPr>
        <p:spPr>
          <a:xfrm>
            <a:off x="4494009" y="3190790"/>
            <a:ext cx="3274733" cy="1719317"/>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10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Healthcare organizations have seen an 878% increase in health data growth since 2016, reaching 8.41 petabytes (PB) </a:t>
            </a:r>
            <a:br>
              <a:rPr kumimoji="0" lang="en-US" sz="16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br>
            <a:r>
              <a:rPr kumimoji="0" lang="en-US" sz="16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in 2018.</a:t>
            </a:r>
          </a:p>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 Dell EMC</a:t>
            </a:r>
          </a:p>
        </p:txBody>
      </p:sp>
      <p:cxnSp>
        <p:nvCxnSpPr>
          <p:cNvPr id="23" name="Straight Connector 22">
            <a:extLst>
              <a:ext uri="{FF2B5EF4-FFF2-40B4-BE49-F238E27FC236}">
                <a16:creationId xmlns:a16="http://schemas.microsoft.com/office/drawing/2014/main" id="{36A06B82-5FC8-BEBA-A6F7-B48A612A31A6}"/>
              </a:ext>
            </a:extLst>
          </p:cNvPr>
          <p:cNvCxnSpPr>
            <a:cxnSpLocks/>
          </p:cNvCxnSpPr>
          <p:nvPr/>
        </p:nvCxnSpPr>
        <p:spPr>
          <a:xfrm>
            <a:off x="4259885" y="2128723"/>
            <a:ext cx="0" cy="3482035"/>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8BDF607-99D5-DEA7-3F09-57878D3951C1}"/>
              </a:ext>
            </a:extLst>
          </p:cNvPr>
          <p:cNvSpPr txBox="1"/>
          <p:nvPr/>
        </p:nvSpPr>
        <p:spPr>
          <a:xfrm>
            <a:off x="8598757" y="2076701"/>
            <a:ext cx="3274733" cy="924227"/>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100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mj-lt"/>
                <a:ea typeface="Inter" panose="02000503000000020004" pitchFamily="2" charset="0"/>
                <a:cs typeface="Red Hat Display SemiBold" panose="02010303040201060303" pitchFamily="2" charset="0"/>
              </a:rPr>
              <a:t>Annual Patient Generated Data Is Surging Globally</a:t>
            </a:r>
          </a:p>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 Connor Stewart, </a:t>
            </a:r>
            <a:r>
              <a:rPr kumimoji="0" lang="en-US" sz="1200" b="0" i="1"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Statista</a:t>
            </a:r>
            <a:r>
              <a:rPr kumimoji="0" lang="en-US" sz="1200" b="0" i="0" u="none" strike="noStrike" kern="1200" cap="none" spc="0" normalizeH="0" baseline="0" noProof="0" dirty="0">
                <a:ln>
                  <a:noFill/>
                </a:ln>
                <a:solidFill>
                  <a:schemeClr val="bg1"/>
                </a:solidFill>
                <a:effectLst/>
                <a:uLnTx/>
                <a:uFillTx/>
                <a:latin typeface="+mj-lt"/>
                <a:ea typeface="Inter" panose="02000503000000020004" pitchFamily="2" charset="0"/>
                <a:cs typeface="Red Hat Display SemiBold" panose="02010303040201060303" pitchFamily="2" charset="0"/>
              </a:rPr>
              <a:t>, 2020</a:t>
            </a:r>
          </a:p>
        </p:txBody>
      </p:sp>
      <p:grpSp>
        <p:nvGrpSpPr>
          <p:cNvPr id="27" name="Group 26">
            <a:extLst>
              <a:ext uri="{FF2B5EF4-FFF2-40B4-BE49-F238E27FC236}">
                <a16:creationId xmlns:a16="http://schemas.microsoft.com/office/drawing/2014/main" id="{442A74FD-2714-8602-D5BD-CEFCE2FF9CC0}"/>
              </a:ext>
            </a:extLst>
          </p:cNvPr>
          <p:cNvGrpSpPr/>
          <p:nvPr/>
        </p:nvGrpSpPr>
        <p:grpSpPr>
          <a:xfrm>
            <a:off x="8820924" y="3243124"/>
            <a:ext cx="2830399" cy="2447937"/>
            <a:chOff x="8624915" y="3243124"/>
            <a:chExt cx="2830399" cy="2447937"/>
          </a:xfrm>
        </p:grpSpPr>
        <p:sp>
          <p:nvSpPr>
            <p:cNvPr id="28" name="TextBox 27">
              <a:extLst>
                <a:ext uri="{FF2B5EF4-FFF2-40B4-BE49-F238E27FC236}">
                  <a16:creationId xmlns:a16="http://schemas.microsoft.com/office/drawing/2014/main" id="{B1595A06-AA44-9452-9452-9BD72874B4D3}"/>
                </a:ext>
              </a:extLst>
            </p:cNvPr>
            <p:cNvSpPr txBox="1"/>
            <p:nvPr/>
          </p:nvSpPr>
          <p:spPr>
            <a:xfrm>
              <a:off x="9037025" y="5404188"/>
              <a:ext cx="876533" cy="286873"/>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Inter SemiBold" panose="02000503000000020004" pitchFamily="2" charset="0"/>
                  <a:cs typeface="Red Hat Display SemiBold" panose="02010303040201060303" pitchFamily="2" charset="0"/>
                </a:rPr>
                <a:t>2013</a:t>
              </a:r>
            </a:p>
          </p:txBody>
        </p:sp>
        <p:sp>
          <p:nvSpPr>
            <p:cNvPr id="30" name="TextBox 29">
              <a:extLst>
                <a:ext uri="{FF2B5EF4-FFF2-40B4-BE49-F238E27FC236}">
                  <a16:creationId xmlns:a16="http://schemas.microsoft.com/office/drawing/2014/main" id="{4FBFAEB2-AC6B-E9E2-040E-6A6B00FA9F70}"/>
                </a:ext>
              </a:extLst>
            </p:cNvPr>
            <p:cNvSpPr txBox="1"/>
            <p:nvPr/>
          </p:nvSpPr>
          <p:spPr>
            <a:xfrm>
              <a:off x="10179096" y="5404188"/>
              <a:ext cx="876533" cy="286873"/>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Inter SemiBold" panose="02000503000000020004" pitchFamily="2" charset="0"/>
                  <a:cs typeface="Red Hat Display SemiBold" panose="02010303040201060303" pitchFamily="2" charset="0"/>
                </a:rPr>
                <a:t>2020</a:t>
              </a:r>
            </a:p>
          </p:txBody>
        </p:sp>
        <p:cxnSp>
          <p:nvCxnSpPr>
            <p:cNvPr id="31" name="Straight Connector 30">
              <a:extLst>
                <a:ext uri="{FF2B5EF4-FFF2-40B4-BE49-F238E27FC236}">
                  <a16:creationId xmlns:a16="http://schemas.microsoft.com/office/drawing/2014/main" id="{6D6B0175-9BB5-1BB7-CE8F-F12087012FC0}"/>
                </a:ext>
              </a:extLst>
            </p:cNvPr>
            <p:cNvCxnSpPr>
              <a:cxnSpLocks/>
            </p:cNvCxnSpPr>
            <p:nvPr/>
          </p:nvCxnSpPr>
          <p:spPr>
            <a:xfrm flipV="1">
              <a:off x="9475292" y="3332415"/>
              <a:ext cx="1133832" cy="1971282"/>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03A66610-0B4C-6F22-11F2-EB8C92003399}"/>
                </a:ext>
              </a:extLst>
            </p:cNvPr>
            <p:cNvCxnSpPr/>
            <p:nvPr/>
          </p:nvCxnSpPr>
          <p:spPr>
            <a:xfrm>
              <a:off x="10609124" y="3332415"/>
              <a:ext cx="0" cy="2071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BF5A5CC-A7CD-4865-B9D0-E2B89777D06D}"/>
                </a:ext>
              </a:extLst>
            </p:cNvPr>
            <p:cNvSpPr txBox="1"/>
            <p:nvPr/>
          </p:nvSpPr>
          <p:spPr>
            <a:xfrm>
              <a:off x="8624915" y="4904026"/>
              <a:ext cx="803558" cy="437236"/>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120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mj-lt"/>
                  <a:ea typeface="Inter SemiBold" panose="02000503000000020004" pitchFamily="2" charset="0"/>
                  <a:cs typeface="Red Hat Display SemiBold" panose="02010303040201060303" pitchFamily="2" charset="0"/>
                </a:rPr>
                <a:t>153 </a:t>
              </a:r>
              <a:br>
                <a:rPr kumimoji="0" lang="en-US" sz="1000" b="1" i="0" u="none" strike="noStrike" kern="1200" cap="none" spc="0" normalizeH="0" baseline="0" noProof="0" dirty="0">
                  <a:ln>
                    <a:noFill/>
                  </a:ln>
                  <a:solidFill>
                    <a:schemeClr val="bg1"/>
                  </a:solidFill>
                  <a:effectLst/>
                  <a:uLnTx/>
                  <a:uFillTx/>
                  <a:latin typeface="+mj-lt"/>
                  <a:ea typeface="Inter SemiBold" panose="02000503000000020004" pitchFamily="2" charset="0"/>
                  <a:cs typeface="Red Hat Display SemiBold" panose="02010303040201060303" pitchFamily="2" charset="0"/>
                </a:rPr>
              </a:br>
              <a:r>
                <a:rPr kumimoji="0" lang="en-US" sz="1000" b="1" i="0" u="none" strike="noStrike" kern="1200" cap="none" spc="0" normalizeH="0" baseline="0" noProof="0" dirty="0">
                  <a:ln>
                    <a:noFill/>
                  </a:ln>
                  <a:solidFill>
                    <a:schemeClr val="bg1"/>
                  </a:solidFill>
                  <a:effectLst/>
                  <a:uLnTx/>
                  <a:uFillTx/>
                  <a:latin typeface="+mj-lt"/>
                  <a:ea typeface="Inter SemiBold" panose="02000503000000020004" pitchFamily="2" charset="0"/>
                  <a:cs typeface="Red Hat Display SemiBold" panose="02010303040201060303" pitchFamily="2" charset="0"/>
                </a:rPr>
                <a:t>Exabytes</a:t>
              </a:r>
            </a:p>
          </p:txBody>
        </p:sp>
        <p:sp>
          <p:nvSpPr>
            <p:cNvPr id="34" name="TextBox 33">
              <a:extLst>
                <a:ext uri="{FF2B5EF4-FFF2-40B4-BE49-F238E27FC236}">
                  <a16:creationId xmlns:a16="http://schemas.microsoft.com/office/drawing/2014/main" id="{D8DDC2B7-F945-D751-2D66-D858342FAA34}"/>
                </a:ext>
              </a:extLst>
            </p:cNvPr>
            <p:cNvSpPr txBox="1"/>
            <p:nvPr/>
          </p:nvSpPr>
          <p:spPr>
            <a:xfrm>
              <a:off x="10655944" y="3243124"/>
              <a:ext cx="799370" cy="437236"/>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120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mj-lt"/>
                  <a:ea typeface="Inter SemiBold" panose="02000503000000020004" pitchFamily="2" charset="0"/>
                  <a:cs typeface="Red Hat Display SemiBold" panose="02010303040201060303" pitchFamily="2" charset="0"/>
                </a:rPr>
                <a:t>2314 </a:t>
              </a:r>
              <a:br>
                <a:rPr kumimoji="0" lang="en-US" sz="1000" b="1" i="0" u="none" strike="noStrike" kern="1200" cap="none" spc="0" normalizeH="0" baseline="0" noProof="0" dirty="0">
                  <a:ln>
                    <a:noFill/>
                  </a:ln>
                  <a:solidFill>
                    <a:schemeClr val="bg1"/>
                  </a:solidFill>
                  <a:effectLst/>
                  <a:uLnTx/>
                  <a:uFillTx/>
                  <a:latin typeface="+mj-lt"/>
                  <a:ea typeface="Inter SemiBold" panose="02000503000000020004" pitchFamily="2" charset="0"/>
                  <a:cs typeface="Red Hat Display SemiBold" panose="02010303040201060303" pitchFamily="2" charset="0"/>
                </a:rPr>
              </a:br>
              <a:r>
                <a:rPr kumimoji="0" lang="en-US" sz="1000" b="1" i="0" u="none" strike="noStrike" kern="1200" cap="none" spc="0" normalizeH="0" baseline="0" noProof="0" dirty="0">
                  <a:ln>
                    <a:noFill/>
                  </a:ln>
                  <a:solidFill>
                    <a:schemeClr val="bg1"/>
                  </a:solidFill>
                  <a:effectLst/>
                  <a:uLnTx/>
                  <a:uFillTx/>
                  <a:latin typeface="+mj-lt"/>
                  <a:ea typeface="Inter SemiBold" panose="02000503000000020004" pitchFamily="2" charset="0"/>
                  <a:cs typeface="Red Hat Display SemiBold" panose="02010303040201060303" pitchFamily="2" charset="0"/>
                </a:rPr>
                <a:t>Exabytes</a:t>
              </a:r>
            </a:p>
          </p:txBody>
        </p:sp>
      </p:grpSp>
      <p:cxnSp>
        <p:nvCxnSpPr>
          <p:cNvPr id="35" name="Straight Connector 34">
            <a:extLst>
              <a:ext uri="{FF2B5EF4-FFF2-40B4-BE49-F238E27FC236}">
                <a16:creationId xmlns:a16="http://schemas.microsoft.com/office/drawing/2014/main" id="{BBF92C87-952C-C0EB-80B8-8D9E0BAA1BDF}"/>
              </a:ext>
            </a:extLst>
          </p:cNvPr>
          <p:cNvCxnSpPr>
            <a:cxnSpLocks/>
          </p:cNvCxnSpPr>
          <p:nvPr/>
        </p:nvCxnSpPr>
        <p:spPr>
          <a:xfrm>
            <a:off x="8319821" y="2128723"/>
            <a:ext cx="0" cy="3482035"/>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23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E9BE2-17B4-65EF-B1AE-D85D535E4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0A983-6785-3447-F376-0D9ACF178BE7}"/>
              </a:ext>
            </a:extLst>
          </p:cNvPr>
          <p:cNvSpPr>
            <a:spLocks noGrp="1"/>
          </p:cNvSpPr>
          <p:nvPr>
            <p:ph type="title"/>
          </p:nvPr>
        </p:nvSpPr>
        <p:spPr>
          <a:xfrm>
            <a:off x="736600" y="332765"/>
            <a:ext cx="9262157" cy="409343"/>
          </a:xfrm>
        </p:spPr>
        <p:txBody>
          <a:bodyPr>
            <a:noAutofit/>
          </a:bodyPr>
          <a:lstStyle/>
          <a:p>
            <a:r>
              <a:rPr lang="en-US" sz="3200" dirty="0"/>
              <a:t>Medical Headwinds - Dedicated Medical Talent is a Key Differentiator</a:t>
            </a:r>
          </a:p>
        </p:txBody>
      </p:sp>
      <p:sp>
        <p:nvSpPr>
          <p:cNvPr id="6" name="Text Placeholder 5">
            <a:extLst>
              <a:ext uri="{FF2B5EF4-FFF2-40B4-BE49-F238E27FC236}">
                <a16:creationId xmlns:a16="http://schemas.microsoft.com/office/drawing/2014/main" id="{389C8309-DD75-13FE-DA1D-2C0E007C74DE}"/>
              </a:ext>
            </a:extLst>
          </p:cNvPr>
          <p:cNvSpPr>
            <a:spLocks noGrp="1"/>
          </p:cNvSpPr>
          <p:nvPr>
            <p:ph type="body" idx="4294967295"/>
          </p:nvPr>
        </p:nvSpPr>
        <p:spPr>
          <a:xfrm>
            <a:off x="736600" y="1286452"/>
            <a:ext cx="11455400" cy="338137"/>
          </a:xfrm>
        </p:spPr>
        <p:txBody>
          <a:bodyPr lIns="0" tIns="0" rIns="0" bIns="0">
            <a:normAutofit/>
          </a:bodyPr>
          <a:lstStyle/>
          <a:p>
            <a:pPr marL="0" indent="0">
              <a:buNone/>
            </a:pPr>
            <a:r>
              <a:rPr lang="en-US" dirty="0">
                <a:solidFill>
                  <a:schemeClr val="accent1"/>
                </a:solidFill>
              </a:rPr>
              <a:t>Medical knowledge explosion requires dedicated talent to triage for relevance</a:t>
            </a:r>
          </a:p>
        </p:txBody>
      </p:sp>
      <p:sp>
        <p:nvSpPr>
          <p:cNvPr id="9" name="TextBox 8">
            <a:extLst>
              <a:ext uri="{FF2B5EF4-FFF2-40B4-BE49-F238E27FC236}">
                <a16:creationId xmlns:a16="http://schemas.microsoft.com/office/drawing/2014/main" id="{BB5E370A-C048-3DC1-FB87-4324D13A4FE4}"/>
              </a:ext>
            </a:extLst>
          </p:cNvPr>
          <p:cNvSpPr txBox="1"/>
          <p:nvPr/>
        </p:nvSpPr>
        <p:spPr>
          <a:xfrm>
            <a:off x="626122" y="3190790"/>
            <a:ext cx="3274733" cy="2107885"/>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1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Reading…“two articles per day out of the six million medical articles published annually, in one year, they would fall 82 centuries behind in their reading.” </a:t>
            </a:r>
          </a:p>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 Miser, WF, </a:t>
            </a:r>
            <a:r>
              <a:rPr kumimoji="0" lang="en-US" sz="1200" b="0" i="1"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Critical Appraisal of the Literature. </a:t>
            </a:r>
            <a: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J Am Board Fam </a:t>
            </a:r>
            <a:r>
              <a:rPr kumimoji="0" lang="en-US" sz="1200" b="0" i="0" u="none" strike="noStrike" kern="1200" cap="none" spc="0" normalizeH="0" baseline="0" noProof="0" dirty="0" err="1">
                <a:ln>
                  <a:noFill/>
                </a:ln>
                <a:solidFill>
                  <a:srgbClr val="FFFFFF"/>
                </a:solidFill>
                <a:effectLst/>
                <a:uLnTx/>
                <a:uFillTx/>
                <a:latin typeface="+mj-lt"/>
                <a:ea typeface="Inter" panose="02000503000000020004" pitchFamily="2" charset="0"/>
                <a:cs typeface="Red Hat Display SemiBold" panose="02010303040201060303" pitchFamily="2" charset="0"/>
              </a:rPr>
              <a:t>Pract</a:t>
            </a:r>
            <a: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 </a:t>
            </a:r>
            <a:b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br>
            <a: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12 (4) 315-333. 1999. </a:t>
            </a:r>
          </a:p>
        </p:txBody>
      </p:sp>
      <p:pic>
        <p:nvPicPr>
          <p:cNvPr id="10" name="Graphic 9">
            <a:extLst>
              <a:ext uri="{FF2B5EF4-FFF2-40B4-BE49-F238E27FC236}">
                <a16:creationId xmlns:a16="http://schemas.microsoft.com/office/drawing/2014/main" id="{F5C43458-F9DF-0C5B-ECC8-BFCE63FF879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26405" y="2229821"/>
            <a:ext cx="772345" cy="772345"/>
          </a:xfrm>
          <a:prstGeom prst="rect">
            <a:avLst/>
          </a:prstGeom>
        </p:spPr>
      </p:pic>
      <p:sp>
        <p:nvSpPr>
          <p:cNvPr id="11" name="TextBox 10">
            <a:extLst>
              <a:ext uri="{FF2B5EF4-FFF2-40B4-BE49-F238E27FC236}">
                <a16:creationId xmlns:a16="http://schemas.microsoft.com/office/drawing/2014/main" id="{161F28D7-C84B-DE32-9EAB-C5955DD907FF}"/>
              </a:ext>
            </a:extLst>
          </p:cNvPr>
          <p:cNvSpPr txBox="1"/>
          <p:nvPr/>
        </p:nvSpPr>
        <p:spPr>
          <a:xfrm>
            <a:off x="4537900" y="3190790"/>
            <a:ext cx="3274733" cy="2309222"/>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1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“What was learned in the first 3 years of medical school will be just 6% of what is known at the end of the decade from 2010 </a:t>
            </a:r>
            <a:br>
              <a:rPr kumimoji="0" lang="en-US" sz="16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br>
            <a:r>
              <a:rPr kumimoji="0" lang="en-US" sz="16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to 2020.”</a:t>
            </a:r>
          </a:p>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 Densen, P., </a:t>
            </a:r>
            <a:r>
              <a:rPr kumimoji="0" lang="en-US" sz="1200" b="0" i="1"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Challenges and Opportunities Facing Medical Education. </a:t>
            </a:r>
            <a: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Trans Am Clin </a:t>
            </a:r>
            <a:r>
              <a:rPr kumimoji="0" lang="en-US" sz="1200" b="0" i="0" u="none" strike="noStrike" kern="1200" cap="none" spc="0" normalizeH="0" baseline="0" noProof="0" dirty="0" err="1">
                <a:ln>
                  <a:noFill/>
                </a:ln>
                <a:solidFill>
                  <a:srgbClr val="FFFFFF"/>
                </a:solidFill>
                <a:effectLst/>
                <a:uLnTx/>
                <a:uFillTx/>
                <a:latin typeface="+mj-lt"/>
                <a:ea typeface="Inter" panose="02000503000000020004" pitchFamily="2" charset="0"/>
                <a:cs typeface="Red Hat Display SemiBold" panose="02010303040201060303" pitchFamily="2" charset="0"/>
              </a:rPr>
              <a:t>Climatol</a:t>
            </a:r>
            <a: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 Assoc. </a:t>
            </a:r>
            <a:b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br>
            <a:r>
              <a:rPr kumimoji="0" lang="en-US" sz="12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2011; 122: 48-58.</a:t>
            </a:r>
          </a:p>
        </p:txBody>
      </p:sp>
      <p:pic>
        <p:nvPicPr>
          <p:cNvPr id="12" name="Graphic 11">
            <a:extLst>
              <a:ext uri="{FF2B5EF4-FFF2-40B4-BE49-F238E27FC236}">
                <a16:creationId xmlns:a16="http://schemas.microsoft.com/office/drawing/2014/main" id="{B521B333-8E7D-9F46-7C93-6DEFFDC00CE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5789094" y="2229821"/>
            <a:ext cx="772345" cy="772345"/>
          </a:xfrm>
          <a:prstGeom prst="rect">
            <a:avLst/>
          </a:prstGeom>
        </p:spPr>
      </p:pic>
      <p:cxnSp>
        <p:nvCxnSpPr>
          <p:cNvPr id="13" name="Straight Connector 12">
            <a:extLst>
              <a:ext uri="{FF2B5EF4-FFF2-40B4-BE49-F238E27FC236}">
                <a16:creationId xmlns:a16="http://schemas.microsoft.com/office/drawing/2014/main" id="{A2F5D19D-14CD-14ED-920A-113EBAFD3BE2}"/>
              </a:ext>
            </a:extLst>
          </p:cNvPr>
          <p:cNvCxnSpPr>
            <a:cxnSpLocks/>
          </p:cNvCxnSpPr>
          <p:nvPr/>
        </p:nvCxnSpPr>
        <p:spPr>
          <a:xfrm>
            <a:off x="4259885" y="2128723"/>
            <a:ext cx="0" cy="3482035"/>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02F37D-EB1E-262E-93A1-4C451DF6F28A}"/>
              </a:ext>
            </a:extLst>
          </p:cNvPr>
          <p:cNvCxnSpPr>
            <a:cxnSpLocks/>
          </p:cNvCxnSpPr>
          <p:nvPr/>
        </p:nvCxnSpPr>
        <p:spPr>
          <a:xfrm>
            <a:off x="8319821" y="2128723"/>
            <a:ext cx="0" cy="3482035"/>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C2F44F-2A70-82F9-8281-E03739B1EB2F}"/>
              </a:ext>
            </a:extLst>
          </p:cNvPr>
          <p:cNvSpPr txBox="1"/>
          <p:nvPr/>
        </p:nvSpPr>
        <p:spPr>
          <a:xfrm>
            <a:off x="8598757" y="2076701"/>
            <a:ext cx="3274733" cy="1123256"/>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100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mj-lt"/>
                <a:ea typeface="Inter" panose="02000503000000020004" pitchFamily="2" charset="0"/>
                <a:cs typeface="Red Hat Display SemiBold" panose="02010303040201060303" pitchFamily="2" charset="0"/>
              </a:rPr>
              <a:t>Time to Double Medical Knowledge is Decreasing</a:t>
            </a:r>
          </a:p>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 NCBI, </a:t>
            </a:r>
            <a:r>
              <a:rPr kumimoji="0" lang="en-US" sz="1000" b="0" i="1"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Challenges and Opportunities Facings Medical Education</a:t>
            </a:r>
            <a:r>
              <a:rPr kumimoji="0" lang="en-US" sz="1000" b="0" i="0" u="none" strike="noStrike" kern="1200" cap="none" spc="0" normalizeH="0" baseline="0" noProof="0" dirty="0">
                <a:ln>
                  <a:noFill/>
                </a:ln>
                <a:solidFill>
                  <a:srgbClr val="FFFFFF"/>
                </a:solidFill>
                <a:effectLst/>
                <a:uLnTx/>
                <a:uFillTx/>
                <a:latin typeface="+mj-lt"/>
                <a:ea typeface="Inter" panose="02000503000000020004" pitchFamily="2" charset="0"/>
                <a:cs typeface="Red Hat Display SemiBold" panose="02010303040201060303" pitchFamily="2" charset="0"/>
              </a:rPr>
              <a:t>, Peter Densen, MD, 2011</a:t>
            </a:r>
          </a:p>
        </p:txBody>
      </p:sp>
      <p:sp>
        <p:nvSpPr>
          <p:cNvPr id="24" name="TextBox 23">
            <a:extLst>
              <a:ext uri="{FF2B5EF4-FFF2-40B4-BE49-F238E27FC236}">
                <a16:creationId xmlns:a16="http://schemas.microsoft.com/office/drawing/2014/main" id="{48A18E75-AA6A-A2E4-1BF7-37478BB825E2}"/>
              </a:ext>
            </a:extLst>
          </p:cNvPr>
          <p:cNvSpPr txBox="1"/>
          <p:nvPr/>
        </p:nvSpPr>
        <p:spPr>
          <a:xfrm>
            <a:off x="8844453" y="5404188"/>
            <a:ext cx="553546" cy="286873"/>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Inter SemiBold" panose="02000503000000020004" pitchFamily="2" charset="0"/>
                <a:cs typeface="Red Hat Display SemiBold" panose="02010303040201060303" pitchFamily="2" charset="0"/>
              </a:rPr>
              <a:t>1950</a:t>
            </a:r>
          </a:p>
        </p:txBody>
      </p:sp>
      <p:cxnSp>
        <p:nvCxnSpPr>
          <p:cNvPr id="26" name="Straight Connector 25">
            <a:extLst>
              <a:ext uri="{FF2B5EF4-FFF2-40B4-BE49-F238E27FC236}">
                <a16:creationId xmlns:a16="http://schemas.microsoft.com/office/drawing/2014/main" id="{AFFD1ED6-92BC-C16B-B6B5-49094527C019}"/>
              </a:ext>
            </a:extLst>
          </p:cNvPr>
          <p:cNvCxnSpPr>
            <a:cxnSpLocks/>
          </p:cNvCxnSpPr>
          <p:nvPr/>
        </p:nvCxnSpPr>
        <p:spPr>
          <a:xfrm flipH="1" flipV="1">
            <a:off x="9894391" y="5084537"/>
            <a:ext cx="1611346" cy="275201"/>
          </a:xfrm>
          <a:prstGeom prst="line">
            <a:avLst/>
          </a:prstGeom>
          <a:ln w="635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797356-CE5E-146B-E50E-2D31360E18C5}"/>
              </a:ext>
            </a:extLst>
          </p:cNvPr>
          <p:cNvCxnSpPr>
            <a:cxnSpLocks/>
          </p:cNvCxnSpPr>
          <p:nvPr/>
        </p:nvCxnSpPr>
        <p:spPr>
          <a:xfrm flipH="1" flipV="1">
            <a:off x="9125720" y="3422251"/>
            <a:ext cx="768671" cy="1662286"/>
          </a:xfrm>
          <a:prstGeom prst="line">
            <a:avLst/>
          </a:prstGeom>
          <a:ln w="635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25D9BE-B457-BEB7-226E-C49C43A54C71}"/>
              </a:ext>
            </a:extLst>
          </p:cNvPr>
          <p:cNvCxnSpPr>
            <a:cxnSpLocks/>
          </p:cNvCxnSpPr>
          <p:nvPr/>
        </p:nvCxnSpPr>
        <p:spPr>
          <a:xfrm>
            <a:off x="9121226" y="4501707"/>
            <a:ext cx="0" cy="8395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C99B557-3B43-3AAD-8121-5235D8E48050}"/>
              </a:ext>
            </a:extLst>
          </p:cNvPr>
          <p:cNvSpPr txBox="1"/>
          <p:nvPr/>
        </p:nvSpPr>
        <p:spPr>
          <a:xfrm>
            <a:off x="9574193" y="5404188"/>
            <a:ext cx="626023" cy="286873"/>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Inter SemiBold" panose="02000503000000020004" pitchFamily="2" charset="0"/>
                <a:cs typeface="Red Hat Display SemiBold" panose="02010303040201060303" pitchFamily="2" charset="0"/>
              </a:rPr>
              <a:t>1980</a:t>
            </a:r>
          </a:p>
        </p:txBody>
      </p:sp>
      <p:sp>
        <p:nvSpPr>
          <p:cNvPr id="40" name="TextBox 39">
            <a:extLst>
              <a:ext uri="{FF2B5EF4-FFF2-40B4-BE49-F238E27FC236}">
                <a16:creationId xmlns:a16="http://schemas.microsoft.com/office/drawing/2014/main" id="{9E63C24C-A1BB-B028-5BB2-3F5A59A742A6}"/>
              </a:ext>
            </a:extLst>
          </p:cNvPr>
          <p:cNvSpPr txBox="1"/>
          <p:nvPr/>
        </p:nvSpPr>
        <p:spPr>
          <a:xfrm>
            <a:off x="10376410" y="5404188"/>
            <a:ext cx="626023" cy="286873"/>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Inter SemiBold" panose="02000503000000020004" pitchFamily="2" charset="0"/>
                <a:cs typeface="Red Hat Display SemiBold" panose="02010303040201060303" pitchFamily="2" charset="0"/>
              </a:rPr>
              <a:t>2010</a:t>
            </a:r>
          </a:p>
        </p:txBody>
      </p:sp>
      <p:sp>
        <p:nvSpPr>
          <p:cNvPr id="43" name="TextBox 42">
            <a:extLst>
              <a:ext uri="{FF2B5EF4-FFF2-40B4-BE49-F238E27FC236}">
                <a16:creationId xmlns:a16="http://schemas.microsoft.com/office/drawing/2014/main" id="{A4489778-F49F-82F0-901E-2CF5255F8A3F}"/>
              </a:ext>
            </a:extLst>
          </p:cNvPr>
          <p:cNvSpPr txBox="1"/>
          <p:nvPr/>
        </p:nvSpPr>
        <p:spPr>
          <a:xfrm>
            <a:off x="11169648" y="5404188"/>
            <a:ext cx="626023" cy="286873"/>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12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Inter SemiBold" panose="02000503000000020004" pitchFamily="2" charset="0"/>
                <a:cs typeface="Red Hat Display SemiBold" panose="02010303040201060303" pitchFamily="2" charset="0"/>
              </a:rPr>
              <a:t>2020</a:t>
            </a:r>
          </a:p>
        </p:txBody>
      </p:sp>
      <p:cxnSp>
        <p:nvCxnSpPr>
          <p:cNvPr id="46" name="Straight Connector 45">
            <a:extLst>
              <a:ext uri="{FF2B5EF4-FFF2-40B4-BE49-F238E27FC236}">
                <a16:creationId xmlns:a16="http://schemas.microsoft.com/office/drawing/2014/main" id="{7AD18F33-923E-2426-2E7A-B1788F09A831}"/>
              </a:ext>
            </a:extLst>
          </p:cNvPr>
          <p:cNvCxnSpPr>
            <a:cxnSpLocks/>
          </p:cNvCxnSpPr>
          <p:nvPr/>
        </p:nvCxnSpPr>
        <p:spPr>
          <a:xfrm>
            <a:off x="9894391" y="4552950"/>
            <a:ext cx="0" cy="7883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BE3B551-32D9-71FD-93FF-7B48576B7C91}"/>
              </a:ext>
            </a:extLst>
          </p:cNvPr>
          <p:cNvSpPr txBox="1"/>
          <p:nvPr/>
        </p:nvSpPr>
        <p:spPr>
          <a:xfrm>
            <a:off x="9617620" y="4101597"/>
            <a:ext cx="553543"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12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j-lt"/>
                <a:ea typeface="Inter SemiBold" panose="02000503000000020004" pitchFamily="2" charset="0"/>
                <a:cs typeface="Red Hat Display SemiBold" panose="02010303040201060303" pitchFamily="2" charset="0"/>
              </a:rPr>
              <a:t>7 Years</a:t>
            </a:r>
          </a:p>
        </p:txBody>
      </p:sp>
      <p:cxnSp>
        <p:nvCxnSpPr>
          <p:cNvPr id="50" name="Straight Connector 49">
            <a:extLst>
              <a:ext uri="{FF2B5EF4-FFF2-40B4-BE49-F238E27FC236}">
                <a16:creationId xmlns:a16="http://schemas.microsoft.com/office/drawing/2014/main" id="{23469E43-2F7A-13CD-7DDD-F46ABA895B59}"/>
              </a:ext>
            </a:extLst>
          </p:cNvPr>
          <p:cNvCxnSpPr>
            <a:cxnSpLocks/>
          </p:cNvCxnSpPr>
          <p:nvPr/>
        </p:nvCxnSpPr>
        <p:spPr>
          <a:xfrm>
            <a:off x="10689421" y="4552950"/>
            <a:ext cx="0" cy="7883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B33BC63-B3A8-68A5-21CB-3E28D9232852}"/>
              </a:ext>
            </a:extLst>
          </p:cNvPr>
          <p:cNvSpPr txBox="1"/>
          <p:nvPr/>
        </p:nvSpPr>
        <p:spPr>
          <a:xfrm>
            <a:off x="10417720" y="4101597"/>
            <a:ext cx="553543"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12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j-lt"/>
                <a:ea typeface="Inter SemiBold" panose="02000503000000020004" pitchFamily="2" charset="0"/>
                <a:cs typeface="Red Hat Display SemiBold" panose="02010303040201060303" pitchFamily="2" charset="0"/>
              </a:rPr>
              <a:t>3.5 Years</a:t>
            </a:r>
          </a:p>
        </p:txBody>
      </p:sp>
      <p:sp>
        <p:nvSpPr>
          <p:cNvPr id="52" name="TextBox 51">
            <a:extLst>
              <a:ext uri="{FF2B5EF4-FFF2-40B4-BE49-F238E27FC236}">
                <a16:creationId xmlns:a16="http://schemas.microsoft.com/office/drawing/2014/main" id="{16F62B41-29BA-3842-F5C4-077965E4EFEE}"/>
              </a:ext>
            </a:extLst>
          </p:cNvPr>
          <p:cNvSpPr txBox="1"/>
          <p:nvPr/>
        </p:nvSpPr>
        <p:spPr>
          <a:xfrm>
            <a:off x="11205888" y="4101597"/>
            <a:ext cx="553543"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12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j-lt"/>
                <a:ea typeface="Inter SemiBold" panose="02000503000000020004" pitchFamily="2" charset="0"/>
                <a:cs typeface="Red Hat Display SemiBold" panose="02010303040201060303" pitchFamily="2" charset="0"/>
              </a:rPr>
              <a:t>73 Days</a:t>
            </a:r>
          </a:p>
        </p:txBody>
      </p:sp>
      <p:cxnSp>
        <p:nvCxnSpPr>
          <p:cNvPr id="53" name="Straight Connector 52">
            <a:extLst>
              <a:ext uri="{FF2B5EF4-FFF2-40B4-BE49-F238E27FC236}">
                <a16:creationId xmlns:a16="http://schemas.microsoft.com/office/drawing/2014/main" id="{6A165DED-BEC3-F457-1B44-FE757DE70913}"/>
              </a:ext>
            </a:extLst>
          </p:cNvPr>
          <p:cNvCxnSpPr>
            <a:cxnSpLocks/>
          </p:cNvCxnSpPr>
          <p:nvPr/>
        </p:nvCxnSpPr>
        <p:spPr>
          <a:xfrm>
            <a:off x="11489521" y="4552950"/>
            <a:ext cx="0" cy="7883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26FE9CB-537E-C541-0C2C-878AE729BCB8}"/>
              </a:ext>
            </a:extLst>
          </p:cNvPr>
          <p:cNvSpPr txBox="1"/>
          <p:nvPr/>
        </p:nvSpPr>
        <p:spPr>
          <a:xfrm>
            <a:off x="8855620" y="4101597"/>
            <a:ext cx="553543"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12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j-lt"/>
                <a:ea typeface="Inter SemiBold" panose="02000503000000020004" pitchFamily="2" charset="0"/>
                <a:cs typeface="Red Hat Display SemiBold" panose="02010303040201060303" pitchFamily="2" charset="0"/>
              </a:rPr>
              <a:t>50 Years</a:t>
            </a:r>
          </a:p>
        </p:txBody>
      </p:sp>
      <p:cxnSp>
        <p:nvCxnSpPr>
          <p:cNvPr id="56" name="Straight Connector 55">
            <a:extLst>
              <a:ext uri="{FF2B5EF4-FFF2-40B4-BE49-F238E27FC236}">
                <a16:creationId xmlns:a16="http://schemas.microsoft.com/office/drawing/2014/main" id="{2319494F-117A-0863-B598-8938DE22481F}"/>
              </a:ext>
            </a:extLst>
          </p:cNvPr>
          <p:cNvCxnSpPr>
            <a:cxnSpLocks/>
          </p:cNvCxnSpPr>
          <p:nvPr/>
        </p:nvCxnSpPr>
        <p:spPr>
          <a:xfrm>
            <a:off x="9121226" y="3428557"/>
            <a:ext cx="0" cy="6730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10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837C-4044-639C-126E-354FD90A243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93FD52-E84D-6404-C938-755B32FC4534}"/>
              </a:ext>
            </a:extLst>
          </p:cNvPr>
          <p:cNvSpPr>
            <a:spLocks noGrp="1"/>
          </p:cNvSpPr>
          <p:nvPr>
            <p:ph type="title"/>
          </p:nvPr>
        </p:nvSpPr>
        <p:spPr>
          <a:xfrm>
            <a:off x="874709" y="2954862"/>
            <a:ext cx="10784928" cy="1231106"/>
          </a:xfrm>
        </p:spPr>
        <p:txBody>
          <a:bodyPr/>
          <a:lstStyle/>
          <a:p>
            <a:r>
              <a:rPr lang="en-US" dirty="0"/>
              <a:t>Standards, My Path to Clinical Informatics – But Standards Didn’t Cut It</a:t>
            </a:r>
          </a:p>
        </p:txBody>
      </p:sp>
    </p:spTree>
    <p:extLst>
      <p:ext uri="{BB962C8B-B14F-4D97-AF65-F5344CB8AC3E}">
        <p14:creationId xmlns:p14="http://schemas.microsoft.com/office/powerpoint/2010/main" val="137067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7621C-8A63-1939-909E-F86F78301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35F2D-9128-F50A-FCFC-9418FA5B0DB7}"/>
              </a:ext>
            </a:extLst>
          </p:cNvPr>
          <p:cNvSpPr>
            <a:spLocks noGrp="1"/>
          </p:cNvSpPr>
          <p:nvPr>
            <p:ph type="ctrTitle"/>
          </p:nvPr>
        </p:nvSpPr>
        <p:spPr>
          <a:xfrm>
            <a:off x="476758" y="548331"/>
            <a:ext cx="10046381" cy="538586"/>
          </a:xfrm>
        </p:spPr>
        <p:txBody>
          <a:bodyPr>
            <a:normAutofit fontScale="90000"/>
          </a:bodyPr>
          <a:lstStyle/>
          <a:p>
            <a:pPr algn="l"/>
            <a:r>
              <a:rPr lang="en-US" dirty="0">
                <a:solidFill>
                  <a:schemeClr val="bg1"/>
                </a:solidFill>
                <a:latin typeface="Source Serif Pro" panose="02040603050405020204" pitchFamily="18" charset="0"/>
                <a:ea typeface="Source Serif Pro" panose="02040603050405020204" pitchFamily="18" charset="0"/>
              </a:rPr>
              <a:t>My EHR Journey – 2006-2016 </a:t>
            </a:r>
          </a:p>
        </p:txBody>
      </p:sp>
      <p:sp>
        <p:nvSpPr>
          <p:cNvPr id="10" name="TextBox 9">
            <a:extLst>
              <a:ext uri="{FF2B5EF4-FFF2-40B4-BE49-F238E27FC236}">
                <a16:creationId xmlns:a16="http://schemas.microsoft.com/office/drawing/2014/main" id="{F26548E4-9F10-D4CA-A3EE-57EF6652B798}"/>
              </a:ext>
            </a:extLst>
          </p:cNvPr>
          <p:cNvSpPr txBox="1"/>
          <p:nvPr/>
        </p:nvSpPr>
        <p:spPr>
          <a:xfrm>
            <a:off x="367145" y="1170536"/>
            <a:ext cx="10515600" cy="369332"/>
          </a:xfrm>
          <a:prstGeom prst="rect">
            <a:avLst/>
          </a:prstGeom>
          <a:noFill/>
        </p:spPr>
        <p:txBody>
          <a:bodyPr wrap="square">
            <a:spAutoFit/>
          </a:bodyPr>
          <a:lstStyle/>
          <a:p>
            <a:r>
              <a:rPr lang="en-US" sz="1800" dirty="0">
                <a:solidFill>
                  <a:schemeClr val="bg2"/>
                </a:solidFill>
                <a:latin typeface="+mj-lt"/>
              </a:rPr>
              <a:t>10 years of solving semantic interoperability </a:t>
            </a:r>
            <a:r>
              <a:rPr lang="en-US" sz="1800" u="sng" dirty="0">
                <a:solidFill>
                  <a:schemeClr val="bg2"/>
                </a:solidFill>
                <a:latin typeface="+mj-lt"/>
              </a:rPr>
              <a:t>without scale</a:t>
            </a:r>
            <a:endParaRPr lang="en-US" u="sng" dirty="0">
              <a:solidFill>
                <a:schemeClr val="bg2"/>
              </a:solidFill>
              <a:latin typeface="+mj-lt"/>
            </a:endParaRPr>
          </a:p>
        </p:txBody>
      </p:sp>
      <p:grpSp>
        <p:nvGrpSpPr>
          <p:cNvPr id="3" name="Group 2">
            <a:extLst>
              <a:ext uri="{FF2B5EF4-FFF2-40B4-BE49-F238E27FC236}">
                <a16:creationId xmlns:a16="http://schemas.microsoft.com/office/drawing/2014/main" id="{CE372522-7D32-1C39-8D06-552F9520C6D0}"/>
              </a:ext>
            </a:extLst>
          </p:cNvPr>
          <p:cNvGrpSpPr/>
          <p:nvPr/>
        </p:nvGrpSpPr>
        <p:grpSpPr>
          <a:xfrm>
            <a:off x="511499" y="1661176"/>
            <a:ext cx="3517292" cy="4689722"/>
            <a:chOff x="3013470" y="1041400"/>
            <a:chExt cx="2533650" cy="3378200"/>
          </a:xfrm>
        </p:grpSpPr>
        <p:pic>
          <p:nvPicPr>
            <p:cNvPr id="4" name="Picture 2">
              <a:extLst>
                <a:ext uri="{FF2B5EF4-FFF2-40B4-BE49-F238E27FC236}">
                  <a16:creationId xmlns:a16="http://schemas.microsoft.com/office/drawing/2014/main" id="{FC76DBF1-4F4E-F4C8-40A4-58E7086C85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3470" y="1041400"/>
              <a:ext cx="2533650" cy="337820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58CD690-A0E7-38C5-7A25-EBAD1F7398CB}"/>
                </a:ext>
              </a:extLst>
            </p:cNvPr>
            <p:cNvSpPr/>
            <p:nvPr/>
          </p:nvSpPr>
          <p:spPr>
            <a:xfrm>
              <a:off x="3475587" y="1668455"/>
              <a:ext cx="394362" cy="82339"/>
            </a:xfrm>
            <a:prstGeom prst="rect">
              <a:avLst/>
            </a:prstGeom>
            <a:solidFill>
              <a:schemeClr val="tx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6B9B4FD-9EA9-F937-5C94-7F08E752AF0D}"/>
                </a:ext>
              </a:extLst>
            </p:cNvPr>
            <p:cNvSpPr/>
            <p:nvPr/>
          </p:nvSpPr>
          <p:spPr>
            <a:xfrm>
              <a:off x="4503384" y="1461162"/>
              <a:ext cx="394362" cy="82339"/>
            </a:xfrm>
            <a:prstGeom prst="rect">
              <a:avLst/>
            </a:prstGeom>
            <a:solidFill>
              <a:schemeClr val="tx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E284AF8F-8A4A-340E-A998-3A6170A5CFDD}"/>
                </a:ext>
              </a:extLst>
            </p:cNvPr>
            <p:cNvSpPr/>
            <p:nvPr/>
          </p:nvSpPr>
          <p:spPr>
            <a:xfrm rot="21246816">
              <a:off x="4464858" y="1164266"/>
              <a:ext cx="485566" cy="82235"/>
            </a:xfrm>
            <a:prstGeom prst="rect">
              <a:avLst/>
            </a:prstGeom>
            <a:solidFill>
              <a:schemeClr val="tx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9" name="Arrow: Right 10">
            <a:extLst>
              <a:ext uri="{FF2B5EF4-FFF2-40B4-BE49-F238E27FC236}">
                <a16:creationId xmlns:a16="http://schemas.microsoft.com/office/drawing/2014/main" id="{1484EADF-FE05-68F1-46A4-54149CFD3176}"/>
              </a:ext>
            </a:extLst>
          </p:cNvPr>
          <p:cNvSpPr/>
          <p:nvPr/>
        </p:nvSpPr>
        <p:spPr>
          <a:xfrm>
            <a:off x="4027811" y="2478255"/>
            <a:ext cx="667385" cy="46008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7B0EC8EB-AD6D-F747-447E-EA544547D3AD}"/>
              </a:ext>
            </a:extLst>
          </p:cNvPr>
          <p:cNvGrpSpPr/>
          <p:nvPr/>
        </p:nvGrpSpPr>
        <p:grpSpPr>
          <a:xfrm>
            <a:off x="4326933" y="1658667"/>
            <a:ext cx="2223294" cy="2149564"/>
            <a:chOff x="4178649" y="1423136"/>
            <a:chExt cx="2223294" cy="2149564"/>
          </a:xfrm>
        </p:grpSpPr>
        <p:pic>
          <p:nvPicPr>
            <p:cNvPr id="12" name="Picture 2">
              <a:extLst>
                <a:ext uri="{FF2B5EF4-FFF2-40B4-BE49-F238E27FC236}">
                  <a16:creationId xmlns:a16="http://schemas.microsoft.com/office/drawing/2014/main" id="{E28D6A67-4EF3-CBB0-7F6F-09136EB4F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8649" y="1509680"/>
              <a:ext cx="2063020" cy="20630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ECEA1BD-7417-B9A0-4605-90E2CE1D0DBF}"/>
                </a:ext>
              </a:extLst>
            </p:cNvPr>
            <p:cNvSpPr/>
            <p:nvPr/>
          </p:nvSpPr>
          <p:spPr>
            <a:xfrm>
              <a:off x="4338923" y="1423136"/>
              <a:ext cx="2063020" cy="213125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3281B8F-37DC-853E-5849-26760187B9D9}"/>
              </a:ext>
            </a:extLst>
          </p:cNvPr>
          <p:cNvGrpSpPr/>
          <p:nvPr/>
        </p:nvGrpSpPr>
        <p:grpSpPr>
          <a:xfrm>
            <a:off x="6967899" y="1657941"/>
            <a:ext cx="2063021" cy="2131258"/>
            <a:chOff x="6819615" y="1422410"/>
            <a:chExt cx="2063021" cy="2131258"/>
          </a:xfrm>
        </p:grpSpPr>
        <p:pic>
          <p:nvPicPr>
            <p:cNvPr id="15" name="Picture 14">
              <a:extLst>
                <a:ext uri="{FF2B5EF4-FFF2-40B4-BE49-F238E27FC236}">
                  <a16:creationId xmlns:a16="http://schemas.microsoft.com/office/drawing/2014/main" id="{461DA6AC-5F51-653D-B160-184D09259DE9}"/>
                </a:ext>
              </a:extLst>
            </p:cNvPr>
            <p:cNvPicPr>
              <a:picLocks noChangeAspect="1"/>
            </p:cNvPicPr>
            <p:nvPr/>
          </p:nvPicPr>
          <p:blipFill rotWithShape="1">
            <a:blip r:embed="rId5"/>
            <a:srcRect l="25922" t="146" r="4758"/>
            <a:stretch/>
          </p:blipFill>
          <p:spPr>
            <a:xfrm>
              <a:off x="6819616" y="1422410"/>
              <a:ext cx="2063020" cy="2131257"/>
            </a:xfrm>
            <a:prstGeom prst="rect">
              <a:avLst/>
            </a:prstGeom>
          </p:spPr>
        </p:pic>
        <p:sp>
          <p:nvSpPr>
            <p:cNvPr id="16" name="Rectangle 15">
              <a:extLst>
                <a:ext uri="{FF2B5EF4-FFF2-40B4-BE49-F238E27FC236}">
                  <a16:creationId xmlns:a16="http://schemas.microsoft.com/office/drawing/2014/main" id="{28D01DB8-51F7-6CFF-2AF9-DD2E95985412}"/>
                </a:ext>
              </a:extLst>
            </p:cNvPr>
            <p:cNvSpPr/>
            <p:nvPr/>
          </p:nvSpPr>
          <p:spPr>
            <a:xfrm>
              <a:off x="6819615" y="1422412"/>
              <a:ext cx="2063020" cy="213125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1B70183-09C7-C5BD-6A67-D607F95D91BF}"/>
              </a:ext>
            </a:extLst>
          </p:cNvPr>
          <p:cNvGrpSpPr/>
          <p:nvPr/>
        </p:nvGrpSpPr>
        <p:grpSpPr>
          <a:xfrm>
            <a:off x="9459007" y="1657943"/>
            <a:ext cx="2063022" cy="2131256"/>
            <a:chOff x="9310723" y="1422412"/>
            <a:chExt cx="2063022" cy="2131256"/>
          </a:xfrm>
        </p:grpSpPr>
        <p:pic>
          <p:nvPicPr>
            <p:cNvPr id="18" name="Picture 17" descr="The interior of a car&#10;&#10;Description automatically generated">
              <a:extLst>
                <a:ext uri="{FF2B5EF4-FFF2-40B4-BE49-F238E27FC236}">
                  <a16:creationId xmlns:a16="http://schemas.microsoft.com/office/drawing/2014/main" id="{03F24E77-2511-5F14-3FD2-314032EF8F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82" r="22308"/>
            <a:stretch/>
          </p:blipFill>
          <p:spPr>
            <a:xfrm>
              <a:off x="9310723" y="1422412"/>
              <a:ext cx="2063021" cy="2131255"/>
            </a:xfrm>
            <a:prstGeom prst="rect">
              <a:avLst/>
            </a:prstGeom>
          </p:spPr>
        </p:pic>
        <p:sp>
          <p:nvSpPr>
            <p:cNvPr id="19" name="Rectangle 18">
              <a:extLst>
                <a:ext uri="{FF2B5EF4-FFF2-40B4-BE49-F238E27FC236}">
                  <a16:creationId xmlns:a16="http://schemas.microsoft.com/office/drawing/2014/main" id="{D7174C0F-4B87-5CCF-E411-A2C0DC7F140F}"/>
                </a:ext>
              </a:extLst>
            </p:cNvPr>
            <p:cNvSpPr/>
            <p:nvPr/>
          </p:nvSpPr>
          <p:spPr>
            <a:xfrm>
              <a:off x="9310725" y="1422412"/>
              <a:ext cx="2063020" cy="213125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E7B09FD-81B5-0FFC-5535-B4F97F856D78}"/>
              </a:ext>
            </a:extLst>
          </p:cNvPr>
          <p:cNvGrpSpPr/>
          <p:nvPr/>
        </p:nvGrpSpPr>
        <p:grpSpPr>
          <a:xfrm>
            <a:off x="9485028" y="4209258"/>
            <a:ext cx="2063021" cy="2135217"/>
            <a:chOff x="9336744" y="3940775"/>
            <a:chExt cx="2063021" cy="2135217"/>
          </a:xfrm>
        </p:grpSpPr>
        <p:pic>
          <p:nvPicPr>
            <p:cNvPr id="21" name="Picture 8" descr="See the source image">
              <a:extLst>
                <a:ext uri="{FF2B5EF4-FFF2-40B4-BE49-F238E27FC236}">
                  <a16:creationId xmlns:a16="http://schemas.microsoft.com/office/drawing/2014/main" id="{B7E2AF8F-B798-716E-5FC9-63FCC371B57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136" r="12609"/>
            <a:stretch/>
          </p:blipFill>
          <p:spPr bwMode="auto">
            <a:xfrm>
              <a:off x="9336744" y="3940775"/>
              <a:ext cx="2053257" cy="213125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9B16FA2-DC0D-F468-582A-BC0D5A192330}"/>
                </a:ext>
              </a:extLst>
            </p:cNvPr>
            <p:cNvSpPr/>
            <p:nvPr/>
          </p:nvSpPr>
          <p:spPr>
            <a:xfrm>
              <a:off x="9336745" y="3944736"/>
              <a:ext cx="2063020" cy="213125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95A1845-8796-62E0-AD2C-B846CC1519B5}"/>
              </a:ext>
            </a:extLst>
          </p:cNvPr>
          <p:cNvGrpSpPr/>
          <p:nvPr/>
        </p:nvGrpSpPr>
        <p:grpSpPr>
          <a:xfrm>
            <a:off x="6987913" y="4216325"/>
            <a:ext cx="2063021" cy="2131256"/>
            <a:chOff x="6823153" y="3947842"/>
            <a:chExt cx="2063021" cy="2131256"/>
          </a:xfrm>
        </p:grpSpPr>
        <p:pic>
          <p:nvPicPr>
            <p:cNvPr id="24" name="Picture 6" descr="See the source image">
              <a:extLst>
                <a:ext uri="{FF2B5EF4-FFF2-40B4-BE49-F238E27FC236}">
                  <a16:creationId xmlns:a16="http://schemas.microsoft.com/office/drawing/2014/main" id="{2B008C70-ED6C-4248-35CA-85954C16DB8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58" r="8252"/>
            <a:stretch/>
          </p:blipFill>
          <p:spPr bwMode="auto">
            <a:xfrm>
              <a:off x="6823154" y="3957780"/>
              <a:ext cx="2063020" cy="211873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B6A27DE-83DE-FDCA-68CC-6A0A51262F9A}"/>
                </a:ext>
              </a:extLst>
            </p:cNvPr>
            <p:cNvSpPr/>
            <p:nvPr/>
          </p:nvSpPr>
          <p:spPr>
            <a:xfrm>
              <a:off x="6823153" y="3947842"/>
              <a:ext cx="2063020" cy="213125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4CD8AB0-0ABF-D76E-76D8-66D7563D6346}"/>
              </a:ext>
            </a:extLst>
          </p:cNvPr>
          <p:cNvGrpSpPr/>
          <p:nvPr/>
        </p:nvGrpSpPr>
        <p:grpSpPr>
          <a:xfrm>
            <a:off x="4492220" y="4214036"/>
            <a:ext cx="2063021" cy="2134283"/>
            <a:chOff x="4343936" y="3945553"/>
            <a:chExt cx="2063021" cy="2134283"/>
          </a:xfrm>
        </p:grpSpPr>
        <p:pic>
          <p:nvPicPr>
            <p:cNvPr id="27" name="Picture 10" descr="See the source image">
              <a:extLst>
                <a:ext uri="{FF2B5EF4-FFF2-40B4-BE49-F238E27FC236}">
                  <a16:creationId xmlns:a16="http://schemas.microsoft.com/office/drawing/2014/main" id="{F1340A21-EFF7-9F57-0EF0-55A27E11DA2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765" r="6540"/>
            <a:stretch/>
          </p:blipFill>
          <p:spPr bwMode="auto">
            <a:xfrm>
              <a:off x="4343936" y="3948581"/>
              <a:ext cx="2063021" cy="213125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0B26C519-D0DD-38CE-5EF5-8E04A41B1A48}"/>
                </a:ext>
              </a:extLst>
            </p:cNvPr>
            <p:cNvSpPr/>
            <p:nvPr/>
          </p:nvSpPr>
          <p:spPr>
            <a:xfrm>
              <a:off x="4343937" y="3945553"/>
              <a:ext cx="2063020" cy="213125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Arrow: Right 10">
            <a:extLst>
              <a:ext uri="{FF2B5EF4-FFF2-40B4-BE49-F238E27FC236}">
                <a16:creationId xmlns:a16="http://schemas.microsoft.com/office/drawing/2014/main" id="{7C7721E3-E69A-FADC-4A10-74E36E0B887C}"/>
              </a:ext>
            </a:extLst>
          </p:cNvPr>
          <p:cNvSpPr/>
          <p:nvPr/>
        </p:nvSpPr>
        <p:spPr>
          <a:xfrm>
            <a:off x="9030921" y="2444628"/>
            <a:ext cx="667385" cy="46008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Arrow: Right 10">
            <a:extLst>
              <a:ext uri="{FF2B5EF4-FFF2-40B4-BE49-F238E27FC236}">
                <a16:creationId xmlns:a16="http://schemas.microsoft.com/office/drawing/2014/main" id="{623B5D82-6E64-D092-A014-E9ABA5ADC551}"/>
              </a:ext>
            </a:extLst>
          </p:cNvPr>
          <p:cNvSpPr/>
          <p:nvPr/>
        </p:nvSpPr>
        <p:spPr>
          <a:xfrm>
            <a:off x="6539811" y="2444628"/>
            <a:ext cx="667385" cy="46008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Arrow: Right 10">
            <a:extLst>
              <a:ext uri="{FF2B5EF4-FFF2-40B4-BE49-F238E27FC236}">
                <a16:creationId xmlns:a16="http://schemas.microsoft.com/office/drawing/2014/main" id="{98EBD9C7-F2C1-016A-BF4D-167F157DA99C}"/>
              </a:ext>
            </a:extLst>
          </p:cNvPr>
          <p:cNvSpPr/>
          <p:nvPr/>
        </p:nvSpPr>
        <p:spPr>
          <a:xfrm flipH="1">
            <a:off x="8811010" y="4933130"/>
            <a:ext cx="667385" cy="46008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Arrow: Right 10">
            <a:extLst>
              <a:ext uri="{FF2B5EF4-FFF2-40B4-BE49-F238E27FC236}">
                <a16:creationId xmlns:a16="http://schemas.microsoft.com/office/drawing/2014/main" id="{3590BE09-DEA7-DF74-D7D6-9C42A57384A0}"/>
              </a:ext>
            </a:extLst>
          </p:cNvPr>
          <p:cNvSpPr/>
          <p:nvPr/>
        </p:nvSpPr>
        <p:spPr>
          <a:xfrm flipH="1">
            <a:off x="6327645" y="4894986"/>
            <a:ext cx="667385" cy="46008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Arrow: Right 10">
            <a:extLst>
              <a:ext uri="{FF2B5EF4-FFF2-40B4-BE49-F238E27FC236}">
                <a16:creationId xmlns:a16="http://schemas.microsoft.com/office/drawing/2014/main" id="{12E727FA-2EA3-ABFA-F3EB-31968BE6C9DF}"/>
              </a:ext>
            </a:extLst>
          </p:cNvPr>
          <p:cNvSpPr/>
          <p:nvPr/>
        </p:nvSpPr>
        <p:spPr>
          <a:xfrm rot="5400000">
            <a:off x="10266597" y="3880638"/>
            <a:ext cx="667385" cy="46008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84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right)">
                                      <p:cBhvr>
                                        <p:cTn id="48" dur="500"/>
                                        <p:tgtEl>
                                          <p:spTgt spid="31"/>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right)">
                                      <p:cBhvr>
                                        <p:cTn id="57" dur="500"/>
                                        <p:tgtEl>
                                          <p:spTgt spid="32"/>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animBg="1"/>
      <p:bldP spid="30" grpId="0" animBg="1"/>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282B0-C969-4F33-635E-6610DB1A3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D1073-D542-CA95-C54A-7EDF2C967D92}"/>
              </a:ext>
            </a:extLst>
          </p:cNvPr>
          <p:cNvSpPr>
            <a:spLocks noGrp="1"/>
          </p:cNvSpPr>
          <p:nvPr>
            <p:ph type="ctrTitle"/>
          </p:nvPr>
        </p:nvSpPr>
        <p:spPr>
          <a:xfrm>
            <a:off x="476758" y="548331"/>
            <a:ext cx="10046381" cy="538586"/>
          </a:xfrm>
        </p:spPr>
        <p:txBody>
          <a:bodyPr>
            <a:normAutofit fontScale="90000"/>
          </a:bodyPr>
          <a:lstStyle/>
          <a:p>
            <a:pPr algn="l"/>
            <a:r>
              <a:rPr lang="en-US" dirty="0">
                <a:solidFill>
                  <a:schemeClr val="bg1"/>
                </a:solidFill>
                <a:latin typeface="Source Serif Pro" panose="02040603050405020204" pitchFamily="18" charset="0"/>
                <a:ea typeface="Source Serif Pro" panose="02040603050405020204" pitchFamily="18" charset="0"/>
              </a:rPr>
              <a:t>My EHR Journey – 2006-2016 </a:t>
            </a:r>
          </a:p>
        </p:txBody>
      </p:sp>
      <p:sp>
        <p:nvSpPr>
          <p:cNvPr id="10" name="TextBox 9">
            <a:extLst>
              <a:ext uri="{FF2B5EF4-FFF2-40B4-BE49-F238E27FC236}">
                <a16:creationId xmlns:a16="http://schemas.microsoft.com/office/drawing/2014/main" id="{0CBB8082-4A7C-D27A-6AF5-8F848016F758}"/>
              </a:ext>
            </a:extLst>
          </p:cNvPr>
          <p:cNvSpPr txBox="1"/>
          <p:nvPr/>
        </p:nvSpPr>
        <p:spPr>
          <a:xfrm>
            <a:off x="367145" y="1170536"/>
            <a:ext cx="10515600" cy="369332"/>
          </a:xfrm>
          <a:prstGeom prst="rect">
            <a:avLst/>
          </a:prstGeom>
          <a:noFill/>
        </p:spPr>
        <p:txBody>
          <a:bodyPr wrap="square">
            <a:spAutoFit/>
          </a:bodyPr>
          <a:lstStyle/>
          <a:p>
            <a:r>
              <a:rPr lang="en-US" sz="1800" dirty="0">
                <a:solidFill>
                  <a:schemeClr val="bg2"/>
                </a:solidFill>
                <a:latin typeface="+mj-lt"/>
              </a:rPr>
              <a:t>10 years of solving semantic interoperability </a:t>
            </a:r>
            <a:r>
              <a:rPr lang="en-US" sz="1800" u="sng" dirty="0">
                <a:solidFill>
                  <a:schemeClr val="bg2"/>
                </a:solidFill>
                <a:latin typeface="+mj-lt"/>
              </a:rPr>
              <a:t>without scale</a:t>
            </a:r>
            <a:endParaRPr lang="en-US" u="sng" dirty="0">
              <a:solidFill>
                <a:schemeClr val="bg2"/>
              </a:solidFill>
              <a:latin typeface="+mj-lt"/>
            </a:endParaRPr>
          </a:p>
        </p:txBody>
      </p:sp>
      <p:sp>
        <p:nvSpPr>
          <p:cNvPr id="6" name="Rectangle 17">
            <a:extLst>
              <a:ext uri="{FF2B5EF4-FFF2-40B4-BE49-F238E27FC236}">
                <a16:creationId xmlns:a16="http://schemas.microsoft.com/office/drawing/2014/main" id="{F951EA74-67E3-CAD5-56FB-1523D2E748DB}"/>
              </a:ext>
            </a:extLst>
          </p:cNvPr>
          <p:cNvSpPr/>
          <p:nvPr/>
        </p:nvSpPr>
        <p:spPr>
          <a:xfrm rot="19955057">
            <a:off x="7467739" y="3352844"/>
            <a:ext cx="309954" cy="1378249"/>
          </a:xfrm>
          <a:custGeom>
            <a:avLst/>
            <a:gdLst>
              <a:gd name="connsiteX0" fmla="*/ 0 w 309954"/>
              <a:gd name="connsiteY0" fmla="*/ 0 h 1061800"/>
              <a:gd name="connsiteX1" fmla="*/ 309954 w 309954"/>
              <a:gd name="connsiteY1" fmla="*/ 0 h 1061800"/>
              <a:gd name="connsiteX2" fmla="*/ 309954 w 309954"/>
              <a:gd name="connsiteY2" fmla="*/ 1061800 h 1061800"/>
              <a:gd name="connsiteX3" fmla="*/ 0 w 309954"/>
              <a:gd name="connsiteY3" fmla="*/ 1061800 h 1061800"/>
              <a:gd name="connsiteX4" fmla="*/ 0 w 309954"/>
              <a:gd name="connsiteY4" fmla="*/ 0 h 1061800"/>
              <a:gd name="connsiteX0" fmla="*/ 0 w 309954"/>
              <a:gd name="connsiteY0" fmla="*/ 0 h 1061800"/>
              <a:gd name="connsiteX1" fmla="*/ 302703 w 309954"/>
              <a:gd name="connsiteY1" fmla="*/ 139670 h 1061800"/>
              <a:gd name="connsiteX2" fmla="*/ 309954 w 309954"/>
              <a:gd name="connsiteY2" fmla="*/ 1061800 h 1061800"/>
              <a:gd name="connsiteX3" fmla="*/ 0 w 309954"/>
              <a:gd name="connsiteY3" fmla="*/ 1061800 h 1061800"/>
              <a:gd name="connsiteX4" fmla="*/ 0 w 309954"/>
              <a:gd name="connsiteY4" fmla="*/ 0 h 1061800"/>
              <a:gd name="connsiteX0" fmla="*/ 0 w 309954"/>
              <a:gd name="connsiteY0" fmla="*/ 0 h 1061800"/>
              <a:gd name="connsiteX1" fmla="*/ 308416 w 309954"/>
              <a:gd name="connsiteY1" fmla="*/ 111817 h 1061800"/>
              <a:gd name="connsiteX2" fmla="*/ 309954 w 309954"/>
              <a:gd name="connsiteY2" fmla="*/ 1061800 h 1061800"/>
              <a:gd name="connsiteX3" fmla="*/ 0 w 309954"/>
              <a:gd name="connsiteY3" fmla="*/ 1061800 h 1061800"/>
              <a:gd name="connsiteX4" fmla="*/ 0 w 309954"/>
              <a:gd name="connsiteY4" fmla="*/ 0 h 106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54" h="1061800">
                <a:moveTo>
                  <a:pt x="0" y="0"/>
                </a:moveTo>
                <a:lnTo>
                  <a:pt x="308416" y="111817"/>
                </a:lnTo>
                <a:cubicBezTo>
                  <a:pt x="308929" y="428478"/>
                  <a:pt x="309441" y="745139"/>
                  <a:pt x="309954" y="1061800"/>
                </a:cubicBezTo>
                <a:lnTo>
                  <a:pt x="0" y="1061800"/>
                </a:lnTo>
                <a:lnTo>
                  <a:pt x="0" y="0"/>
                </a:lnTo>
                <a:close/>
              </a:path>
            </a:pathLst>
          </a:custGeom>
          <a:gradFill>
            <a:gsLst>
              <a:gs pos="100000">
                <a:schemeClr val="accent2">
                  <a:lumMod val="50000"/>
                </a:schemeClr>
              </a:gs>
              <a:gs pos="47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18">
            <a:extLst>
              <a:ext uri="{FF2B5EF4-FFF2-40B4-BE49-F238E27FC236}">
                <a16:creationId xmlns:a16="http://schemas.microsoft.com/office/drawing/2014/main" id="{1DC19EF2-41CD-0923-FF83-7A30324CA035}"/>
              </a:ext>
            </a:extLst>
          </p:cNvPr>
          <p:cNvSpPr/>
          <p:nvPr/>
        </p:nvSpPr>
        <p:spPr>
          <a:xfrm rot="2056244">
            <a:off x="8115233" y="3452685"/>
            <a:ext cx="563460" cy="1455619"/>
          </a:xfrm>
          <a:custGeom>
            <a:avLst/>
            <a:gdLst>
              <a:gd name="connsiteX0" fmla="*/ 0 w 532435"/>
              <a:gd name="connsiteY0" fmla="*/ 266218 h 886152"/>
              <a:gd name="connsiteX1" fmla="*/ 266218 w 532435"/>
              <a:gd name="connsiteY1" fmla="*/ 0 h 886152"/>
              <a:gd name="connsiteX2" fmla="*/ 532435 w 532435"/>
              <a:gd name="connsiteY2" fmla="*/ 266218 h 886152"/>
              <a:gd name="connsiteX3" fmla="*/ 399326 w 532435"/>
              <a:gd name="connsiteY3" fmla="*/ 266218 h 886152"/>
              <a:gd name="connsiteX4" fmla="*/ 399326 w 532435"/>
              <a:gd name="connsiteY4" fmla="*/ 886152 h 886152"/>
              <a:gd name="connsiteX5" fmla="*/ 133109 w 532435"/>
              <a:gd name="connsiteY5" fmla="*/ 886152 h 886152"/>
              <a:gd name="connsiteX6" fmla="*/ 133109 w 532435"/>
              <a:gd name="connsiteY6" fmla="*/ 266218 h 886152"/>
              <a:gd name="connsiteX7" fmla="*/ 0 w 532435"/>
              <a:gd name="connsiteY7" fmla="*/ 266218 h 886152"/>
              <a:gd name="connsiteX0" fmla="*/ 0 w 532435"/>
              <a:gd name="connsiteY0" fmla="*/ 266218 h 1336972"/>
              <a:gd name="connsiteX1" fmla="*/ 266218 w 532435"/>
              <a:gd name="connsiteY1" fmla="*/ 0 h 1336972"/>
              <a:gd name="connsiteX2" fmla="*/ 532435 w 532435"/>
              <a:gd name="connsiteY2" fmla="*/ 266218 h 1336972"/>
              <a:gd name="connsiteX3" fmla="*/ 399326 w 532435"/>
              <a:gd name="connsiteY3" fmla="*/ 266218 h 1336972"/>
              <a:gd name="connsiteX4" fmla="*/ 395985 w 532435"/>
              <a:gd name="connsiteY4" fmla="*/ 1336972 h 1336972"/>
              <a:gd name="connsiteX5" fmla="*/ 133109 w 532435"/>
              <a:gd name="connsiteY5" fmla="*/ 886152 h 1336972"/>
              <a:gd name="connsiteX6" fmla="*/ 133109 w 532435"/>
              <a:gd name="connsiteY6" fmla="*/ 266218 h 1336972"/>
              <a:gd name="connsiteX7" fmla="*/ 0 w 532435"/>
              <a:gd name="connsiteY7" fmla="*/ 266218 h 1336972"/>
              <a:gd name="connsiteX0" fmla="*/ 0 w 532435"/>
              <a:gd name="connsiteY0" fmla="*/ 266218 h 1336972"/>
              <a:gd name="connsiteX1" fmla="*/ 266218 w 532435"/>
              <a:gd name="connsiteY1" fmla="*/ 0 h 1336972"/>
              <a:gd name="connsiteX2" fmla="*/ 532435 w 532435"/>
              <a:gd name="connsiteY2" fmla="*/ 266218 h 1336972"/>
              <a:gd name="connsiteX3" fmla="*/ 399326 w 532435"/>
              <a:gd name="connsiteY3" fmla="*/ 266218 h 1336972"/>
              <a:gd name="connsiteX4" fmla="*/ 395985 w 532435"/>
              <a:gd name="connsiteY4" fmla="*/ 1336972 h 1336972"/>
              <a:gd name="connsiteX5" fmla="*/ 126767 w 532435"/>
              <a:gd name="connsiteY5" fmla="*/ 1277672 h 1336972"/>
              <a:gd name="connsiteX6" fmla="*/ 133109 w 532435"/>
              <a:gd name="connsiteY6" fmla="*/ 266218 h 1336972"/>
              <a:gd name="connsiteX7" fmla="*/ 0 w 532435"/>
              <a:gd name="connsiteY7" fmla="*/ 266218 h 1336972"/>
              <a:gd name="connsiteX0" fmla="*/ 0 w 532435"/>
              <a:gd name="connsiteY0" fmla="*/ 266218 h 1455619"/>
              <a:gd name="connsiteX1" fmla="*/ 266218 w 532435"/>
              <a:gd name="connsiteY1" fmla="*/ 0 h 1455619"/>
              <a:gd name="connsiteX2" fmla="*/ 532435 w 532435"/>
              <a:gd name="connsiteY2" fmla="*/ 266218 h 1455619"/>
              <a:gd name="connsiteX3" fmla="*/ 399326 w 532435"/>
              <a:gd name="connsiteY3" fmla="*/ 266218 h 1455619"/>
              <a:gd name="connsiteX4" fmla="*/ 395985 w 532435"/>
              <a:gd name="connsiteY4" fmla="*/ 1336972 h 1455619"/>
              <a:gd name="connsiteX5" fmla="*/ 119134 w 532435"/>
              <a:gd name="connsiteY5" fmla="*/ 1455619 h 1455619"/>
              <a:gd name="connsiteX6" fmla="*/ 133109 w 532435"/>
              <a:gd name="connsiteY6" fmla="*/ 266218 h 1455619"/>
              <a:gd name="connsiteX7" fmla="*/ 0 w 532435"/>
              <a:gd name="connsiteY7" fmla="*/ 266218 h 145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435" h="1455619">
                <a:moveTo>
                  <a:pt x="0" y="266218"/>
                </a:moveTo>
                <a:lnTo>
                  <a:pt x="266218" y="0"/>
                </a:lnTo>
                <a:lnTo>
                  <a:pt x="532435" y="266218"/>
                </a:lnTo>
                <a:lnTo>
                  <a:pt x="399326" y="266218"/>
                </a:lnTo>
                <a:cubicBezTo>
                  <a:pt x="398212" y="623136"/>
                  <a:pt x="397099" y="980054"/>
                  <a:pt x="395985" y="1336972"/>
                </a:cubicBezTo>
                <a:lnTo>
                  <a:pt x="119134" y="1455619"/>
                </a:lnTo>
                <a:lnTo>
                  <a:pt x="133109" y="266218"/>
                </a:lnTo>
                <a:lnTo>
                  <a:pt x="0" y="2662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eMDs">
            <a:extLst>
              <a:ext uri="{FF2B5EF4-FFF2-40B4-BE49-F238E27FC236}">
                <a16:creationId xmlns:a16="http://schemas.microsoft.com/office/drawing/2014/main" id="{CB84B129-ACFE-8EE5-2292-C2FEA3A4D1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417" b="30852"/>
          <a:stretch/>
        </p:blipFill>
        <p:spPr bwMode="auto">
          <a:xfrm>
            <a:off x="8714954" y="2369524"/>
            <a:ext cx="2684566" cy="10397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6DBE5CD-F7CB-842B-A490-A5D452284EFA}"/>
              </a:ext>
            </a:extLst>
          </p:cNvPr>
          <p:cNvPicPr>
            <a:picLocks noChangeAspect="1"/>
          </p:cNvPicPr>
          <p:nvPr/>
        </p:nvPicPr>
        <p:blipFill>
          <a:blip r:embed="rId4"/>
          <a:stretch>
            <a:fillRect/>
          </a:stretch>
        </p:blipFill>
        <p:spPr>
          <a:xfrm>
            <a:off x="616577" y="2358118"/>
            <a:ext cx="3245462" cy="1051162"/>
          </a:xfrm>
          <a:prstGeom prst="rect">
            <a:avLst/>
          </a:prstGeom>
        </p:spPr>
      </p:pic>
      <p:pic>
        <p:nvPicPr>
          <p:cNvPr id="37" name="Picture 36">
            <a:extLst>
              <a:ext uri="{FF2B5EF4-FFF2-40B4-BE49-F238E27FC236}">
                <a16:creationId xmlns:a16="http://schemas.microsoft.com/office/drawing/2014/main" id="{E8A520BE-8457-CDB4-0D1B-DAFC27815F62}"/>
              </a:ext>
            </a:extLst>
          </p:cNvPr>
          <p:cNvPicPr>
            <a:picLocks noChangeAspect="1"/>
          </p:cNvPicPr>
          <p:nvPr/>
        </p:nvPicPr>
        <p:blipFill rotWithShape="1">
          <a:blip r:embed="rId5"/>
          <a:srcRect b="8872"/>
          <a:stretch/>
        </p:blipFill>
        <p:spPr>
          <a:xfrm>
            <a:off x="4620862" y="2170986"/>
            <a:ext cx="3197993" cy="1238293"/>
          </a:xfrm>
          <a:prstGeom prst="rect">
            <a:avLst/>
          </a:prstGeom>
        </p:spPr>
      </p:pic>
      <p:sp>
        <p:nvSpPr>
          <p:cNvPr id="38" name="Rectangle 37">
            <a:extLst>
              <a:ext uri="{FF2B5EF4-FFF2-40B4-BE49-F238E27FC236}">
                <a16:creationId xmlns:a16="http://schemas.microsoft.com/office/drawing/2014/main" id="{74364E89-7BE3-203B-14F2-0B90195AB815}"/>
              </a:ext>
            </a:extLst>
          </p:cNvPr>
          <p:cNvSpPr/>
          <p:nvPr/>
        </p:nvSpPr>
        <p:spPr>
          <a:xfrm>
            <a:off x="7589896" y="4541520"/>
            <a:ext cx="751151" cy="1031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0990B02-F19E-21F9-B9A4-694EA6D71EBF}"/>
              </a:ext>
            </a:extLst>
          </p:cNvPr>
          <p:cNvGrpSpPr/>
          <p:nvPr/>
        </p:nvGrpSpPr>
        <p:grpSpPr>
          <a:xfrm>
            <a:off x="7401512" y="4430629"/>
            <a:ext cx="1285302" cy="1535537"/>
            <a:chOff x="3818251" y="4795811"/>
            <a:chExt cx="914400" cy="1092425"/>
          </a:xfrm>
        </p:grpSpPr>
        <p:pic>
          <p:nvPicPr>
            <p:cNvPr id="40" name="Graphic 39" descr="Contract outline">
              <a:extLst>
                <a:ext uri="{FF2B5EF4-FFF2-40B4-BE49-F238E27FC236}">
                  <a16:creationId xmlns:a16="http://schemas.microsoft.com/office/drawing/2014/main" id="{3FFB9A40-4E94-20AE-D265-4ACD056EB9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18251" y="4795811"/>
              <a:ext cx="914400" cy="914400"/>
            </a:xfrm>
            <a:prstGeom prst="rect">
              <a:avLst/>
            </a:prstGeom>
          </p:spPr>
        </p:pic>
        <p:sp>
          <p:nvSpPr>
            <p:cNvPr id="41" name="TextBox 40">
              <a:extLst>
                <a:ext uri="{FF2B5EF4-FFF2-40B4-BE49-F238E27FC236}">
                  <a16:creationId xmlns:a16="http://schemas.microsoft.com/office/drawing/2014/main" id="{8D19E933-CE80-C481-9398-8B921F420B00}"/>
                </a:ext>
              </a:extLst>
            </p:cNvPr>
            <p:cNvSpPr txBox="1"/>
            <p:nvPr/>
          </p:nvSpPr>
          <p:spPr>
            <a:xfrm>
              <a:off x="3850640" y="5691171"/>
              <a:ext cx="843280" cy="197065"/>
            </a:xfrm>
            <a:prstGeom prst="rect">
              <a:avLst/>
            </a:prstGeom>
            <a:noFill/>
          </p:spPr>
          <p:txBody>
            <a:bodyPr wrap="square" rtlCol="0">
              <a:spAutoFit/>
            </a:bodyPr>
            <a:lstStyle/>
            <a:p>
              <a:pPr algn="ctr"/>
              <a:r>
                <a:rPr lang="en-US" sz="1200" b="1" dirty="0"/>
                <a:t>C-CDA/XML</a:t>
              </a:r>
            </a:p>
          </p:txBody>
        </p:sp>
      </p:grpSp>
      <p:sp>
        <p:nvSpPr>
          <p:cNvPr id="42" name="Rectangle 17">
            <a:extLst>
              <a:ext uri="{FF2B5EF4-FFF2-40B4-BE49-F238E27FC236}">
                <a16:creationId xmlns:a16="http://schemas.microsoft.com/office/drawing/2014/main" id="{047167BF-C743-D69F-0BCF-10B5776D69C5}"/>
              </a:ext>
            </a:extLst>
          </p:cNvPr>
          <p:cNvSpPr/>
          <p:nvPr/>
        </p:nvSpPr>
        <p:spPr>
          <a:xfrm rot="19955057">
            <a:off x="3827837" y="3351883"/>
            <a:ext cx="309954" cy="1378249"/>
          </a:xfrm>
          <a:custGeom>
            <a:avLst/>
            <a:gdLst>
              <a:gd name="connsiteX0" fmla="*/ 0 w 309954"/>
              <a:gd name="connsiteY0" fmla="*/ 0 h 1061800"/>
              <a:gd name="connsiteX1" fmla="*/ 309954 w 309954"/>
              <a:gd name="connsiteY1" fmla="*/ 0 h 1061800"/>
              <a:gd name="connsiteX2" fmla="*/ 309954 w 309954"/>
              <a:gd name="connsiteY2" fmla="*/ 1061800 h 1061800"/>
              <a:gd name="connsiteX3" fmla="*/ 0 w 309954"/>
              <a:gd name="connsiteY3" fmla="*/ 1061800 h 1061800"/>
              <a:gd name="connsiteX4" fmla="*/ 0 w 309954"/>
              <a:gd name="connsiteY4" fmla="*/ 0 h 1061800"/>
              <a:gd name="connsiteX0" fmla="*/ 0 w 309954"/>
              <a:gd name="connsiteY0" fmla="*/ 0 h 1061800"/>
              <a:gd name="connsiteX1" fmla="*/ 302703 w 309954"/>
              <a:gd name="connsiteY1" fmla="*/ 139670 h 1061800"/>
              <a:gd name="connsiteX2" fmla="*/ 309954 w 309954"/>
              <a:gd name="connsiteY2" fmla="*/ 1061800 h 1061800"/>
              <a:gd name="connsiteX3" fmla="*/ 0 w 309954"/>
              <a:gd name="connsiteY3" fmla="*/ 1061800 h 1061800"/>
              <a:gd name="connsiteX4" fmla="*/ 0 w 309954"/>
              <a:gd name="connsiteY4" fmla="*/ 0 h 1061800"/>
              <a:gd name="connsiteX0" fmla="*/ 0 w 309954"/>
              <a:gd name="connsiteY0" fmla="*/ 0 h 1061800"/>
              <a:gd name="connsiteX1" fmla="*/ 308416 w 309954"/>
              <a:gd name="connsiteY1" fmla="*/ 111817 h 1061800"/>
              <a:gd name="connsiteX2" fmla="*/ 309954 w 309954"/>
              <a:gd name="connsiteY2" fmla="*/ 1061800 h 1061800"/>
              <a:gd name="connsiteX3" fmla="*/ 0 w 309954"/>
              <a:gd name="connsiteY3" fmla="*/ 1061800 h 1061800"/>
              <a:gd name="connsiteX4" fmla="*/ 0 w 309954"/>
              <a:gd name="connsiteY4" fmla="*/ 0 h 106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54" h="1061800">
                <a:moveTo>
                  <a:pt x="0" y="0"/>
                </a:moveTo>
                <a:lnTo>
                  <a:pt x="308416" y="111817"/>
                </a:lnTo>
                <a:cubicBezTo>
                  <a:pt x="308929" y="428478"/>
                  <a:pt x="309441" y="745139"/>
                  <a:pt x="309954" y="1061800"/>
                </a:cubicBezTo>
                <a:lnTo>
                  <a:pt x="0" y="1061800"/>
                </a:lnTo>
                <a:lnTo>
                  <a:pt x="0" y="0"/>
                </a:lnTo>
                <a:close/>
              </a:path>
            </a:pathLst>
          </a:custGeom>
          <a:gradFill>
            <a:gsLst>
              <a:gs pos="100000">
                <a:schemeClr val="accent2">
                  <a:lumMod val="50000"/>
                </a:schemeClr>
              </a:gs>
              <a:gs pos="47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p Arrow 18">
            <a:extLst>
              <a:ext uri="{FF2B5EF4-FFF2-40B4-BE49-F238E27FC236}">
                <a16:creationId xmlns:a16="http://schemas.microsoft.com/office/drawing/2014/main" id="{A7F7B10C-7994-BA35-4DA0-D69843F41FBB}"/>
              </a:ext>
            </a:extLst>
          </p:cNvPr>
          <p:cNvSpPr/>
          <p:nvPr/>
        </p:nvSpPr>
        <p:spPr>
          <a:xfrm rot="2056244">
            <a:off x="4475331" y="3451724"/>
            <a:ext cx="563460" cy="1455619"/>
          </a:xfrm>
          <a:custGeom>
            <a:avLst/>
            <a:gdLst>
              <a:gd name="connsiteX0" fmla="*/ 0 w 532435"/>
              <a:gd name="connsiteY0" fmla="*/ 266218 h 886152"/>
              <a:gd name="connsiteX1" fmla="*/ 266218 w 532435"/>
              <a:gd name="connsiteY1" fmla="*/ 0 h 886152"/>
              <a:gd name="connsiteX2" fmla="*/ 532435 w 532435"/>
              <a:gd name="connsiteY2" fmla="*/ 266218 h 886152"/>
              <a:gd name="connsiteX3" fmla="*/ 399326 w 532435"/>
              <a:gd name="connsiteY3" fmla="*/ 266218 h 886152"/>
              <a:gd name="connsiteX4" fmla="*/ 399326 w 532435"/>
              <a:gd name="connsiteY4" fmla="*/ 886152 h 886152"/>
              <a:gd name="connsiteX5" fmla="*/ 133109 w 532435"/>
              <a:gd name="connsiteY5" fmla="*/ 886152 h 886152"/>
              <a:gd name="connsiteX6" fmla="*/ 133109 w 532435"/>
              <a:gd name="connsiteY6" fmla="*/ 266218 h 886152"/>
              <a:gd name="connsiteX7" fmla="*/ 0 w 532435"/>
              <a:gd name="connsiteY7" fmla="*/ 266218 h 886152"/>
              <a:gd name="connsiteX0" fmla="*/ 0 w 532435"/>
              <a:gd name="connsiteY0" fmla="*/ 266218 h 1336972"/>
              <a:gd name="connsiteX1" fmla="*/ 266218 w 532435"/>
              <a:gd name="connsiteY1" fmla="*/ 0 h 1336972"/>
              <a:gd name="connsiteX2" fmla="*/ 532435 w 532435"/>
              <a:gd name="connsiteY2" fmla="*/ 266218 h 1336972"/>
              <a:gd name="connsiteX3" fmla="*/ 399326 w 532435"/>
              <a:gd name="connsiteY3" fmla="*/ 266218 h 1336972"/>
              <a:gd name="connsiteX4" fmla="*/ 395985 w 532435"/>
              <a:gd name="connsiteY4" fmla="*/ 1336972 h 1336972"/>
              <a:gd name="connsiteX5" fmla="*/ 133109 w 532435"/>
              <a:gd name="connsiteY5" fmla="*/ 886152 h 1336972"/>
              <a:gd name="connsiteX6" fmla="*/ 133109 w 532435"/>
              <a:gd name="connsiteY6" fmla="*/ 266218 h 1336972"/>
              <a:gd name="connsiteX7" fmla="*/ 0 w 532435"/>
              <a:gd name="connsiteY7" fmla="*/ 266218 h 1336972"/>
              <a:gd name="connsiteX0" fmla="*/ 0 w 532435"/>
              <a:gd name="connsiteY0" fmla="*/ 266218 h 1336972"/>
              <a:gd name="connsiteX1" fmla="*/ 266218 w 532435"/>
              <a:gd name="connsiteY1" fmla="*/ 0 h 1336972"/>
              <a:gd name="connsiteX2" fmla="*/ 532435 w 532435"/>
              <a:gd name="connsiteY2" fmla="*/ 266218 h 1336972"/>
              <a:gd name="connsiteX3" fmla="*/ 399326 w 532435"/>
              <a:gd name="connsiteY3" fmla="*/ 266218 h 1336972"/>
              <a:gd name="connsiteX4" fmla="*/ 395985 w 532435"/>
              <a:gd name="connsiteY4" fmla="*/ 1336972 h 1336972"/>
              <a:gd name="connsiteX5" fmla="*/ 126767 w 532435"/>
              <a:gd name="connsiteY5" fmla="*/ 1277672 h 1336972"/>
              <a:gd name="connsiteX6" fmla="*/ 133109 w 532435"/>
              <a:gd name="connsiteY6" fmla="*/ 266218 h 1336972"/>
              <a:gd name="connsiteX7" fmla="*/ 0 w 532435"/>
              <a:gd name="connsiteY7" fmla="*/ 266218 h 1336972"/>
              <a:gd name="connsiteX0" fmla="*/ 0 w 532435"/>
              <a:gd name="connsiteY0" fmla="*/ 266218 h 1455619"/>
              <a:gd name="connsiteX1" fmla="*/ 266218 w 532435"/>
              <a:gd name="connsiteY1" fmla="*/ 0 h 1455619"/>
              <a:gd name="connsiteX2" fmla="*/ 532435 w 532435"/>
              <a:gd name="connsiteY2" fmla="*/ 266218 h 1455619"/>
              <a:gd name="connsiteX3" fmla="*/ 399326 w 532435"/>
              <a:gd name="connsiteY3" fmla="*/ 266218 h 1455619"/>
              <a:gd name="connsiteX4" fmla="*/ 395985 w 532435"/>
              <a:gd name="connsiteY4" fmla="*/ 1336972 h 1455619"/>
              <a:gd name="connsiteX5" fmla="*/ 119134 w 532435"/>
              <a:gd name="connsiteY5" fmla="*/ 1455619 h 1455619"/>
              <a:gd name="connsiteX6" fmla="*/ 133109 w 532435"/>
              <a:gd name="connsiteY6" fmla="*/ 266218 h 1455619"/>
              <a:gd name="connsiteX7" fmla="*/ 0 w 532435"/>
              <a:gd name="connsiteY7" fmla="*/ 266218 h 145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435" h="1455619">
                <a:moveTo>
                  <a:pt x="0" y="266218"/>
                </a:moveTo>
                <a:lnTo>
                  <a:pt x="266218" y="0"/>
                </a:lnTo>
                <a:lnTo>
                  <a:pt x="532435" y="266218"/>
                </a:lnTo>
                <a:lnTo>
                  <a:pt x="399326" y="266218"/>
                </a:lnTo>
                <a:cubicBezTo>
                  <a:pt x="398212" y="623136"/>
                  <a:pt x="397099" y="980054"/>
                  <a:pt x="395985" y="1336972"/>
                </a:cubicBezTo>
                <a:lnTo>
                  <a:pt x="119134" y="1455619"/>
                </a:lnTo>
                <a:lnTo>
                  <a:pt x="133109" y="266218"/>
                </a:lnTo>
                <a:lnTo>
                  <a:pt x="0" y="2662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CB8487A-A149-88DB-BF5F-2B5C50505B21}"/>
              </a:ext>
            </a:extLst>
          </p:cNvPr>
          <p:cNvSpPr/>
          <p:nvPr/>
        </p:nvSpPr>
        <p:spPr>
          <a:xfrm>
            <a:off x="3927242" y="4541520"/>
            <a:ext cx="751151" cy="1031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ADAA85F-4CC4-0417-585C-40D81655409F}"/>
              </a:ext>
            </a:extLst>
          </p:cNvPr>
          <p:cNvGrpSpPr/>
          <p:nvPr/>
        </p:nvGrpSpPr>
        <p:grpSpPr>
          <a:xfrm>
            <a:off x="3738858" y="4430629"/>
            <a:ext cx="1285302" cy="1535537"/>
            <a:chOff x="3818251" y="4795811"/>
            <a:chExt cx="914400" cy="1092425"/>
          </a:xfrm>
        </p:grpSpPr>
        <p:pic>
          <p:nvPicPr>
            <p:cNvPr id="46" name="Graphic 45" descr="Contract outline">
              <a:extLst>
                <a:ext uri="{FF2B5EF4-FFF2-40B4-BE49-F238E27FC236}">
                  <a16:creationId xmlns:a16="http://schemas.microsoft.com/office/drawing/2014/main" id="{B0DE0240-BE6C-013D-91F2-515F8DB662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18251" y="4795811"/>
              <a:ext cx="914400" cy="914400"/>
            </a:xfrm>
            <a:prstGeom prst="rect">
              <a:avLst/>
            </a:prstGeom>
          </p:spPr>
        </p:pic>
        <p:sp>
          <p:nvSpPr>
            <p:cNvPr id="47" name="TextBox 46">
              <a:extLst>
                <a:ext uri="{FF2B5EF4-FFF2-40B4-BE49-F238E27FC236}">
                  <a16:creationId xmlns:a16="http://schemas.microsoft.com/office/drawing/2014/main" id="{8D6FDF2D-7A43-DA5C-81DC-DBBD7B31DC19}"/>
                </a:ext>
              </a:extLst>
            </p:cNvPr>
            <p:cNvSpPr txBox="1"/>
            <p:nvPr/>
          </p:nvSpPr>
          <p:spPr>
            <a:xfrm>
              <a:off x="3850640" y="5691171"/>
              <a:ext cx="843280" cy="197065"/>
            </a:xfrm>
            <a:prstGeom prst="rect">
              <a:avLst/>
            </a:prstGeom>
            <a:noFill/>
          </p:spPr>
          <p:txBody>
            <a:bodyPr wrap="square" rtlCol="0">
              <a:spAutoFit/>
            </a:bodyPr>
            <a:lstStyle/>
            <a:p>
              <a:pPr algn="ctr"/>
              <a:r>
                <a:rPr lang="en-US" sz="1200" b="1" dirty="0"/>
                <a:t>C-CDA/XML</a:t>
              </a:r>
            </a:p>
          </p:txBody>
        </p:sp>
      </p:grpSp>
    </p:spTree>
    <p:extLst>
      <p:ext uri="{BB962C8B-B14F-4D97-AF65-F5344CB8AC3E}">
        <p14:creationId xmlns:p14="http://schemas.microsoft.com/office/powerpoint/2010/main" val="345286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4"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6D97B-3A62-0CB8-8D31-76CA7E7B14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DF9AEA-2680-0F40-2549-ABEAF7632DB2}"/>
              </a:ext>
            </a:extLst>
          </p:cNvPr>
          <p:cNvSpPr>
            <a:spLocks noGrp="1"/>
          </p:cNvSpPr>
          <p:nvPr>
            <p:ph type="body" sz="quarter" idx="10"/>
          </p:nvPr>
        </p:nvSpPr>
        <p:spPr>
          <a:xfrm>
            <a:off x="977463" y="1191122"/>
            <a:ext cx="10964384" cy="461554"/>
          </a:xfrm>
        </p:spPr>
        <p:txBody>
          <a:bodyPr/>
          <a:lstStyle/>
          <a:p>
            <a:r>
              <a:rPr lang="en-US" sz="2000" dirty="0"/>
              <a:t>So, I </a:t>
            </a:r>
            <a:r>
              <a:rPr lang="en-US" sz="2000" u="sng" dirty="0"/>
              <a:t>Looked for Scale</a:t>
            </a:r>
            <a:r>
              <a:rPr lang="en-US" sz="2000" dirty="0"/>
              <a:t> in 2013</a:t>
            </a:r>
            <a:endParaRPr lang="en-US" sz="2000" u="sng" dirty="0"/>
          </a:p>
          <a:p>
            <a:endParaRPr lang="en-US" dirty="0"/>
          </a:p>
        </p:txBody>
      </p:sp>
      <p:sp>
        <p:nvSpPr>
          <p:cNvPr id="4" name="Title 3">
            <a:extLst>
              <a:ext uri="{FF2B5EF4-FFF2-40B4-BE49-F238E27FC236}">
                <a16:creationId xmlns:a16="http://schemas.microsoft.com/office/drawing/2014/main" id="{4DBC82E1-2688-4ED3-9DF6-E719D407DB93}"/>
              </a:ext>
            </a:extLst>
          </p:cNvPr>
          <p:cNvSpPr>
            <a:spLocks noGrp="1"/>
          </p:cNvSpPr>
          <p:nvPr>
            <p:ph type="title"/>
          </p:nvPr>
        </p:nvSpPr>
        <p:spPr/>
        <p:txBody>
          <a:bodyPr/>
          <a:lstStyle/>
          <a:p>
            <a:r>
              <a:rPr lang="en-US" sz="4000" dirty="0"/>
              <a:t>My Personal Why</a:t>
            </a:r>
          </a:p>
        </p:txBody>
      </p:sp>
      <p:pic>
        <p:nvPicPr>
          <p:cNvPr id="6" name="Picture 5">
            <a:extLst>
              <a:ext uri="{FF2B5EF4-FFF2-40B4-BE49-F238E27FC236}">
                <a16:creationId xmlns:a16="http://schemas.microsoft.com/office/drawing/2014/main" id="{DD92EF9F-18F7-8DAA-D806-9A8AFA6EAB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367" y="1587604"/>
            <a:ext cx="3845352" cy="4817943"/>
          </a:xfrm>
          <a:prstGeom prst="rect">
            <a:avLst/>
          </a:prstGeom>
          <a:ln>
            <a:noFill/>
          </a:ln>
          <a:effectLst>
            <a:outerShdw blurRad="119285" dir="9120000" algn="ctr" rotWithShape="0">
              <a:prstClr val="black">
                <a:alpha val="40000"/>
              </a:prstClr>
            </a:outerShdw>
          </a:effectLst>
        </p:spPr>
      </p:pic>
      <p:pic>
        <p:nvPicPr>
          <p:cNvPr id="7" name="Picture 6">
            <a:extLst>
              <a:ext uri="{FF2B5EF4-FFF2-40B4-BE49-F238E27FC236}">
                <a16:creationId xmlns:a16="http://schemas.microsoft.com/office/drawing/2014/main" id="{BB388B47-0E1C-276E-CC37-17A1BAC76B1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22073" y="1007461"/>
            <a:ext cx="6108911" cy="2645240"/>
          </a:xfrm>
          <a:prstGeom prst="rect">
            <a:avLst/>
          </a:prstGeom>
          <a:ln>
            <a:noFill/>
          </a:ln>
          <a:effectLst>
            <a:outerShdw blurRad="158770" dir="1980000" algn="ctr" rotWithShape="0">
              <a:prstClr val="black">
                <a:alpha val="40000"/>
              </a:prstClr>
            </a:outerShdw>
          </a:effectLst>
        </p:spPr>
      </p:pic>
      <p:sp>
        <p:nvSpPr>
          <p:cNvPr id="8" name="TextBox 7">
            <a:extLst>
              <a:ext uri="{FF2B5EF4-FFF2-40B4-BE49-F238E27FC236}">
                <a16:creationId xmlns:a16="http://schemas.microsoft.com/office/drawing/2014/main" id="{46BAA444-60D7-4B44-18A3-225859DE314E}"/>
              </a:ext>
            </a:extLst>
          </p:cNvPr>
          <p:cNvSpPr txBox="1"/>
          <p:nvPr/>
        </p:nvSpPr>
        <p:spPr>
          <a:xfrm>
            <a:off x="4703826" y="3837367"/>
            <a:ext cx="69718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mj-lt"/>
                <a:ea typeface="+mn-ea"/>
                <a:cs typeface="+mn-cs"/>
              </a:rPr>
              <a:t>Positive Provider Feedback</a:t>
            </a:r>
          </a:p>
        </p:txBody>
      </p:sp>
      <p:sp>
        <p:nvSpPr>
          <p:cNvPr id="9" name="TextBox 8">
            <a:extLst>
              <a:ext uri="{FF2B5EF4-FFF2-40B4-BE49-F238E27FC236}">
                <a16:creationId xmlns:a16="http://schemas.microsoft.com/office/drawing/2014/main" id="{87FE4BDE-8B50-C3D5-F2A8-630A230E7F9A}"/>
              </a:ext>
            </a:extLst>
          </p:cNvPr>
          <p:cNvSpPr txBox="1"/>
          <p:nvPr/>
        </p:nvSpPr>
        <p:spPr>
          <a:xfrm>
            <a:off x="5565387" y="4206699"/>
            <a:ext cx="6096980"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There is a reduction in phone calls. They take charge of their own health and are engaged and active.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mj-lt"/>
                <a:ea typeface="+mn-ea"/>
                <a:cs typeface="+mn-cs"/>
              </a:rPr>
              <a:t>— Anonymous office manager, small group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4"/>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mj-lt"/>
                <a:ea typeface="+mn-ea"/>
                <a:cs typeface="+mn-cs"/>
              </a:rPr>
              <a:t>Before EMR’s we couldn’t track mammograms and colonoscopies.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mj-lt"/>
                <a:ea typeface="+mn-ea"/>
                <a:cs typeface="+mn-cs"/>
              </a:rPr>
              <a:t>We went from 5% to 90% knowing where people are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mj-lt"/>
                <a:ea typeface="+mn-ea"/>
                <a:cs typeface="+mn-cs"/>
              </a:rPr>
              <a:t>—Dr. </a:t>
            </a:r>
            <a:r>
              <a:rPr kumimoji="0" lang="en-US" sz="1200" b="0" i="1" u="none" strike="noStrike" kern="1200" cap="none" spc="0" normalizeH="0" baseline="0" noProof="0" dirty="0" err="1">
                <a:ln>
                  <a:noFill/>
                </a:ln>
                <a:solidFill>
                  <a:schemeClr val="accent4"/>
                </a:solidFill>
                <a:effectLst>
                  <a:outerShdw blurRad="38100" dist="38100" dir="2700000" algn="tl">
                    <a:srgbClr val="000000">
                      <a:alpha val="43137"/>
                    </a:srgbClr>
                  </a:outerShdw>
                </a:effectLst>
                <a:uLnTx/>
                <a:uFillTx/>
                <a:latin typeface="+mj-lt"/>
                <a:ea typeface="+mn-ea"/>
                <a:cs typeface="+mn-cs"/>
              </a:rPr>
              <a:t>Pinho</a:t>
            </a:r>
            <a:r>
              <a:rPr kumimoji="0" lang="en-US" sz="1200" b="0" i="1"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mj-lt"/>
                <a:ea typeface="+mn-ea"/>
                <a:cs typeface="+mn-cs"/>
              </a:rPr>
              <a:t>, PCP small group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4"/>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Filling prescriptions is a lot safer and easier.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mj-lt"/>
                <a:ea typeface="+mn-ea"/>
                <a:cs typeface="+mn-cs"/>
              </a:rPr>
              <a:t> —Anonymous PCP in small group practice</a:t>
            </a:r>
          </a:p>
        </p:txBody>
      </p:sp>
      <p:pic>
        <p:nvPicPr>
          <p:cNvPr id="10" name="Graphic 9">
            <a:extLst>
              <a:ext uri="{FF2B5EF4-FFF2-40B4-BE49-F238E27FC236}">
                <a16:creationId xmlns:a16="http://schemas.microsoft.com/office/drawing/2014/main" id="{BA94CAF9-44E5-DFA5-CE2B-9AB744C87C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3826" y="4141671"/>
            <a:ext cx="762000" cy="762000"/>
          </a:xfrm>
          <a:prstGeom prst="rect">
            <a:avLst/>
          </a:prstGeom>
        </p:spPr>
      </p:pic>
    </p:spTree>
    <p:extLst>
      <p:ext uri="{BB962C8B-B14F-4D97-AF65-F5344CB8AC3E}">
        <p14:creationId xmlns:p14="http://schemas.microsoft.com/office/powerpoint/2010/main" val="288661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2E4F8-AC7C-DBE4-44B0-273323BA0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8F8A2-5792-08BC-7FD2-E382D0BF3B2B}"/>
              </a:ext>
            </a:extLst>
          </p:cNvPr>
          <p:cNvSpPr>
            <a:spLocks noGrp="1"/>
          </p:cNvSpPr>
          <p:nvPr>
            <p:ph type="ctrTitle"/>
          </p:nvPr>
        </p:nvSpPr>
        <p:spPr>
          <a:xfrm>
            <a:off x="522513" y="509781"/>
            <a:ext cx="7475537" cy="538586"/>
          </a:xfrm>
        </p:spPr>
        <p:txBody>
          <a:bodyPr>
            <a:normAutofit fontScale="90000"/>
          </a:bodyPr>
          <a:lstStyle/>
          <a:p>
            <a:pPr algn="l"/>
            <a:r>
              <a:rPr lang="en-US" dirty="0">
                <a:solidFill>
                  <a:schemeClr val="bg1"/>
                </a:solidFill>
                <a:latin typeface="Source Serif Pro" panose="02040603050405020204" pitchFamily="18" charset="0"/>
                <a:ea typeface="Source Serif Pro" panose="02040603050405020204" pitchFamily="18" charset="0"/>
              </a:rPr>
              <a:t>Learning Objectives</a:t>
            </a:r>
          </a:p>
        </p:txBody>
      </p:sp>
      <p:sp>
        <p:nvSpPr>
          <p:cNvPr id="6" name="Text Placeholder 2">
            <a:extLst>
              <a:ext uri="{FF2B5EF4-FFF2-40B4-BE49-F238E27FC236}">
                <a16:creationId xmlns:a16="http://schemas.microsoft.com/office/drawing/2014/main" id="{9D0A3B62-5B5B-D502-888A-C750B14363B9}"/>
              </a:ext>
            </a:extLst>
          </p:cNvPr>
          <p:cNvSpPr txBox="1">
            <a:spLocks/>
          </p:cNvSpPr>
          <p:nvPr/>
        </p:nvSpPr>
        <p:spPr>
          <a:xfrm>
            <a:off x="522513" y="2274093"/>
            <a:ext cx="11207933" cy="3819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1"/>
                </a:solidFill>
                <a:latin typeface="+mj-lt"/>
                <a:cs typeface="Arial"/>
              </a:rPr>
              <a:t>At the conclusion of the presentation participants should be able to:</a:t>
            </a:r>
          </a:p>
          <a:p>
            <a:pPr marL="457200" indent="-457200" algn="l">
              <a:buAutoNum type="arabicPeriod"/>
            </a:pPr>
            <a:r>
              <a:rPr lang="en-US" dirty="0">
                <a:solidFill>
                  <a:schemeClr val="bg1"/>
                </a:solidFill>
                <a:latin typeface="+mj-lt"/>
                <a:cs typeface="Arial"/>
              </a:rPr>
              <a:t>Understand how a data driven, tech-enabled and clinically led future are necessary to meet evolving population trends, medical complexity and the need for personalized care, changing care delivery models and provider workflow challenges</a:t>
            </a:r>
          </a:p>
          <a:p>
            <a:pPr marL="457200" indent="-457200" algn="l">
              <a:buAutoNum type="arabicPeriod"/>
            </a:pPr>
            <a:r>
              <a:rPr lang="en-US" dirty="0">
                <a:solidFill>
                  <a:schemeClr val="bg1"/>
                </a:solidFill>
                <a:latin typeface="+mj-lt"/>
                <a:cs typeface="Arial"/>
              </a:rPr>
              <a:t>Appreciate the complexities of data standards, interoperability and structured clinical data</a:t>
            </a:r>
          </a:p>
          <a:p>
            <a:pPr marL="457200" indent="-457200" algn="l">
              <a:buAutoNum type="arabicPeriod"/>
            </a:pPr>
            <a:r>
              <a:rPr lang="en-US" dirty="0">
                <a:solidFill>
                  <a:schemeClr val="bg1"/>
                </a:solidFill>
                <a:latin typeface="+mj-lt"/>
                <a:cs typeface="Arial"/>
              </a:rPr>
              <a:t>Understand the value of unstructured data to complete the stories of healthcare journeys</a:t>
            </a:r>
          </a:p>
          <a:p>
            <a:pPr marL="457200" indent="-457200" algn="l">
              <a:buAutoNum type="arabicPeriod"/>
            </a:pPr>
            <a:r>
              <a:rPr lang="en-US" dirty="0">
                <a:solidFill>
                  <a:schemeClr val="bg1"/>
                </a:solidFill>
                <a:latin typeface="+mj-lt"/>
                <a:cs typeface="Arial"/>
              </a:rPr>
              <a:t>Explore how technology can be used for comprehensive, evidence based and equitable care</a:t>
            </a:r>
          </a:p>
        </p:txBody>
      </p:sp>
      <p:sp>
        <p:nvSpPr>
          <p:cNvPr id="10" name="TextBox 9">
            <a:extLst>
              <a:ext uri="{FF2B5EF4-FFF2-40B4-BE49-F238E27FC236}">
                <a16:creationId xmlns:a16="http://schemas.microsoft.com/office/drawing/2014/main" id="{8D19D9CB-B4B8-E239-CC2E-66F6603FC652}"/>
              </a:ext>
            </a:extLst>
          </p:cNvPr>
          <p:cNvSpPr txBox="1"/>
          <p:nvPr/>
        </p:nvSpPr>
        <p:spPr>
          <a:xfrm>
            <a:off x="367937" y="1104560"/>
            <a:ext cx="10515600" cy="646331"/>
          </a:xfrm>
          <a:prstGeom prst="rect">
            <a:avLst/>
          </a:prstGeom>
          <a:noFill/>
        </p:spPr>
        <p:txBody>
          <a:bodyPr wrap="square">
            <a:spAutoFit/>
          </a:bodyPr>
          <a:lstStyle/>
          <a:p>
            <a:r>
              <a:rPr lang="en-US" sz="1800" dirty="0">
                <a:solidFill>
                  <a:schemeClr val="bg2"/>
                </a:solidFill>
                <a:latin typeface="Monseratt headings"/>
              </a:rPr>
              <a:t>Achieving a Holistic View of Patient Information, Improving Patient Care and Driving Innovation in Healthcare Through Leveraging Clinical Data Agnostic of Source</a:t>
            </a:r>
            <a:endParaRPr lang="en-US" dirty="0">
              <a:solidFill>
                <a:schemeClr val="bg2"/>
              </a:solidFill>
              <a:latin typeface="Monseratt headings"/>
            </a:endParaRPr>
          </a:p>
        </p:txBody>
      </p:sp>
    </p:spTree>
    <p:extLst>
      <p:ext uri="{BB962C8B-B14F-4D97-AF65-F5344CB8AC3E}">
        <p14:creationId xmlns:p14="http://schemas.microsoft.com/office/powerpoint/2010/main" val="1549444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9E8270-5FA8-06F1-011A-90D1CDB96930}"/>
              </a:ext>
            </a:extLst>
          </p:cNvPr>
          <p:cNvSpPr>
            <a:spLocks noGrp="1"/>
          </p:cNvSpPr>
          <p:nvPr>
            <p:ph type="title"/>
          </p:nvPr>
        </p:nvSpPr>
        <p:spPr>
          <a:xfrm>
            <a:off x="735014" y="569912"/>
            <a:ext cx="2265361" cy="2540042"/>
          </a:xfrm>
        </p:spPr>
        <p:txBody>
          <a:bodyPr wrap="square">
            <a:normAutofit/>
          </a:bodyPr>
          <a:lstStyle/>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3200" b="0" i="0" u="none" strike="noStrike" cap="none" normalizeH="0" baseline="0" dirty="0">
                <a:ln>
                  <a:noFill/>
                </a:ln>
                <a:effectLst/>
                <a:latin typeface="Source Serif Pro" panose="02040603050405020204" pitchFamily="18" charset="0"/>
                <a:ea typeface="Source Serif Pro" panose="02040603050405020204" pitchFamily="18" charset="0"/>
              </a:rPr>
              <a:t>Clinical Data Scope</a:t>
            </a:r>
            <a:endParaRPr kumimoji="0" lang="en-US" altLang="en-US" sz="1050" b="0" i="0" u="none" strike="noStrike" cap="none" normalizeH="0" baseline="0" dirty="0">
              <a:ln>
                <a:noFill/>
              </a:ln>
              <a:effectLst/>
            </a:endParaRPr>
          </a:p>
        </p:txBody>
      </p:sp>
      <p:pic>
        <p:nvPicPr>
          <p:cNvPr id="1026" name="Picture 2">
            <a:extLst>
              <a:ext uri="{FF2B5EF4-FFF2-40B4-BE49-F238E27FC236}">
                <a16:creationId xmlns:a16="http://schemas.microsoft.com/office/drawing/2014/main" id="{13683DD7-2A12-431D-08FB-4DF265F95E7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3000375" y="836175"/>
            <a:ext cx="7051965" cy="5747351"/>
          </a:xfrm>
          <a:prstGeom prst="rect">
            <a:avLst/>
          </a:prstGeom>
          <a:solidFill>
            <a:srgbClr val="FFFFFF"/>
          </a:solidFill>
        </p:spPr>
      </p:pic>
      <p:sp>
        <p:nvSpPr>
          <p:cNvPr id="9" name="TextBox 8">
            <a:extLst>
              <a:ext uri="{FF2B5EF4-FFF2-40B4-BE49-F238E27FC236}">
                <a16:creationId xmlns:a16="http://schemas.microsoft.com/office/drawing/2014/main" id="{EA2CF543-7D67-AEE1-FD50-7C5A0C3515BC}"/>
              </a:ext>
            </a:extLst>
          </p:cNvPr>
          <p:cNvSpPr txBox="1"/>
          <p:nvPr/>
        </p:nvSpPr>
        <p:spPr>
          <a:xfrm>
            <a:off x="735014" y="4995122"/>
            <a:ext cx="1827260" cy="1421928"/>
          </a:xfrm>
          <a:prstGeom prst="rect">
            <a:avLst/>
          </a:prstGeom>
          <a:noFill/>
        </p:spPr>
        <p:txBody>
          <a:bodyPr wrap="square">
            <a:spAutoFit/>
          </a:bodyPr>
          <a:lstStyle/>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1200" b="0" i="0" u="sng" strike="noStrike" cap="none" normalizeH="0" baseline="0" dirty="0">
                <a:ln>
                  <a:noFill/>
                </a:ln>
                <a:effectLst/>
                <a:latin typeface="+mj-lt"/>
                <a:hlinkClick r:id="rId3"/>
              </a:rPr>
              <a:t>https://jama.jamanetwork.com/article.aspx?articleid=1875648</a:t>
            </a:r>
            <a:endParaRPr kumimoji="0" lang="en-US" altLang="en-US" sz="1200" b="0" i="0" u="none" strike="noStrike" cap="none" normalizeH="0" baseline="0" dirty="0">
              <a:ln>
                <a:noFill/>
              </a:ln>
              <a:effectLst/>
              <a:latin typeface="+mj-lt"/>
            </a:endParaRPr>
          </a:p>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1200" b="0" i="0" u="sng" strike="noStrike" cap="none" normalizeH="0" baseline="0" dirty="0">
                <a:ln>
                  <a:noFill/>
                </a:ln>
                <a:effectLst/>
                <a:latin typeface="+mj-lt"/>
                <a:hlinkClick r:id="rId4"/>
              </a:rPr>
              <a:t>https://georgevanantwerp.com/2014/05/27/great-bigdata-jama-image-missing-some-data-sources/</a:t>
            </a:r>
            <a:endParaRPr lang="en-US" sz="1200" dirty="0">
              <a:latin typeface="+mj-lt"/>
            </a:endParaRPr>
          </a:p>
        </p:txBody>
      </p:sp>
    </p:spTree>
    <p:extLst>
      <p:ext uri="{BB962C8B-B14F-4D97-AF65-F5344CB8AC3E}">
        <p14:creationId xmlns:p14="http://schemas.microsoft.com/office/powerpoint/2010/main" val="413284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E89FD-38D8-E962-89AC-8D3292BF14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EB9FD6-5248-4AC6-40B2-AB68C474E80D}"/>
              </a:ext>
            </a:extLst>
          </p:cNvPr>
          <p:cNvSpPr>
            <a:spLocks noGrp="1"/>
          </p:cNvSpPr>
          <p:nvPr>
            <p:ph type="title"/>
          </p:nvPr>
        </p:nvSpPr>
        <p:spPr>
          <a:xfrm>
            <a:off x="735014" y="569912"/>
            <a:ext cx="9574239" cy="2540042"/>
          </a:xfrm>
        </p:spPr>
        <p:txBody>
          <a:bodyPr wrap="square">
            <a:normAutofit/>
          </a:bodyPr>
          <a:lstStyle/>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3200" b="0" i="0" u="none" strike="noStrike" cap="none" normalizeH="0" baseline="0" dirty="0">
                <a:ln>
                  <a:noFill/>
                </a:ln>
                <a:effectLst/>
                <a:latin typeface="Source Serif Pro" panose="02040603050405020204" pitchFamily="18" charset="0"/>
                <a:ea typeface="Source Serif Pro" panose="02040603050405020204" pitchFamily="18" charset="0"/>
              </a:rPr>
              <a:t>. . .And then there is the Mighty Casey</a:t>
            </a:r>
          </a:p>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1800" i="0" u="none" strike="noStrike" cap="none" normalizeH="0" baseline="0" dirty="0">
                <a:ln>
                  <a:noFill/>
                </a:ln>
                <a:solidFill>
                  <a:schemeClr val="tx2"/>
                </a:solidFill>
                <a:effectLst/>
              </a:rPr>
              <a:t>Casey Quinlan’s QR code highlights a consistent issue in healthcare</a:t>
            </a:r>
          </a:p>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1500" b="0" i="0" u="none" strike="noStrike" cap="none" normalizeH="0" baseline="0" dirty="0">
                <a:ln>
                  <a:noFill/>
                </a:ln>
                <a:effectLst/>
              </a:rPr>
              <a:t>                 </a:t>
            </a:r>
            <a:br>
              <a:rPr kumimoji="0" lang="en-US" altLang="en-US" sz="1500" b="0" i="0" u="none" strike="noStrike" cap="none" normalizeH="0" baseline="0" dirty="0">
                <a:ln>
                  <a:noFill/>
                </a:ln>
                <a:effectLst/>
              </a:rPr>
            </a:br>
            <a:endParaRPr kumimoji="0" lang="en-US" altLang="en-US" sz="1500" b="0" i="0" u="none" strike="noStrike" cap="none" normalizeH="0" baseline="0" dirty="0">
              <a:ln>
                <a:noFill/>
              </a:ln>
              <a:effectLst/>
            </a:endParaRPr>
          </a:p>
          <a:p>
            <a:pPr marL="0" marR="0" lvl="0" indent="0" defTabSz="914400" rtl="0" eaLnBrk="0" fontAlgn="base" latinLnBrk="0" hangingPunct="0">
              <a:lnSpc>
                <a:spcPct val="90000"/>
              </a:lnSpc>
              <a:spcBef>
                <a:spcPct val="0"/>
              </a:spcBef>
              <a:spcAft>
                <a:spcPct val="0"/>
              </a:spcAft>
              <a:buClrTx/>
              <a:buSzTx/>
              <a:buFontTx/>
              <a:buNone/>
              <a:tabLst/>
            </a:pPr>
            <a:br>
              <a:rPr kumimoji="0" lang="en-US" altLang="en-US" sz="1500" b="0" i="0" u="none" strike="noStrike" cap="none" normalizeH="0" baseline="0" dirty="0">
                <a:ln>
                  <a:noFill/>
                </a:ln>
                <a:effectLst/>
              </a:rPr>
            </a:br>
            <a:endParaRPr kumimoji="0" lang="en-US" altLang="en-US" sz="1500" b="0" i="0" u="none" strike="noStrike" cap="none" normalizeH="0" baseline="0" dirty="0">
              <a:ln>
                <a:noFill/>
              </a:ln>
              <a:effectLst/>
            </a:endParaRPr>
          </a:p>
        </p:txBody>
      </p:sp>
      <p:pic>
        <p:nvPicPr>
          <p:cNvPr id="2" name="Picture 2">
            <a:extLst>
              <a:ext uri="{FF2B5EF4-FFF2-40B4-BE49-F238E27FC236}">
                <a16:creationId xmlns:a16="http://schemas.microsoft.com/office/drawing/2014/main" id="{2B0FFFDA-D4ED-5555-CFE9-6DE0D1F12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827" y="1668310"/>
            <a:ext cx="3036143" cy="4696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99AFA6-1014-8830-EBB6-39ABDD8D18AC}"/>
              </a:ext>
            </a:extLst>
          </p:cNvPr>
          <p:cNvSpPr txBox="1"/>
          <p:nvPr/>
        </p:nvSpPr>
        <p:spPr>
          <a:xfrm>
            <a:off x="499683" y="5543525"/>
            <a:ext cx="4145144" cy="1015663"/>
          </a:xfrm>
          <a:prstGeom prst="rect">
            <a:avLst/>
          </a:prstGeom>
          <a:noFill/>
        </p:spPr>
        <p:txBody>
          <a:bodyPr wrap="square">
            <a:spAutoFit/>
          </a:bodyPr>
          <a:lstStyle/>
          <a:p>
            <a:r>
              <a:rPr lang="en-US" sz="1200" b="0" i="0" dirty="0">
                <a:solidFill>
                  <a:schemeClr val="tx2"/>
                </a:solidFill>
                <a:effectLst/>
                <a:latin typeface="+mj-lt"/>
              </a:rPr>
              <a:t>Woods, S. S., Oldenburg, J., van Leeuwen, D., </a:t>
            </a:r>
            <a:r>
              <a:rPr lang="en-US" sz="1200" b="0" i="0" dirty="0" err="1">
                <a:solidFill>
                  <a:schemeClr val="tx2"/>
                </a:solidFill>
                <a:effectLst/>
                <a:latin typeface="+mj-lt"/>
              </a:rPr>
              <a:t>Sarasohn</a:t>
            </a:r>
            <a:r>
              <a:rPr lang="en-US" sz="1200" b="0" i="0" dirty="0">
                <a:solidFill>
                  <a:schemeClr val="tx2"/>
                </a:solidFill>
                <a:effectLst/>
                <a:latin typeface="+mj-lt"/>
              </a:rPr>
              <a:t>-Kahn, J., &amp; Hudson, M. F. (2023). An Extraordinary Voice Expressed Through Humor: A Tribute to Casey Quinlan. </a:t>
            </a:r>
            <a:r>
              <a:rPr lang="en-US" sz="1200" b="0" i="1" dirty="0">
                <a:solidFill>
                  <a:schemeClr val="tx2"/>
                </a:solidFill>
                <a:effectLst/>
                <a:latin typeface="+mj-lt"/>
              </a:rPr>
              <a:t>Journal of participatory medicine</a:t>
            </a:r>
            <a:r>
              <a:rPr lang="en-US" sz="1200" b="0" i="0" dirty="0">
                <a:solidFill>
                  <a:schemeClr val="tx2"/>
                </a:solidFill>
                <a:effectLst/>
                <a:latin typeface="+mj-lt"/>
              </a:rPr>
              <a:t>, </a:t>
            </a:r>
            <a:r>
              <a:rPr lang="en-US" sz="1200" b="0" i="1" dirty="0">
                <a:solidFill>
                  <a:schemeClr val="tx2"/>
                </a:solidFill>
                <a:effectLst/>
                <a:latin typeface="+mj-lt"/>
              </a:rPr>
              <a:t>15</a:t>
            </a:r>
            <a:r>
              <a:rPr lang="en-US" sz="1200" b="0" i="0" dirty="0">
                <a:solidFill>
                  <a:schemeClr val="tx2"/>
                </a:solidFill>
                <a:effectLst/>
                <a:latin typeface="+mj-lt"/>
              </a:rPr>
              <a:t>, e54527. https://doi.org/10.2196/54527</a:t>
            </a:r>
            <a:endParaRPr lang="en-US" sz="1200" dirty="0">
              <a:solidFill>
                <a:schemeClr val="tx2"/>
              </a:solidFill>
              <a:latin typeface="+mj-lt"/>
            </a:endParaRPr>
          </a:p>
        </p:txBody>
      </p:sp>
    </p:spTree>
    <p:extLst>
      <p:ext uri="{BB962C8B-B14F-4D97-AF65-F5344CB8AC3E}">
        <p14:creationId xmlns:p14="http://schemas.microsoft.com/office/powerpoint/2010/main" val="80641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5145DD-E8EE-2279-E0F9-D72A37E06A8A}"/>
              </a:ext>
            </a:extLst>
          </p:cNvPr>
          <p:cNvSpPr/>
          <p:nvPr/>
        </p:nvSpPr>
        <p:spPr>
          <a:xfrm>
            <a:off x="0" y="1308491"/>
            <a:ext cx="12192000" cy="55254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ext Placeholder 1">
            <a:extLst>
              <a:ext uri="{FF2B5EF4-FFF2-40B4-BE49-F238E27FC236}">
                <a16:creationId xmlns:a16="http://schemas.microsoft.com/office/drawing/2014/main" id="{747D9905-5B7B-7FF4-A869-7DBD2242062B}"/>
              </a:ext>
            </a:extLst>
          </p:cNvPr>
          <p:cNvSpPr>
            <a:spLocks noGrp="1"/>
          </p:cNvSpPr>
          <p:nvPr>
            <p:ph type="body" sz="quarter" idx="4294967295"/>
          </p:nvPr>
        </p:nvSpPr>
        <p:spPr>
          <a:xfrm>
            <a:off x="718021" y="724322"/>
            <a:ext cx="7165216" cy="461962"/>
          </a:xfrm>
        </p:spPr>
        <p:txBody>
          <a:bodyPr>
            <a:normAutofit fontScale="85000" lnSpcReduction="20000"/>
          </a:bodyPr>
          <a:lstStyle/>
          <a:p>
            <a:pPr marL="0" indent="0">
              <a:buNone/>
            </a:pPr>
            <a:r>
              <a:rPr lang="en-US" sz="2100" dirty="0">
                <a:solidFill>
                  <a:schemeClr val="tx2"/>
                </a:solidFill>
                <a:latin typeface="Monseratt"/>
              </a:rPr>
              <a:t>Patients are Required to Provide Their Own Data as Well as Sparse and Non-Interoperable Data from Clinical Encounters</a:t>
            </a:r>
          </a:p>
          <a:p>
            <a:endParaRPr lang="en-US" sz="1900" dirty="0">
              <a:solidFill>
                <a:schemeClr val="tx2"/>
              </a:solidFill>
            </a:endParaRPr>
          </a:p>
        </p:txBody>
      </p:sp>
      <p:sp>
        <p:nvSpPr>
          <p:cNvPr id="4" name="Title 3">
            <a:extLst>
              <a:ext uri="{FF2B5EF4-FFF2-40B4-BE49-F238E27FC236}">
                <a16:creationId xmlns:a16="http://schemas.microsoft.com/office/drawing/2014/main" id="{9DF0EC46-C0D6-6291-3313-B8799BFC9924}"/>
              </a:ext>
            </a:extLst>
          </p:cNvPr>
          <p:cNvSpPr>
            <a:spLocks noGrp="1"/>
          </p:cNvSpPr>
          <p:nvPr>
            <p:ph type="title" idx="4294967295"/>
          </p:nvPr>
        </p:nvSpPr>
        <p:spPr>
          <a:xfrm>
            <a:off x="718020" y="285688"/>
            <a:ext cx="11010900" cy="1228725"/>
          </a:xfrm>
        </p:spPr>
        <p:txBody>
          <a:bodyPr>
            <a:normAutofit/>
          </a:bodyPr>
          <a:lstStyle/>
          <a:p>
            <a:r>
              <a:rPr lang="en-US" sz="3200" dirty="0">
                <a:latin typeface="Source Serif Pro" panose="02040603050405020204" pitchFamily="18" charset="0"/>
                <a:ea typeface="Source Serif Pro" panose="02040603050405020204" pitchFamily="18" charset="0"/>
              </a:rPr>
              <a:t>Patient Care – </a:t>
            </a:r>
            <a:r>
              <a:rPr lang="en-US" sz="3200" b="0" dirty="0">
                <a:latin typeface="Source Serif Pro" panose="02040603050405020204" pitchFamily="18" charset="0"/>
                <a:ea typeface="Source Serif Pro" panose="02040603050405020204" pitchFamily="18" charset="0"/>
              </a:rPr>
              <a:t>Fragmented</a:t>
            </a:r>
            <a:endParaRPr lang="en-US" sz="3200" dirty="0">
              <a:latin typeface="Source Serif Pro" panose="02040603050405020204" pitchFamily="18" charset="0"/>
              <a:ea typeface="Source Serif Pro" panose="02040603050405020204" pitchFamily="18" charset="0"/>
            </a:endParaRPr>
          </a:p>
        </p:txBody>
      </p:sp>
      <p:cxnSp>
        <p:nvCxnSpPr>
          <p:cNvPr id="6" name="Straight Arrow Connector 5">
            <a:extLst>
              <a:ext uri="{FF2B5EF4-FFF2-40B4-BE49-F238E27FC236}">
                <a16:creationId xmlns:a16="http://schemas.microsoft.com/office/drawing/2014/main" id="{797FE4E3-1759-AF0E-BA80-2D0E490A2263}"/>
              </a:ext>
            </a:extLst>
          </p:cNvPr>
          <p:cNvCxnSpPr>
            <a:cxnSpLocks/>
          </p:cNvCxnSpPr>
          <p:nvPr/>
        </p:nvCxnSpPr>
        <p:spPr>
          <a:xfrm>
            <a:off x="451886" y="3979267"/>
            <a:ext cx="7752679" cy="0"/>
          </a:xfrm>
          <a:prstGeom prst="straightConnector1">
            <a:avLst/>
          </a:prstGeom>
          <a:ln w="25400">
            <a:gradFill>
              <a:gsLst>
                <a:gs pos="16000">
                  <a:schemeClr val="accent2"/>
                </a:gs>
                <a:gs pos="100000">
                  <a:srgbClr val="FED111"/>
                </a:gs>
              </a:gsLst>
              <a:lin ang="16800000" scaled="0"/>
            </a:gra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EDBAFC0-FC14-ADC2-7866-2573CBE57843}"/>
              </a:ext>
            </a:extLst>
          </p:cNvPr>
          <p:cNvSpPr txBox="1"/>
          <p:nvPr/>
        </p:nvSpPr>
        <p:spPr>
          <a:xfrm>
            <a:off x="233680" y="4108526"/>
            <a:ext cx="16366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Patient Provided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Data</a:t>
            </a:r>
          </a:p>
        </p:txBody>
      </p:sp>
      <p:sp>
        <p:nvSpPr>
          <p:cNvPr id="8" name="Freeform 17">
            <a:extLst>
              <a:ext uri="{FF2B5EF4-FFF2-40B4-BE49-F238E27FC236}">
                <a16:creationId xmlns:a16="http://schemas.microsoft.com/office/drawing/2014/main" id="{6E4C1435-D245-1907-9440-5D8198B9DD0B}"/>
              </a:ext>
            </a:extLst>
          </p:cNvPr>
          <p:cNvSpPr>
            <a:spLocks/>
          </p:cNvSpPr>
          <p:nvPr/>
        </p:nvSpPr>
        <p:spPr bwMode="gray">
          <a:xfrm flipH="1">
            <a:off x="852032"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pic>
        <p:nvPicPr>
          <p:cNvPr id="12" name="Picture 11">
            <a:extLst>
              <a:ext uri="{FF2B5EF4-FFF2-40B4-BE49-F238E27FC236}">
                <a16:creationId xmlns:a16="http://schemas.microsoft.com/office/drawing/2014/main" id="{67BE3724-640B-C4BB-9881-15831BD3E0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33091" y="4249982"/>
            <a:ext cx="2093532" cy="1973902"/>
          </a:xfrm>
          <a:prstGeom prst="rect">
            <a:avLst/>
          </a:prstGeom>
        </p:spPr>
      </p:pic>
      <p:sp>
        <p:nvSpPr>
          <p:cNvPr id="13" name="TextBox 12">
            <a:extLst>
              <a:ext uri="{FF2B5EF4-FFF2-40B4-BE49-F238E27FC236}">
                <a16:creationId xmlns:a16="http://schemas.microsoft.com/office/drawing/2014/main" id="{A612EA27-4072-0923-657A-61C6953ADD75}"/>
              </a:ext>
            </a:extLst>
          </p:cNvPr>
          <p:cNvSpPr txBox="1"/>
          <p:nvPr/>
        </p:nvSpPr>
        <p:spPr>
          <a:xfrm>
            <a:off x="380854" y="6189139"/>
            <a:ext cx="6324745" cy="276999"/>
          </a:xfrm>
          <a:prstGeom prst="rect">
            <a:avLst/>
          </a:prstGeom>
          <a:noFill/>
        </p:spPr>
        <p:txBody>
          <a:bodyPr wrap="square">
            <a:spAutoFit/>
          </a:body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effectLst/>
                <a:uLnTx/>
                <a:uFillTx/>
                <a:latin typeface="Monseratt"/>
                <a:hlinkClick r:id="rId4">
                  <a:extLst>
                    <a:ext uri="{A12FA001-AC4F-418D-AE19-62706E023703}">
                      <ahyp:hlinkClr xmlns:ahyp="http://schemas.microsoft.com/office/drawing/2018/hyperlinkcolor" val="tx"/>
                    </a:ext>
                  </a:extLst>
                </a:hlinkClick>
              </a:rPr>
              <a:t>https://www.slideshare.net/HowardRosen129/the-future-of-mhealth-jay-srini-march-2011</a:t>
            </a:r>
            <a:endParaRPr kumimoji="0" lang="en-US" altLang="en-US" sz="1200" b="0" i="0" u="none" strike="noStrike" kern="1200" cap="none" spc="0" normalizeH="0" baseline="0" noProof="0" dirty="0">
              <a:ln>
                <a:noFill/>
              </a:ln>
              <a:effectLst/>
              <a:uLnTx/>
              <a:uFillTx/>
              <a:latin typeface="Monseratt"/>
            </a:endParaRPr>
          </a:p>
        </p:txBody>
      </p:sp>
      <p:grpSp>
        <p:nvGrpSpPr>
          <p:cNvPr id="14" name="Group 13">
            <a:extLst>
              <a:ext uri="{FF2B5EF4-FFF2-40B4-BE49-F238E27FC236}">
                <a16:creationId xmlns:a16="http://schemas.microsoft.com/office/drawing/2014/main" id="{203CE188-AA0F-1993-1D1D-5D13C2E03523}"/>
              </a:ext>
            </a:extLst>
          </p:cNvPr>
          <p:cNvGrpSpPr/>
          <p:nvPr/>
        </p:nvGrpSpPr>
        <p:grpSpPr>
          <a:xfrm>
            <a:off x="1760211" y="2154842"/>
            <a:ext cx="6247229" cy="2415349"/>
            <a:chOff x="1760211" y="2154842"/>
            <a:chExt cx="6247229" cy="2415349"/>
          </a:xfrm>
        </p:grpSpPr>
        <p:sp>
          <p:nvSpPr>
            <p:cNvPr id="15" name="TextBox 14">
              <a:extLst>
                <a:ext uri="{FF2B5EF4-FFF2-40B4-BE49-F238E27FC236}">
                  <a16:creationId xmlns:a16="http://schemas.microsoft.com/office/drawing/2014/main" id="{97F55ED3-3478-109A-9CCF-5169717ACD78}"/>
                </a:ext>
              </a:extLst>
            </p:cNvPr>
            <p:cNvSpPr txBox="1"/>
            <p:nvPr/>
          </p:nvSpPr>
          <p:spPr>
            <a:xfrm>
              <a:off x="3234233" y="4108526"/>
              <a:ext cx="1562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Gastroenterology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Data</a:t>
              </a:r>
            </a:p>
          </p:txBody>
        </p:sp>
        <p:sp>
          <p:nvSpPr>
            <p:cNvPr id="16" name="TextBox 15">
              <a:extLst>
                <a:ext uri="{FF2B5EF4-FFF2-40B4-BE49-F238E27FC236}">
                  <a16:creationId xmlns:a16="http://schemas.microsoft.com/office/drawing/2014/main" id="{2AD4E2EC-0CA4-26F7-79A6-7A2B852AFE5F}"/>
                </a:ext>
              </a:extLst>
            </p:cNvPr>
            <p:cNvSpPr txBox="1"/>
            <p:nvPr/>
          </p:nvSpPr>
          <p:spPr>
            <a:xfrm>
              <a:off x="4727095" y="4108526"/>
              <a:ext cx="1562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Urgent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Data</a:t>
              </a:r>
            </a:p>
          </p:txBody>
        </p:sp>
        <p:sp>
          <p:nvSpPr>
            <p:cNvPr id="17" name="TextBox 16">
              <a:extLst>
                <a:ext uri="{FF2B5EF4-FFF2-40B4-BE49-F238E27FC236}">
                  <a16:creationId xmlns:a16="http://schemas.microsoft.com/office/drawing/2014/main" id="{9111C045-8C10-FFA1-19C8-6989A4C00536}"/>
                </a:ext>
              </a:extLst>
            </p:cNvPr>
            <p:cNvSpPr txBox="1"/>
            <p:nvPr/>
          </p:nvSpPr>
          <p:spPr>
            <a:xfrm>
              <a:off x="1760211" y="4108526"/>
              <a:ext cx="1562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Primary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Data</a:t>
              </a:r>
            </a:p>
          </p:txBody>
        </p:sp>
        <p:sp>
          <p:nvSpPr>
            <p:cNvPr id="18" name="Freeform 17">
              <a:extLst>
                <a:ext uri="{FF2B5EF4-FFF2-40B4-BE49-F238E27FC236}">
                  <a16:creationId xmlns:a16="http://schemas.microsoft.com/office/drawing/2014/main" id="{E62D524D-E4F5-5C72-8DC7-C8CFA2861F42}"/>
                </a:ext>
              </a:extLst>
            </p:cNvPr>
            <p:cNvSpPr>
              <a:spLocks/>
            </p:cNvSpPr>
            <p:nvPr/>
          </p:nvSpPr>
          <p:spPr bwMode="gray">
            <a:xfrm flipH="1">
              <a:off x="2341576"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sp>
          <p:nvSpPr>
            <p:cNvPr id="19" name="TextBox 18">
              <a:extLst>
                <a:ext uri="{FF2B5EF4-FFF2-40B4-BE49-F238E27FC236}">
                  <a16:creationId xmlns:a16="http://schemas.microsoft.com/office/drawing/2014/main" id="{BD6C3EFE-F11A-F539-4A10-0B513BDDE580}"/>
                </a:ext>
              </a:extLst>
            </p:cNvPr>
            <p:cNvSpPr txBox="1"/>
            <p:nvPr/>
          </p:nvSpPr>
          <p:spPr>
            <a:xfrm>
              <a:off x="6289738" y="4108526"/>
              <a:ext cx="1717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Emergency 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Monseratt"/>
                </a:rPr>
                <a:t>Data</a:t>
              </a:r>
            </a:p>
          </p:txBody>
        </p:sp>
        <p:sp>
          <p:nvSpPr>
            <p:cNvPr id="20" name="Freeform 17">
              <a:extLst>
                <a:ext uri="{FF2B5EF4-FFF2-40B4-BE49-F238E27FC236}">
                  <a16:creationId xmlns:a16="http://schemas.microsoft.com/office/drawing/2014/main" id="{29C8D247-A115-D27C-675C-96E45832F541}"/>
                </a:ext>
              </a:extLst>
            </p:cNvPr>
            <p:cNvSpPr>
              <a:spLocks/>
            </p:cNvSpPr>
            <p:nvPr/>
          </p:nvSpPr>
          <p:spPr bwMode="gray">
            <a:xfrm flipH="1">
              <a:off x="3805870"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sp>
          <p:nvSpPr>
            <p:cNvPr id="21" name="Freeform 17">
              <a:extLst>
                <a:ext uri="{FF2B5EF4-FFF2-40B4-BE49-F238E27FC236}">
                  <a16:creationId xmlns:a16="http://schemas.microsoft.com/office/drawing/2014/main" id="{F573D779-E791-0778-E753-F04E6CB49DF8}"/>
                </a:ext>
              </a:extLst>
            </p:cNvPr>
            <p:cNvSpPr>
              <a:spLocks/>
            </p:cNvSpPr>
            <p:nvPr/>
          </p:nvSpPr>
          <p:spPr bwMode="gray">
            <a:xfrm flipH="1">
              <a:off x="5308460"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sp>
          <p:nvSpPr>
            <p:cNvPr id="22" name="Freeform 17">
              <a:extLst>
                <a:ext uri="{FF2B5EF4-FFF2-40B4-BE49-F238E27FC236}">
                  <a16:creationId xmlns:a16="http://schemas.microsoft.com/office/drawing/2014/main" id="{6E3C6181-387F-B065-DE19-10ED112D04A2}"/>
                </a:ext>
              </a:extLst>
            </p:cNvPr>
            <p:cNvSpPr>
              <a:spLocks/>
            </p:cNvSpPr>
            <p:nvPr/>
          </p:nvSpPr>
          <p:spPr bwMode="gray">
            <a:xfrm flipH="1">
              <a:off x="6948633"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pic>
          <p:nvPicPr>
            <p:cNvPr id="23" name="Picture 6" descr="http://healthcareitsystems.com/wp-content/uploads/2012/06/logo_66.jpg">
              <a:extLst>
                <a:ext uri="{FF2B5EF4-FFF2-40B4-BE49-F238E27FC236}">
                  <a16:creationId xmlns:a16="http://schemas.microsoft.com/office/drawing/2014/main" id="{4CC7FA89-CAF0-B780-107A-74DB420F65D1}"/>
                </a:ext>
              </a:extLst>
            </p:cNvPr>
            <p:cNvPicPr>
              <a:picLocks noChangeAspect="1" noChangeArrowheads="1"/>
            </p:cNvPicPr>
            <p:nvPr/>
          </p:nvPicPr>
          <p:blipFill>
            <a:blip r:embed="rId5" cstate="screen">
              <a:clrChange>
                <a:clrFrom>
                  <a:srgbClr val="F0FFFB"/>
                </a:clrFrom>
                <a:clrTo>
                  <a:srgbClr val="F0FFFB">
                    <a:alpha val="0"/>
                  </a:srgbClr>
                </a:clrTo>
              </a:clrChange>
              <a:extLst>
                <a:ext uri="{28A0092B-C50C-407E-A947-70E740481C1C}">
                  <a14:useLocalDpi xmlns:a14="http://schemas.microsoft.com/office/drawing/2010/main"/>
                </a:ext>
              </a:extLst>
            </a:blip>
            <a:srcRect/>
            <a:stretch>
              <a:fillRect/>
            </a:stretch>
          </p:blipFill>
          <p:spPr bwMode="auto">
            <a:xfrm>
              <a:off x="3596650" y="3580728"/>
              <a:ext cx="818352" cy="30770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http://www.health2con.com/news/files/2013/08/Allscripts_logo_RGB.jpg">
              <a:extLst>
                <a:ext uri="{FF2B5EF4-FFF2-40B4-BE49-F238E27FC236}">
                  <a16:creationId xmlns:a16="http://schemas.microsoft.com/office/drawing/2014/main" id="{32F28C9D-06D7-24A8-D227-D239268B5FB7}"/>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60781" y="3590747"/>
              <a:ext cx="1324812" cy="28766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http://www.intrasystems.com/wp-content/uploads/2013/08/Meditech-Global-Logo-e1368126792220.jpg">
              <a:extLst>
                <a:ext uri="{FF2B5EF4-FFF2-40B4-BE49-F238E27FC236}">
                  <a16:creationId xmlns:a16="http://schemas.microsoft.com/office/drawing/2014/main" id="{F49FD5D2-8BCE-F070-36C6-3A560A158A8A}"/>
                </a:ext>
              </a:extLst>
            </p:cNvPr>
            <p:cNvPicPr>
              <a:picLocks noChangeAspect="1" noChangeArrowheads="1"/>
            </p:cNvPicPr>
            <p:nvPr/>
          </p:nvPicPr>
          <p:blipFill rotWithShape="1">
            <a:blip r:embed="rId7" cstate="screen">
              <a:clrChange>
                <a:clrFrom>
                  <a:srgbClr val="EDEDED"/>
                </a:clrFrom>
                <a:clrTo>
                  <a:srgbClr val="EDEDED">
                    <a:alpha val="0"/>
                  </a:srgbClr>
                </a:clrTo>
              </a:clrChange>
              <a:extLst>
                <a:ext uri="{28A0092B-C50C-407E-A947-70E740481C1C}">
                  <a14:useLocalDpi xmlns:a14="http://schemas.microsoft.com/office/drawing/2010/main"/>
                </a:ext>
              </a:extLst>
            </a:blip>
            <a:srcRect/>
            <a:stretch/>
          </p:blipFill>
          <p:spPr bwMode="auto">
            <a:xfrm>
              <a:off x="6569748" y="3625401"/>
              <a:ext cx="1092223" cy="218355"/>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5" descr="https://wiki.ucern.com/download/attachments/1004545925/Cerner_CMYK_Standard_horizontal.jpg?version=2&amp;modificationDate=1340302833000">
              <a:extLst>
                <a:ext uri="{FF2B5EF4-FFF2-40B4-BE49-F238E27FC236}">
                  <a16:creationId xmlns:a16="http://schemas.microsoft.com/office/drawing/2014/main" id="{F79DF9EE-FF58-8BB8-5347-0CD06C339062}"/>
                </a:ext>
              </a:extLst>
            </p:cNvPr>
            <p:cNvPicPr>
              <a:picLocks noChangeAspect="1" noChangeArrowheads="1"/>
            </p:cNvPicPr>
            <p:nvPr/>
          </p:nvPicPr>
          <p:blipFill>
            <a:blip r:embed="rId8" cstate="screen">
              <a:clrChange>
                <a:clrFrom>
                  <a:srgbClr val="FFFAFF"/>
                </a:clrFrom>
                <a:clrTo>
                  <a:srgbClr val="FFFAFF">
                    <a:alpha val="0"/>
                  </a:srgbClr>
                </a:clrTo>
              </a:clrChange>
              <a:extLst>
                <a:ext uri="{28A0092B-C50C-407E-A947-70E740481C1C}">
                  <a14:useLocalDpi xmlns:a14="http://schemas.microsoft.com/office/drawing/2010/main"/>
                </a:ext>
              </a:extLst>
            </a:blip>
            <a:srcRect/>
            <a:stretch>
              <a:fillRect/>
            </a:stretch>
          </p:blipFill>
          <p:spPr bwMode="auto">
            <a:xfrm>
              <a:off x="4738349" y="3425384"/>
              <a:ext cx="1615288" cy="61838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8" name="Hexagon 27">
            <a:extLst>
              <a:ext uri="{FF2B5EF4-FFF2-40B4-BE49-F238E27FC236}">
                <a16:creationId xmlns:a16="http://schemas.microsoft.com/office/drawing/2014/main" id="{DBBB9861-F966-AC3C-F5DE-897F27B9146B}"/>
              </a:ext>
            </a:extLst>
          </p:cNvPr>
          <p:cNvSpPr/>
          <p:nvPr/>
        </p:nvSpPr>
        <p:spPr>
          <a:xfrm>
            <a:off x="2384984" y="5019523"/>
            <a:ext cx="327499" cy="282327"/>
          </a:xfrm>
          <a:prstGeom prst="hexagon">
            <a:avLst/>
          </a:prstGeom>
          <a:solidFill>
            <a:srgbClr val="95A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29" name="Hexagon 28">
            <a:extLst>
              <a:ext uri="{FF2B5EF4-FFF2-40B4-BE49-F238E27FC236}">
                <a16:creationId xmlns:a16="http://schemas.microsoft.com/office/drawing/2014/main" id="{7B038364-7E09-900F-502C-C5BEFC557531}"/>
              </a:ext>
            </a:extLst>
          </p:cNvPr>
          <p:cNvSpPr/>
          <p:nvPr/>
        </p:nvSpPr>
        <p:spPr>
          <a:xfrm>
            <a:off x="3984639" y="4694999"/>
            <a:ext cx="327499" cy="282327"/>
          </a:xfrm>
          <a:prstGeom prst="hexagon">
            <a:avLst/>
          </a:prstGeom>
          <a:solidFill>
            <a:srgbClr val="BA2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0" name="Hexagon 29">
            <a:extLst>
              <a:ext uri="{FF2B5EF4-FFF2-40B4-BE49-F238E27FC236}">
                <a16:creationId xmlns:a16="http://schemas.microsoft.com/office/drawing/2014/main" id="{9D54FD26-F466-EE1C-AD3D-0C2C07BE4DC7}"/>
              </a:ext>
            </a:extLst>
          </p:cNvPr>
          <p:cNvSpPr/>
          <p:nvPr/>
        </p:nvSpPr>
        <p:spPr>
          <a:xfrm>
            <a:off x="5437789" y="4949968"/>
            <a:ext cx="327499" cy="282327"/>
          </a:xfrm>
          <a:prstGeom prst="hexagon">
            <a:avLst/>
          </a:prstGeom>
          <a:solidFill>
            <a:srgbClr val="18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1" name="Hexagon 30">
            <a:extLst>
              <a:ext uri="{FF2B5EF4-FFF2-40B4-BE49-F238E27FC236}">
                <a16:creationId xmlns:a16="http://schemas.microsoft.com/office/drawing/2014/main" id="{DDD39216-F935-334B-B14E-2768952E8780}"/>
              </a:ext>
            </a:extLst>
          </p:cNvPr>
          <p:cNvSpPr/>
          <p:nvPr/>
        </p:nvSpPr>
        <p:spPr>
          <a:xfrm>
            <a:off x="7261625" y="4851838"/>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2" name="Hexagon 31">
            <a:extLst>
              <a:ext uri="{FF2B5EF4-FFF2-40B4-BE49-F238E27FC236}">
                <a16:creationId xmlns:a16="http://schemas.microsoft.com/office/drawing/2014/main" id="{FCD9F5CC-C2CD-C92B-D939-5A221EF5EFDA}"/>
              </a:ext>
            </a:extLst>
          </p:cNvPr>
          <p:cNvSpPr/>
          <p:nvPr/>
        </p:nvSpPr>
        <p:spPr>
          <a:xfrm>
            <a:off x="801627" y="4564339"/>
            <a:ext cx="327499" cy="2823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3" name="Hexagon 32">
            <a:extLst>
              <a:ext uri="{FF2B5EF4-FFF2-40B4-BE49-F238E27FC236}">
                <a16:creationId xmlns:a16="http://schemas.microsoft.com/office/drawing/2014/main" id="{B5DBFE92-51B3-65DB-560B-A4BA57484C85}"/>
              </a:ext>
            </a:extLst>
          </p:cNvPr>
          <p:cNvSpPr/>
          <p:nvPr/>
        </p:nvSpPr>
        <p:spPr>
          <a:xfrm>
            <a:off x="2295482" y="4590001"/>
            <a:ext cx="327499" cy="282327"/>
          </a:xfrm>
          <a:prstGeom prst="hexagon">
            <a:avLst/>
          </a:prstGeom>
          <a:solidFill>
            <a:srgbClr val="95A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4" name="Hexagon 33">
            <a:extLst>
              <a:ext uri="{FF2B5EF4-FFF2-40B4-BE49-F238E27FC236}">
                <a16:creationId xmlns:a16="http://schemas.microsoft.com/office/drawing/2014/main" id="{213012FC-2815-169B-A65A-D124FFF274E8}"/>
              </a:ext>
            </a:extLst>
          </p:cNvPr>
          <p:cNvSpPr/>
          <p:nvPr/>
        </p:nvSpPr>
        <p:spPr>
          <a:xfrm>
            <a:off x="3997224" y="5113269"/>
            <a:ext cx="327499" cy="282327"/>
          </a:xfrm>
          <a:prstGeom prst="hexagon">
            <a:avLst/>
          </a:prstGeom>
          <a:solidFill>
            <a:srgbClr val="BA2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5" name="Hexagon 34">
            <a:extLst>
              <a:ext uri="{FF2B5EF4-FFF2-40B4-BE49-F238E27FC236}">
                <a16:creationId xmlns:a16="http://schemas.microsoft.com/office/drawing/2014/main" id="{D3C855CA-CF55-F9A5-44B9-63DD97F01300}"/>
              </a:ext>
            </a:extLst>
          </p:cNvPr>
          <p:cNvSpPr/>
          <p:nvPr/>
        </p:nvSpPr>
        <p:spPr>
          <a:xfrm>
            <a:off x="3636339" y="4548571"/>
            <a:ext cx="327499" cy="282327"/>
          </a:xfrm>
          <a:prstGeom prst="hexagon">
            <a:avLst/>
          </a:prstGeom>
          <a:solidFill>
            <a:srgbClr val="BA2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6" name="Hexagon 35">
            <a:extLst>
              <a:ext uri="{FF2B5EF4-FFF2-40B4-BE49-F238E27FC236}">
                <a16:creationId xmlns:a16="http://schemas.microsoft.com/office/drawing/2014/main" id="{77C3A4E7-1114-7139-776F-CE897B36EAAA}"/>
              </a:ext>
            </a:extLst>
          </p:cNvPr>
          <p:cNvSpPr/>
          <p:nvPr/>
        </p:nvSpPr>
        <p:spPr>
          <a:xfrm>
            <a:off x="5006244" y="4574145"/>
            <a:ext cx="327499" cy="282327"/>
          </a:xfrm>
          <a:prstGeom prst="hexagon">
            <a:avLst/>
          </a:prstGeom>
          <a:solidFill>
            <a:srgbClr val="18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7" name="Hexagon 36">
            <a:extLst>
              <a:ext uri="{FF2B5EF4-FFF2-40B4-BE49-F238E27FC236}">
                <a16:creationId xmlns:a16="http://schemas.microsoft.com/office/drawing/2014/main" id="{63337ACE-EFF0-8B2A-BE32-896B5824BED2}"/>
              </a:ext>
            </a:extLst>
          </p:cNvPr>
          <p:cNvSpPr/>
          <p:nvPr/>
        </p:nvSpPr>
        <p:spPr>
          <a:xfrm>
            <a:off x="5408142" y="4597655"/>
            <a:ext cx="327499" cy="282327"/>
          </a:xfrm>
          <a:prstGeom prst="hexagon">
            <a:avLst/>
          </a:prstGeom>
          <a:solidFill>
            <a:srgbClr val="18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8" name="Hexagon 37">
            <a:extLst>
              <a:ext uri="{FF2B5EF4-FFF2-40B4-BE49-F238E27FC236}">
                <a16:creationId xmlns:a16="http://schemas.microsoft.com/office/drawing/2014/main" id="{44E4F0A6-885B-DC3A-F426-35DA78514056}"/>
              </a:ext>
            </a:extLst>
          </p:cNvPr>
          <p:cNvSpPr/>
          <p:nvPr/>
        </p:nvSpPr>
        <p:spPr>
          <a:xfrm>
            <a:off x="6582747" y="4750404"/>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39" name="Hexagon 38">
            <a:extLst>
              <a:ext uri="{FF2B5EF4-FFF2-40B4-BE49-F238E27FC236}">
                <a16:creationId xmlns:a16="http://schemas.microsoft.com/office/drawing/2014/main" id="{7C228342-4707-4206-74AC-FA2966969BD2}"/>
              </a:ext>
            </a:extLst>
          </p:cNvPr>
          <p:cNvSpPr/>
          <p:nvPr/>
        </p:nvSpPr>
        <p:spPr>
          <a:xfrm>
            <a:off x="6884948" y="5044547"/>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0" name="Hexagon 39">
            <a:extLst>
              <a:ext uri="{FF2B5EF4-FFF2-40B4-BE49-F238E27FC236}">
                <a16:creationId xmlns:a16="http://schemas.microsoft.com/office/drawing/2014/main" id="{14B114F5-55D7-A5B8-5CA3-873FD125D32E}"/>
              </a:ext>
            </a:extLst>
          </p:cNvPr>
          <p:cNvSpPr/>
          <p:nvPr/>
        </p:nvSpPr>
        <p:spPr>
          <a:xfrm>
            <a:off x="1947156" y="4836318"/>
            <a:ext cx="327499" cy="282327"/>
          </a:xfrm>
          <a:prstGeom prst="hexagon">
            <a:avLst/>
          </a:prstGeom>
          <a:solidFill>
            <a:srgbClr val="95A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1" name="Hexagon 40">
            <a:extLst>
              <a:ext uri="{FF2B5EF4-FFF2-40B4-BE49-F238E27FC236}">
                <a16:creationId xmlns:a16="http://schemas.microsoft.com/office/drawing/2014/main" id="{1740F34A-AD0B-6F89-648C-C991AD3B7B63}"/>
              </a:ext>
            </a:extLst>
          </p:cNvPr>
          <p:cNvSpPr/>
          <p:nvPr/>
        </p:nvSpPr>
        <p:spPr>
          <a:xfrm>
            <a:off x="1055721" y="4840814"/>
            <a:ext cx="327499" cy="2823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2" name="Hexagon 41">
            <a:extLst>
              <a:ext uri="{FF2B5EF4-FFF2-40B4-BE49-F238E27FC236}">
                <a16:creationId xmlns:a16="http://schemas.microsoft.com/office/drawing/2014/main" id="{AEE71AD3-3AF1-58AF-1DC8-73B71F800569}"/>
              </a:ext>
            </a:extLst>
          </p:cNvPr>
          <p:cNvSpPr/>
          <p:nvPr/>
        </p:nvSpPr>
        <p:spPr>
          <a:xfrm>
            <a:off x="3588386" y="5013205"/>
            <a:ext cx="327499" cy="282327"/>
          </a:xfrm>
          <a:prstGeom prst="hexagon">
            <a:avLst/>
          </a:prstGeom>
          <a:solidFill>
            <a:srgbClr val="BA2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3" name="Hexagon 42">
            <a:extLst>
              <a:ext uri="{FF2B5EF4-FFF2-40B4-BE49-F238E27FC236}">
                <a16:creationId xmlns:a16="http://schemas.microsoft.com/office/drawing/2014/main" id="{836D86B7-09E7-5EFB-B8A1-C3DEF56E33CE}"/>
              </a:ext>
            </a:extLst>
          </p:cNvPr>
          <p:cNvSpPr/>
          <p:nvPr/>
        </p:nvSpPr>
        <p:spPr>
          <a:xfrm>
            <a:off x="481011" y="4995430"/>
            <a:ext cx="327499" cy="2823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4" name="Hexagon 43">
            <a:extLst>
              <a:ext uri="{FF2B5EF4-FFF2-40B4-BE49-F238E27FC236}">
                <a16:creationId xmlns:a16="http://schemas.microsoft.com/office/drawing/2014/main" id="{5A784928-A958-923A-55DA-D9ACDD1C1D07}"/>
              </a:ext>
            </a:extLst>
          </p:cNvPr>
          <p:cNvSpPr/>
          <p:nvPr/>
        </p:nvSpPr>
        <p:spPr>
          <a:xfrm>
            <a:off x="808510" y="5185342"/>
            <a:ext cx="327499" cy="2823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5" name="Hexagon 44">
            <a:extLst>
              <a:ext uri="{FF2B5EF4-FFF2-40B4-BE49-F238E27FC236}">
                <a16:creationId xmlns:a16="http://schemas.microsoft.com/office/drawing/2014/main" id="{6D4D1F90-248F-B9FC-F3CB-84208A31842E}"/>
              </a:ext>
            </a:extLst>
          </p:cNvPr>
          <p:cNvSpPr/>
          <p:nvPr/>
        </p:nvSpPr>
        <p:spPr>
          <a:xfrm>
            <a:off x="6532593" y="5195092"/>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6" name="Hexagon 45">
            <a:extLst>
              <a:ext uri="{FF2B5EF4-FFF2-40B4-BE49-F238E27FC236}">
                <a16:creationId xmlns:a16="http://schemas.microsoft.com/office/drawing/2014/main" id="{792A1F53-EEC4-B6B9-C83D-4E46808D648F}"/>
              </a:ext>
            </a:extLst>
          </p:cNvPr>
          <p:cNvSpPr/>
          <p:nvPr/>
        </p:nvSpPr>
        <p:spPr>
          <a:xfrm>
            <a:off x="6952109" y="4644673"/>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 name="TextBox 4">
            <a:extLst>
              <a:ext uri="{FF2B5EF4-FFF2-40B4-BE49-F238E27FC236}">
                <a16:creationId xmlns:a16="http://schemas.microsoft.com/office/drawing/2014/main" id="{A4CC18A7-B174-4882-117C-7A5C76F24767}"/>
              </a:ext>
            </a:extLst>
          </p:cNvPr>
          <p:cNvSpPr txBox="1"/>
          <p:nvPr/>
        </p:nvSpPr>
        <p:spPr>
          <a:xfrm>
            <a:off x="8319617" y="99802"/>
            <a:ext cx="24892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j-lt"/>
                <a:ea typeface="+mn-ea"/>
                <a:cs typeface="+mn-cs"/>
              </a:rPr>
              <a:t>Courtesy Availity Clinical Solutions</a:t>
            </a:r>
          </a:p>
        </p:txBody>
      </p:sp>
      <p:pic>
        <p:nvPicPr>
          <p:cNvPr id="9" name="Graphic 8" descr="Open folder outline">
            <a:extLst>
              <a:ext uri="{FF2B5EF4-FFF2-40B4-BE49-F238E27FC236}">
                <a16:creationId xmlns:a16="http://schemas.microsoft.com/office/drawing/2014/main" id="{3BD255B6-AAF6-570E-3867-9E60768942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5895" y="3409334"/>
            <a:ext cx="560965" cy="560965"/>
          </a:xfrm>
          <a:prstGeom prst="rect">
            <a:avLst/>
          </a:prstGeom>
        </p:spPr>
      </p:pic>
      <p:grpSp>
        <p:nvGrpSpPr>
          <p:cNvPr id="10" name="Group 9">
            <a:extLst>
              <a:ext uri="{FF2B5EF4-FFF2-40B4-BE49-F238E27FC236}">
                <a16:creationId xmlns:a16="http://schemas.microsoft.com/office/drawing/2014/main" id="{35CF5D23-19F0-7A3A-E0BE-FA331D0BBEEE}"/>
              </a:ext>
            </a:extLst>
          </p:cNvPr>
          <p:cNvGrpSpPr/>
          <p:nvPr/>
        </p:nvGrpSpPr>
        <p:grpSpPr>
          <a:xfrm>
            <a:off x="9090323" y="493339"/>
            <a:ext cx="643593" cy="653378"/>
            <a:chOff x="8709856" y="1797051"/>
            <a:chExt cx="2373138" cy="2373136"/>
          </a:xfrm>
        </p:grpSpPr>
        <p:grpSp>
          <p:nvGrpSpPr>
            <p:cNvPr id="11" name="Group 10">
              <a:extLst>
                <a:ext uri="{FF2B5EF4-FFF2-40B4-BE49-F238E27FC236}">
                  <a16:creationId xmlns:a16="http://schemas.microsoft.com/office/drawing/2014/main" id="{5019B869-4CFD-090A-EC7D-544032EA02DF}"/>
                </a:ext>
              </a:extLst>
            </p:cNvPr>
            <p:cNvGrpSpPr/>
            <p:nvPr/>
          </p:nvGrpSpPr>
          <p:grpSpPr>
            <a:xfrm>
              <a:off x="8709856" y="1797051"/>
              <a:ext cx="2373138" cy="2373136"/>
              <a:chOff x="6876212" y="987055"/>
              <a:chExt cx="2373138" cy="2373136"/>
            </a:xfrm>
            <a:effectLst>
              <a:glow>
                <a:sysClr val="window" lastClr="FFFFFF">
                  <a:alpha val="42000"/>
                </a:sysClr>
              </a:glow>
            </a:effectLst>
          </p:grpSpPr>
          <p:sp>
            <p:nvSpPr>
              <p:cNvPr id="47" name="Oval 46">
                <a:extLst>
                  <a:ext uri="{FF2B5EF4-FFF2-40B4-BE49-F238E27FC236}">
                    <a16:creationId xmlns:a16="http://schemas.microsoft.com/office/drawing/2014/main" id="{280E6BA6-95A3-A33B-F16E-740C6C2609AB}"/>
                  </a:ext>
                </a:extLst>
              </p:cNvPr>
              <p:cNvSpPr/>
              <p:nvPr/>
            </p:nvSpPr>
            <p:spPr>
              <a:xfrm>
                <a:off x="6876212" y="987055"/>
                <a:ext cx="2373138" cy="2373136"/>
              </a:xfrm>
              <a:prstGeom prst="ellipse">
                <a:avLst/>
              </a:prstGeom>
              <a:solidFill>
                <a:sysClr val="window" lastClr="FFFFFF"/>
              </a:solidFill>
              <a:ln w="76200" cap="flat" cmpd="sng" algn="ctr">
                <a:gradFill>
                  <a:gsLst>
                    <a:gs pos="0">
                      <a:srgbClr val="FF671F"/>
                    </a:gs>
                    <a:gs pos="100000">
                      <a:srgbClr val="FED111"/>
                    </a:gs>
                  </a:gsLst>
                  <a:lin ang="5400000" scaled="1"/>
                </a:gradFill>
                <a:prstDash val="solid"/>
              </a:ln>
              <a:effectLst>
                <a:glow rad="228600">
                  <a:sysClr val="window" lastClr="FFFFFF">
                    <a:alpha val="20847"/>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5C96C841-5F03-0CFD-6666-2A24ED91A45F}"/>
                  </a:ext>
                </a:extLst>
              </p:cNvPr>
              <p:cNvSpPr/>
              <p:nvPr/>
            </p:nvSpPr>
            <p:spPr>
              <a:xfrm>
                <a:off x="7165930" y="1276771"/>
                <a:ext cx="1793703" cy="1793703"/>
              </a:xfrm>
              <a:prstGeom prst="ellipse">
                <a:avLst/>
              </a:prstGeom>
              <a:gradFill>
                <a:gsLst>
                  <a:gs pos="36000">
                    <a:srgbClr val="FF671F"/>
                  </a:gs>
                  <a:gs pos="100000">
                    <a:srgbClr val="FED111"/>
                  </a:gs>
                </a:gsLst>
                <a:lin ang="5400000" scaled="1"/>
              </a:gradFill>
              <a:ln w="63500" cap="flat" cmpd="sng" algn="ctr">
                <a:solidFill>
                  <a:sysClr val="window" lastClr="FFFFFF"/>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27" name="Picture 26" descr="A picture containing text, clipart&#10;&#10;Description automatically generated">
              <a:extLst>
                <a:ext uri="{FF2B5EF4-FFF2-40B4-BE49-F238E27FC236}">
                  <a16:creationId xmlns:a16="http://schemas.microsoft.com/office/drawing/2014/main" id="{B64C1149-E4A4-74BB-ABE9-3FF3F7F8806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293742" y="2341838"/>
              <a:ext cx="1163519" cy="1283563"/>
            </a:xfrm>
            <a:prstGeom prst="rect">
              <a:avLst/>
            </a:prstGeom>
          </p:spPr>
        </p:pic>
      </p:grpSp>
    </p:spTree>
    <p:extLst>
      <p:ext uri="{BB962C8B-B14F-4D97-AF65-F5344CB8AC3E}">
        <p14:creationId xmlns:p14="http://schemas.microsoft.com/office/powerpoint/2010/main" val="60003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000"/>
                                        <p:tgtEl>
                                          <p:spTgt spid="32"/>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000"/>
                                        <p:tgtEl>
                                          <p:spTgt spid="43"/>
                                        </p:tgtEl>
                                      </p:cBhvr>
                                    </p:animEffect>
                                  </p:childTnLst>
                                </p:cTn>
                              </p:par>
                              <p:par>
                                <p:cTn id="14" presetID="10" presetClass="entr" presetSubtype="0" fill="hold" grpId="1" nodeType="withEffect">
                                  <p:stCondLst>
                                    <p:cond delay="50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2000"/>
                                        <p:tgtEl>
                                          <p:spTgt spid="44"/>
                                        </p:tgtEl>
                                      </p:cBhvr>
                                    </p:animEffect>
                                  </p:childTnLst>
                                </p:cTn>
                              </p:par>
                              <p:par>
                                <p:cTn id="17" presetID="10" presetClass="entr" presetSubtype="0" fill="hold" grpId="1" nodeType="withEffect">
                                  <p:stCondLst>
                                    <p:cond delay="5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000"/>
                                        <p:tgtEl>
                                          <p:spTgt spid="41"/>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2000"/>
                                        <p:tgtEl>
                                          <p:spTgt spid="40"/>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2000"/>
                                        <p:tgtEl>
                                          <p:spTgt spid="3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000"/>
                                        <p:tgtEl>
                                          <p:spTgt spid="28"/>
                                        </p:tgtEl>
                                      </p:cBhvr>
                                    </p:animEffect>
                                  </p:childTnLst>
                                </p:cTn>
                              </p:par>
                              <p:par>
                                <p:cTn id="29" presetID="10" presetClass="entr" presetSubtype="0" fill="hold" grpId="1" nodeType="withEffect">
                                  <p:stCondLst>
                                    <p:cond delay="50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2000"/>
                                        <p:tgtEl>
                                          <p:spTgt spid="46"/>
                                        </p:tgtEl>
                                      </p:cBhvr>
                                    </p:animEffect>
                                  </p:childTnLst>
                                </p:cTn>
                              </p:par>
                              <p:par>
                                <p:cTn id="32" presetID="10" presetClass="entr" presetSubtype="0" fill="hold" grpId="1" nodeType="withEffect">
                                  <p:stCondLst>
                                    <p:cond delay="50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2000"/>
                                        <p:tgtEl>
                                          <p:spTgt spid="42"/>
                                        </p:tgtEl>
                                      </p:cBhvr>
                                    </p:animEffect>
                                  </p:childTnLst>
                                </p:cTn>
                              </p:par>
                              <p:par>
                                <p:cTn id="35" presetID="10" presetClass="entr" presetSubtype="0" fill="hold" grpId="1" nodeType="with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2000"/>
                                        <p:tgtEl>
                                          <p:spTgt spid="35"/>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000"/>
                                        <p:tgtEl>
                                          <p:spTgt spid="34"/>
                                        </p:tgtEl>
                                      </p:cBhvr>
                                    </p:animEffect>
                                  </p:childTnLst>
                                </p:cTn>
                              </p:par>
                              <p:par>
                                <p:cTn id="41" presetID="10" presetClass="entr" presetSubtype="0" fill="hold" grpId="1" nodeType="withEffect">
                                  <p:stCondLst>
                                    <p:cond delay="5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2000"/>
                                        <p:tgtEl>
                                          <p:spTgt spid="36"/>
                                        </p:tgtEl>
                                      </p:cBhvr>
                                    </p:animEffect>
                                  </p:childTnLst>
                                </p:cTn>
                              </p:par>
                              <p:par>
                                <p:cTn id="47" presetID="10" presetClass="entr" presetSubtype="0" fill="hold" grpId="1" nodeType="withEffect">
                                  <p:stCondLst>
                                    <p:cond delay="50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2000"/>
                                        <p:tgtEl>
                                          <p:spTgt spid="45"/>
                                        </p:tgtEl>
                                      </p:cBhvr>
                                    </p:animEffect>
                                  </p:childTnLst>
                                </p:cTn>
                              </p:par>
                              <p:par>
                                <p:cTn id="50" presetID="10" presetClass="entr" presetSubtype="0" fill="hold" grpId="1" nodeType="withEffect">
                                  <p:stCondLst>
                                    <p:cond delay="50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000"/>
                                        <p:tgtEl>
                                          <p:spTgt spid="30"/>
                                        </p:tgtEl>
                                      </p:cBhvr>
                                    </p:animEffect>
                                  </p:childTnLst>
                                </p:cTn>
                              </p:par>
                              <p:par>
                                <p:cTn id="53" presetID="10" presetClass="entr" presetSubtype="0" fill="hold" grpId="1" nodeType="withEffect">
                                  <p:stCondLst>
                                    <p:cond delay="50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childTnLst>
                                </p:cTn>
                              </p:par>
                              <p:par>
                                <p:cTn id="56" presetID="10" presetClass="entr" presetSubtype="0" fill="hold" grpId="1" nodeType="withEffect">
                                  <p:stCondLst>
                                    <p:cond delay="5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2000"/>
                                        <p:tgtEl>
                                          <p:spTgt spid="38"/>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2000"/>
                                        <p:tgtEl>
                                          <p:spTgt spid="39"/>
                                        </p:tgtEl>
                                      </p:cBhvr>
                                    </p:animEffect>
                                  </p:childTnLst>
                                </p:cTn>
                              </p:par>
                              <p:par>
                                <p:cTn id="62" presetID="10" presetClass="entr" presetSubtype="0" fill="hold" grpId="1" nodeType="withEffect">
                                  <p:stCondLst>
                                    <p:cond delay="50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20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4.375E-6 -2.96296E-6 L 0.74089 -0.34305 " pathEditMode="relative" rAng="0" ptsTypes="AA">
                                      <p:cBhvr>
                                        <p:cTn id="68" dur="2000" fill="hold"/>
                                        <p:tgtEl>
                                          <p:spTgt spid="43"/>
                                        </p:tgtEl>
                                        <p:attrNameLst>
                                          <p:attrName>ppt_x</p:attrName>
                                          <p:attrName>ppt_y</p:attrName>
                                        </p:attrNameLst>
                                      </p:cBhvr>
                                      <p:rCtr x="37044" y="-17222"/>
                                    </p:animMotion>
                                  </p:childTnLst>
                                </p:cTn>
                              </p:par>
                              <p:par>
                                <p:cTn id="69" presetID="42" presetClass="path" presetSubtype="0" accel="50000" decel="50000" fill="hold" grpId="0" nodeType="withEffect">
                                  <p:stCondLst>
                                    <p:cond delay="0"/>
                                  </p:stCondLst>
                                  <p:childTnLst>
                                    <p:animMotion origin="layout" path="M 3.33333E-6 -1.85185E-6 L 0.71406 -0.32778 " pathEditMode="relative" rAng="0" ptsTypes="AA">
                                      <p:cBhvr>
                                        <p:cTn id="70" dur="2000" fill="hold"/>
                                        <p:tgtEl>
                                          <p:spTgt spid="44"/>
                                        </p:tgtEl>
                                        <p:attrNameLst>
                                          <p:attrName>ppt_x</p:attrName>
                                          <p:attrName>ppt_y</p:attrName>
                                        </p:attrNameLst>
                                      </p:cBhvr>
                                      <p:rCtr x="35729" y="-16412"/>
                                    </p:animMotion>
                                  </p:childTnLst>
                                </p:cTn>
                              </p:par>
                              <p:par>
                                <p:cTn id="71" presetID="42" presetClass="path" presetSubtype="0" accel="50000" decel="50000" fill="hold" grpId="0" nodeType="withEffect">
                                  <p:stCondLst>
                                    <p:cond delay="0"/>
                                  </p:stCondLst>
                                  <p:childTnLst>
                                    <p:animMotion origin="layout" path="M -4.375E-6 3.7037E-6 L 0.71107 -0.39097 " pathEditMode="relative" rAng="0" ptsTypes="AA">
                                      <p:cBhvr>
                                        <p:cTn id="72" dur="2000" fill="hold"/>
                                        <p:tgtEl>
                                          <p:spTgt spid="41"/>
                                        </p:tgtEl>
                                        <p:attrNameLst>
                                          <p:attrName>ppt_x</p:attrName>
                                          <p:attrName>ppt_y</p:attrName>
                                        </p:attrNameLst>
                                      </p:cBhvr>
                                      <p:rCtr x="35417" y="-19606"/>
                                    </p:animMotion>
                                  </p:childTnLst>
                                </p:cTn>
                              </p:par>
                              <p:par>
                                <p:cTn id="73" presetID="42" presetClass="path" presetSubtype="0" accel="50000" decel="50000" fill="hold" grpId="0" nodeType="withEffect">
                                  <p:stCondLst>
                                    <p:cond delay="0"/>
                                  </p:stCondLst>
                                  <p:childTnLst>
                                    <p:animMotion origin="layout" path="M -2.70833E-6 -3.7037E-7 L 0.30052 -0.29908 " pathEditMode="relative" rAng="0" ptsTypes="AA">
                                      <p:cBhvr>
                                        <p:cTn id="74" dur="2000" fill="hold"/>
                                        <p:tgtEl>
                                          <p:spTgt spid="46"/>
                                        </p:tgtEl>
                                        <p:attrNameLst>
                                          <p:attrName>ppt_x</p:attrName>
                                          <p:attrName>ppt_y</p:attrName>
                                        </p:attrNameLst>
                                      </p:cBhvr>
                                      <p:rCtr x="15052" y="-15139"/>
                                    </p:animMotion>
                                  </p:childTnLst>
                                </p:cTn>
                              </p:par>
                              <p:par>
                                <p:cTn id="75" presetID="42" presetClass="path" presetSubtype="0" accel="50000" decel="50000" fill="hold" grpId="0" nodeType="withEffect">
                                  <p:stCondLst>
                                    <p:cond delay="0"/>
                                  </p:stCondLst>
                                  <p:childTnLst>
                                    <p:animMotion origin="layout" path="M -2.70833E-6 -2.96296E-6 L 0.52787 -0.4412 " pathEditMode="relative" rAng="0" ptsTypes="AA">
                                      <p:cBhvr>
                                        <p:cTn id="76" dur="2000" fill="hold"/>
                                        <p:tgtEl>
                                          <p:spTgt spid="42"/>
                                        </p:tgtEl>
                                        <p:attrNameLst>
                                          <p:attrName>ppt_x</p:attrName>
                                          <p:attrName>ppt_y</p:attrName>
                                        </p:attrNameLst>
                                      </p:cBhvr>
                                      <p:rCtr x="26380" y="-22014"/>
                                    </p:animMotion>
                                  </p:childTnLst>
                                </p:cTn>
                              </p:par>
                              <p:par>
                                <p:cTn id="77" presetID="42" presetClass="path" presetSubtype="0" accel="50000" decel="50000" fill="hold" grpId="0" nodeType="withEffect">
                                  <p:stCondLst>
                                    <p:cond delay="0"/>
                                  </p:stCondLst>
                                  <p:childTnLst>
                                    <p:animMotion origin="layout" path="M 2.5E-6 -7.40741E-7 L 0.52565 -0.28241 " pathEditMode="relative" rAng="0" ptsTypes="AA">
                                      <p:cBhvr>
                                        <p:cTn id="78" dur="2000" fill="hold"/>
                                        <p:tgtEl>
                                          <p:spTgt spid="35"/>
                                        </p:tgtEl>
                                        <p:attrNameLst>
                                          <p:attrName>ppt_x</p:attrName>
                                          <p:attrName>ppt_y</p:attrName>
                                        </p:attrNameLst>
                                      </p:cBhvr>
                                      <p:rCtr x="26315" y="-14167"/>
                                    </p:animMotion>
                                  </p:childTnLst>
                                </p:cTn>
                              </p:par>
                              <p:par>
                                <p:cTn id="79" presetID="42" presetClass="path" presetSubtype="0" accel="50000" decel="50000" fill="hold" grpId="0" nodeType="withEffect">
                                  <p:stCondLst>
                                    <p:cond delay="0"/>
                                  </p:stCondLst>
                                  <p:childTnLst>
                                    <p:animMotion origin="layout" path="M -1.25E-6 -3.7037E-7 L 0.49714 -0.21574 " pathEditMode="relative" rAng="0" ptsTypes="AA">
                                      <p:cBhvr>
                                        <p:cTn id="80" dur="2000" fill="hold"/>
                                        <p:tgtEl>
                                          <p:spTgt spid="29"/>
                                        </p:tgtEl>
                                        <p:attrNameLst>
                                          <p:attrName>ppt_x</p:attrName>
                                          <p:attrName>ppt_y</p:attrName>
                                        </p:attrNameLst>
                                      </p:cBhvr>
                                      <p:rCtr x="24948" y="-10625"/>
                                    </p:animMotion>
                                  </p:childTnLst>
                                </p:cTn>
                              </p:par>
                              <p:par>
                                <p:cTn id="81" presetID="42" presetClass="path" presetSubtype="0" accel="50000" decel="50000" fill="hold" grpId="0" nodeType="withEffect">
                                  <p:stCondLst>
                                    <p:cond delay="0"/>
                                  </p:stCondLst>
                                  <p:childTnLst>
                                    <p:animMotion origin="layout" path="M -2.08333E-7 -1.85185E-6 L 0.31237 -0.45278 " pathEditMode="relative" rAng="0" ptsTypes="AA">
                                      <p:cBhvr>
                                        <p:cTn id="82" dur="2000" fill="hold"/>
                                        <p:tgtEl>
                                          <p:spTgt spid="45"/>
                                        </p:tgtEl>
                                        <p:attrNameLst>
                                          <p:attrName>ppt_x</p:attrName>
                                          <p:attrName>ppt_y</p:attrName>
                                        </p:attrNameLst>
                                      </p:cBhvr>
                                      <p:rCtr x="15573" y="-22593"/>
                                    </p:animMotion>
                                  </p:childTnLst>
                                </p:cTn>
                              </p:par>
                              <p:par>
                                <p:cTn id="83" presetID="42" presetClass="path" presetSubtype="0" accel="50000" decel="50000" fill="hold" grpId="0" nodeType="withEffect">
                                  <p:stCondLst>
                                    <p:cond delay="0"/>
                                  </p:stCondLst>
                                  <p:childTnLst>
                                    <p:animMotion origin="layout" path="M 4.79167E-6 -4.44444E-6 L 0.40222 -0.32153 " pathEditMode="relative" rAng="0" ptsTypes="AA">
                                      <p:cBhvr>
                                        <p:cTn id="84" dur="2000" fill="hold"/>
                                        <p:tgtEl>
                                          <p:spTgt spid="30"/>
                                        </p:tgtEl>
                                        <p:attrNameLst>
                                          <p:attrName>ppt_x</p:attrName>
                                          <p:attrName>ppt_y</p:attrName>
                                        </p:attrNameLst>
                                      </p:cBhvr>
                                      <p:rCtr x="20104" y="-16181"/>
                                    </p:animMotion>
                                  </p:childTnLst>
                                </p:cTn>
                              </p:par>
                              <p:par>
                                <p:cTn id="85" presetID="42" presetClass="path" presetSubtype="0" accel="50000" decel="50000" fill="hold" grpId="0" nodeType="withEffect">
                                  <p:stCondLst>
                                    <p:cond delay="0"/>
                                  </p:stCondLst>
                                  <p:childTnLst>
                                    <p:animMotion origin="layout" path="M -2.91667E-6 2.22222E-6 L 0.40456 -0.22662 " pathEditMode="relative" rAng="0" ptsTypes="AA">
                                      <p:cBhvr>
                                        <p:cTn id="86" dur="2000" fill="hold"/>
                                        <p:tgtEl>
                                          <p:spTgt spid="37"/>
                                        </p:tgtEl>
                                        <p:attrNameLst>
                                          <p:attrName>ppt_x</p:attrName>
                                          <p:attrName>ppt_y</p:attrName>
                                        </p:attrNameLst>
                                      </p:cBhvr>
                                      <p:rCtr x="20169" y="-11296"/>
                                    </p:animMotion>
                                  </p:childTnLst>
                                </p:cTn>
                              </p:par>
                              <p:par>
                                <p:cTn id="87" presetID="42" presetClass="path" presetSubtype="0" accel="50000" decel="50000" fill="hold" grpId="0" nodeType="withEffect">
                                  <p:stCondLst>
                                    <p:cond delay="0"/>
                                  </p:stCondLst>
                                  <p:childTnLst>
                                    <p:animMotion origin="layout" path="M -4.58333E-6 -4.07407E-6 L 0.28398 -0.35787 " pathEditMode="relative" rAng="0" ptsTypes="AA">
                                      <p:cBhvr>
                                        <p:cTn id="88" dur="2000" fill="hold"/>
                                        <p:tgtEl>
                                          <p:spTgt spid="38"/>
                                        </p:tgtEl>
                                        <p:attrNameLst>
                                          <p:attrName>ppt_x</p:attrName>
                                          <p:attrName>ppt_y</p:attrName>
                                        </p:attrNameLst>
                                      </p:cBhvr>
                                      <p:rCtr x="14219" y="-17824"/>
                                    </p:animMotion>
                                  </p:childTnLst>
                                </p:cTn>
                              </p:par>
                              <p:par>
                                <p:cTn id="89" presetID="42" presetClass="path" presetSubtype="0" accel="50000" decel="50000" fill="hold" grpId="0" nodeType="withEffect">
                                  <p:stCondLst>
                                    <p:cond delay="0"/>
                                  </p:stCondLst>
                                  <p:childTnLst>
                                    <p:animMotion origin="layout" path="M 3.54167E-6 -2.22222E-6 L 0.27579 -0.37269 " pathEditMode="relative" rAng="0" ptsTypes="AA">
                                      <p:cBhvr>
                                        <p:cTn id="90" dur="2000" fill="hold"/>
                                        <p:tgtEl>
                                          <p:spTgt spid="31"/>
                                        </p:tgtEl>
                                        <p:attrNameLst>
                                          <p:attrName>ppt_x</p:attrName>
                                          <p:attrName>ppt_y</p:attrName>
                                        </p:attrNameLst>
                                      </p:cBhvr>
                                      <p:rCtr x="13724" y="-1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30" grpId="0" animBg="1"/>
      <p:bldP spid="30" grpId="1" animBg="1"/>
      <p:bldP spid="31" grpId="0" animBg="1"/>
      <p:bldP spid="31" grpId="1" animBg="1"/>
      <p:bldP spid="32" grpId="0" animBg="1"/>
      <p:bldP spid="33" grpId="0" animBg="1"/>
      <p:bldP spid="34" grpId="0" animBg="1"/>
      <p:bldP spid="35" grpId="0" animBg="1"/>
      <p:bldP spid="35" grpId="1" animBg="1"/>
      <p:bldP spid="36" grpId="0" animBg="1"/>
      <p:bldP spid="37" grpId="0" animBg="1"/>
      <p:bldP spid="37" grpId="1" animBg="1"/>
      <p:bldP spid="38" grpId="0" animBg="1"/>
      <p:bldP spid="38" grpId="1" animBg="1"/>
      <p:bldP spid="39" grpId="0" animBg="1"/>
      <p:bldP spid="40" grpId="0"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Block Arc 105">
            <a:extLst>
              <a:ext uri="{FF2B5EF4-FFF2-40B4-BE49-F238E27FC236}">
                <a16:creationId xmlns:a16="http://schemas.microsoft.com/office/drawing/2014/main" id="{497548AC-9A9B-65C8-82DC-13619C34196C}"/>
              </a:ext>
            </a:extLst>
          </p:cNvPr>
          <p:cNvSpPr/>
          <p:nvPr/>
        </p:nvSpPr>
        <p:spPr>
          <a:xfrm>
            <a:off x="7119008" y="2847197"/>
            <a:ext cx="3849345" cy="4509247"/>
          </a:xfrm>
          <a:prstGeom prst="blockArc">
            <a:avLst>
              <a:gd name="adj1" fmla="val 16145112"/>
              <a:gd name="adj2" fmla="val 79293"/>
              <a:gd name="adj3" fmla="val 3990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63666A"/>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A260D45F-191E-B3AB-0D56-996078EC3020}"/>
              </a:ext>
            </a:extLst>
          </p:cNvPr>
          <p:cNvSpPr/>
          <p:nvPr/>
        </p:nvSpPr>
        <p:spPr>
          <a:xfrm>
            <a:off x="480707" y="139032"/>
            <a:ext cx="1571707" cy="21329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17">
            <a:extLst>
              <a:ext uri="{FF2B5EF4-FFF2-40B4-BE49-F238E27FC236}">
                <a16:creationId xmlns:a16="http://schemas.microsoft.com/office/drawing/2014/main" id="{8EA7C58C-1B58-59CA-2DB6-031395B31C38}"/>
              </a:ext>
            </a:extLst>
          </p:cNvPr>
          <p:cNvSpPr txBox="1">
            <a:spLocks/>
          </p:cNvSpPr>
          <p:nvPr/>
        </p:nvSpPr>
        <p:spPr>
          <a:xfrm>
            <a:off x="2052414" y="227193"/>
            <a:ext cx="7762795" cy="847316"/>
          </a:xfrm>
          <a:prstGeom prst="rect">
            <a:avLst/>
          </a:prstGeom>
        </p:spPr>
        <p:txBody>
          <a:bodyPr>
            <a:noAutofit/>
          </a:bodyPr>
          <a:lstStyle>
            <a:lvl1pPr>
              <a:defRPr>
                <a:latin typeface="+mj-lt"/>
                <a:ea typeface="+mj-ea"/>
                <a:cs typeface="+mj-cs"/>
              </a:defRPr>
            </a:lvl1pPr>
          </a:lstStyle>
          <a:p>
            <a:r>
              <a:rPr lang="en-US" sz="4000" kern="0" dirty="0">
                <a:solidFill>
                  <a:schemeClr val="bg1"/>
                </a:solidFill>
                <a:latin typeface="Source Serif Pro" panose="02040603050405020204" pitchFamily="18" charset="0"/>
                <a:ea typeface="Source Serif Pro" panose="02040603050405020204" pitchFamily="18" charset="0"/>
              </a:rPr>
              <a:t>Current Unrealistic Expectations of Patient Documentation</a:t>
            </a:r>
          </a:p>
        </p:txBody>
      </p:sp>
      <p:sp>
        <p:nvSpPr>
          <p:cNvPr id="4" name="Oval 3">
            <a:extLst>
              <a:ext uri="{FF2B5EF4-FFF2-40B4-BE49-F238E27FC236}">
                <a16:creationId xmlns:a16="http://schemas.microsoft.com/office/drawing/2014/main" id="{FB3557B4-DE83-4E82-1CEB-4E11A77FD1B6}"/>
              </a:ext>
            </a:extLst>
          </p:cNvPr>
          <p:cNvSpPr/>
          <p:nvPr/>
        </p:nvSpPr>
        <p:spPr bwMode="auto">
          <a:xfrm rot="16200000">
            <a:off x="7451943" y="3214396"/>
            <a:ext cx="3259095" cy="491040"/>
          </a:xfrm>
          <a:prstGeom prst="ellipse">
            <a:avLst/>
          </a:pr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lowchart: Merge 11">
            <a:extLst>
              <a:ext uri="{FF2B5EF4-FFF2-40B4-BE49-F238E27FC236}">
                <a16:creationId xmlns:a16="http://schemas.microsoft.com/office/drawing/2014/main" id="{A27FDBF1-8E67-5559-7310-013E90B0FD7A}"/>
              </a:ext>
            </a:extLst>
          </p:cNvPr>
          <p:cNvSpPr/>
          <p:nvPr/>
        </p:nvSpPr>
        <p:spPr bwMode="auto">
          <a:xfrm rot="5400000">
            <a:off x="5926235" y="1959660"/>
            <a:ext cx="3234381" cy="3000509"/>
          </a:xfrm>
          <a:custGeom>
            <a:avLst/>
            <a:gdLst/>
            <a:ahLst/>
            <a:cxnLst/>
            <a:rect l="l" t="t" r="r" b="b"/>
            <a:pathLst>
              <a:path w="4156062" h="2495325">
                <a:moveTo>
                  <a:pt x="0" y="0"/>
                </a:moveTo>
                <a:cubicBezTo>
                  <a:pt x="130340" y="101238"/>
                  <a:pt x="1011061" y="178844"/>
                  <a:pt x="2078031" y="178844"/>
                </a:cubicBezTo>
                <a:cubicBezTo>
                  <a:pt x="3145002" y="178844"/>
                  <a:pt x="4025722" y="101238"/>
                  <a:pt x="4156062" y="0"/>
                </a:cubicBezTo>
                <a:lnTo>
                  <a:pt x="2473871" y="2416238"/>
                </a:lnTo>
                <a:cubicBezTo>
                  <a:pt x="2419974" y="2462647"/>
                  <a:pt x="2262996" y="2495325"/>
                  <a:pt x="2078031" y="2495325"/>
                </a:cubicBezTo>
                <a:cubicBezTo>
                  <a:pt x="1893065" y="2495325"/>
                  <a:pt x="1736086" y="2462646"/>
                  <a:pt x="1682190" y="2416237"/>
                </a:cubicBezTo>
                <a:close/>
              </a:path>
            </a:pathLst>
          </a:cu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6">
            <a:extLst>
              <a:ext uri="{FF2B5EF4-FFF2-40B4-BE49-F238E27FC236}">
                <a16:creationId xmlns:a16="http://schemas.microsoft.com/office/drawing/2014/main" id="{FD489A18-B7B8-85CF-1914-F8F0727416FE}"/>
              </a:ext>
            </a:extLst>
          </p:cNvPr>
          <p:cNvSpPr/>
          <p:nvPr/>
        </p:nvSpPr>
        <p:spPr bwMode="auto">
          <a:xfrm rot="16200000">
            <a:off x="5511819" y="3075885"/>
            <a:ext cx="597543" cy="743303"/>
          </a:xfrm>
          <a:custGeom>
            <a:avLst/>
            <a:gdLst/>
            <a:ahLst/>
            <a:cxnLst/>
            <a:rect l="l" t="t" r="r" b="b"/>
            <a:pathLst>
              <a:path w="838200" h="762000">
                <a:moveTo>
                  <a:pt x="0" y="0"/>
                </a:moveTo>
                <a:lnTo>
                  <a:pt x="2817" y="0"/>
                </a:lnTo>
                <a:cubicBezTo>
                  <a:pt x="16225" y="59814"/>
                  <a:pt x="197594" y="106680"/>
                  <a:pt x="419100" y="106680"/>
                </a:cubicBezTo>
                <a:cubicBezTo>
                  <a:pt x="640606" y="106680"/>
                  <a:pt x="821975" y="59814"/>
                  <a:pt x="835384" y="0"/>
                </a:cubicBezTo>
                <a:lnTo>
                  <a:pt x="838200" y="0"/>
                </a:lnTo>
                <a:lnTo>
                  <a:pt x="838200" y="762000"/>
                </a:lnTo>
                <a:cubicBezTo>
                  <a:pt x="838200" y="698874"/>
                  <a:pt x="650563" y="647700"/>
                  <a:pt x="419100" y="647700"/>
                </a:cubicBezTo>
                <a:cubicBezTo>
                  <a:pt x="187637" y="647700"/>
                  <a:pt x="0" y="698874"/>
                  <a:pt x="0" y="762000"/>
                </a:cubicBezTo>
                <a:close/>
              </a:path>
            </a:pathLst>
          </a:cu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lowchart: Merge 11">
            <a:extLst>
              <a:ext uri="{FF2B5EF4-FFF2-40B4-BE49-F238E27FC236}">
                <a16:creationId xmlns:a16="http://schemas.microsoft.com/office/drawing/2014/main" id="{86626333-D148-7BC3-A6FF-9F4A4114DF7F}"/>
              </a:ext>
            </a:extLst>
          </p:cNvPr>
          <p:cNvSpPr/>
          <p:nvPr/>
        </p:nvSpPr>
        <p:spPr bwMode="auto">
          <a:xfrm rot="16200000">
            <a:off x="2416612" y="1947281"/>
            <a:ext cx="3234381" cy="3000511"/>
          </a:xfrm>
          <a:custGeom>
            <a:avLst/>
            <a:gdLst/>
            <a:ahLst/>
            <a:cxnLst/>
            <a:rect l="l" t="t" r="r" b="b"/>
            <a:pathLst>
              <a:path w="4156062" h="2495325">
                <a:moveTo>
                  <a:pt x="0" y="0"/>
                </a:moveTo>
                <a:cubicBezTo>
                  <a:pt x="130340" y="101238"/>
                  <a:pt x="1011061" y="178844"/>
                  <a:pt x="2078031" y="178844"/>
                </a:cubicBezTo>
                <a:cubicBezTo>
                  <a:pt x="3145002" y="178844"/>
                  <a:pt x="4025722" y="101238"/>
                  <a:pt x="4156062" y="0"/>
                </a:cubicBezTo>
                <a:lnTo>
                  <a:pt x="2473871" y="2416238"/>
                </a:lnTo>
                <a:cubicBezTo>
                  <a:pt x="2419974" y="2462647"/>
                  <a:pt x="2262996" y="2495325"/>
                  <a:pt x="2078031" y="2495325"/>
                </a:cubicBezTo>
                <a:cubicBezTo>
                  <a:pt x="1893065" y="2495325"/>
                  <a:pt x="1736086" y="2462646"/>
                  <a:pt x="1682190" y="2416237"/>
                </a:cubicBezTo>
                <a:close/>
              </a:path>
            </a:pathLst>
          </a:cu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F44DCB15-D25E-17AF-1620-C64320B7727E}"/>
              </a:ext>
            </a:extLst>
          </p:cNvPr>
          <p:cNvSpPr/>
          <p:nvPr/>
        </p:nvSpPr>
        <p:spPr bwMode="auto">
          <a:xfrm rot="16200000">
            <a:off x="872991" y="3202039"/>
            <a:ext cx="3259095" cy="491040"/>
          </a:xfrm>
          <a:prstGeom prst="ellipse">
            <a:avLst/>
          </a:pr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F4C7EA2E-431D-1263-E081-18E5C181576F}"/>
              </a:ext>
            </a:extLst>
          </p:cNvPr>
          <p:cNvGrpSpPr/>
          <p:nvPr/>
        </p:nvGrpSpPr>
        <p:grpSpPr>
          <a:xfrm>
            <a:off x="2257017" y="1818011"/>
            <a:ext cx="7069992" cy="3271453"/>
            <a:chOff x="701138" y="1452059"/>
            <a:chExt cx="5302495" cy="2453591"/>
          </a:xfrm>
        </p:grpSpPr>
        <p:sp>
          <p:nvSpPr>
            <p:cNvPr id="10" name="Flowchart: Merge 11">
              <a:extLst>
                <a:ext uri="{FF2B5EF4-FFF2-40B4-BE49-F238E27FC236}">
                  <a16:creationId xmlns:a16="http://schemas.microsoft.com/office/drawing/2014/main" id="{FCCA9182-1929-C0BE-06E4-F11990ADD3FB}"/>
                </a:ext>
              </a:extLst>
            </p:cNvPr>
            <p:cNvSpPr/>
            <p:nvPr/>
          </p:nvSpPr>
          <p:spPr bwMode="auto">
            <a:xfrm rot="16200000">
              <a:off x="820834" y="1549012"/>
              <a:ext cx="2425787" cy="2250383"/>
            </a:xfrm>
            <a:custGeom>
              <a:avLst/>
              <a:gdLst/>
              <a:ahLst/>
              <a:cxnLst/>
              <a:rect l="l" t="t" r="r" b="b"/>
              <a:pathLst>
                <a:path w="4156062" h="2495325">
                  <a:moveTo>
                    <a:pt x="0" y="0"/>
                  </a:moveTo>
                  <a:cubicBezTo>
                    <a:pt x="130340" y="101238"/>
                    <a:pt x="1011061" y="178844"/>
                    <a:pt x="2078031" y="178844"/>
                  </a:cubicBezTo>
                  <a:cubicBezTo>
                    <a:pt x="3145002" y="178844"/>
                    <a:pt x="4025722" y="101238"/>
                    <a:pt x="4156062" y="0"/>
                  </a:cubicBezTo>
                  <a:lnTo>
                    <a:pt x="2473871" y="2416238"/>
                  </a:lnTo>
                  <a:cubicBezTo>
                    <a:pt x="2419974" y="2462647"/>
                    <a:pt x="2262996" y="2495325"/>
                    <a:pt x="2078031" y="2495325"/>
                  </a:cubicBezTo>
                  <a:cubicBezTo>
                    <a:pt x="1893065" y="2495325"/>
                    <a:pt x="1736086" y="2462646"/>
                    <a:pt x="1682190" y="2416237"/>
                  </a:cubicBezTo>
                  <a:close/>
                </a:path>
              </a:pathLst>
            </a:custGeom>
            <a:gradFill flip="none" rotWithShape="1">
              <a:gsLst>
                <a:gs pos="0">
                  <a:schemeClr val="bg1">
                    <a:lumMod val="75000"/>
                    <a:alpha val="75000"/>
                  </a:schemeClr>
                </a:gs>
                <a:gs pos="52000">
                  <a:schemeClr val="bg1">
                    <a:alpha val="75000"/>
                  </a:schemeClr>
                </a:gs>
                <a:gs pos="48000">
                  <a:srgbClr val="FFFFFF">
                    <a:alpha val="75000"/>
                  </a:srgbClr>
                </a:gs>
                <a:gs pos="100000">
                  <a:schemeClr val="bg1">
                    <a:lumMod val="75000"/>
                    <a:alpha val="75000"/>
                  </a:schemeClr>
                </a:gs>
              </a:gsLst>
              <a:lin ang="0" scaled="1"/>
              <a:tileRect/>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73F60C69-2BD7-A721-9EA9-80149470EDC2}"/>
                </a:ext>
              </a:extLst>
            </p:cNvPr>
            <p:cNvSpPr/>
            <p:nvPr/>
          </p:nvSpPr>
          <p:spPr bwMode="auto">
            <a:xfrm rot="16200000">
              <a:off x="-336883" y="2490080"/>
              <a:ext cx="2444322" cy="368280"/>
            </a:xfrm>
            <a:prstGeom prst="ellipse">
              <a:avLst/>
            </a:prstGeom>
            <a:gradFill flip="none" rotWithShape="1">
              <a:gsLst>
                <a:gs pos="0">
                  <a:schemeClr val="bg1">
                    <a:alpha val="75000"/>
                  </a:schemeClr>
                </a:gs>
                <a:gs pos="100000">
                  <a:schemeClr val="bg1">
                    <a:lumMod val="75000"/>
                    <a:alpha val="75000"/>
                  </a:schemeClr>
                </a:gs>
              </a:gsLst>
              <a:lin ang="5400000" scaled="1"/>
              <a:tileRect/>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6">
              <a:extLst>
                <a:ext uri="{FF2B5EF4-FFF2-40B4-BE49-F238E27FC236}">
                  <a16:creationId xmlns:a16="http://schemas.microsoft.com/office/drawing/2014/main" id="{FE1D9B7D-A581-DC2F-AA55-E27D8272F553}"/>
                </a:ext>
              </a:extLst>
            </p:cNvPr>
            <p:cNvSpPr/>
            <p:nvPr/>
          </p:nvSpPr>
          <p:spPr bwMode="auto">
            <a:xfrm rot="16200000">
              <a:off x="3142239" y="2395465"/>
              <a:ext cx="448157" cy="557477"/>
            </a:xfrm>
            <a:custGeom>
              <a:avLst/>
              <a:gdLst/>
              <a:ahLst/>
              <a:cxnLst/>
              <a:rect l="l" t="t" r="r" b="b"/>
              <a:pathLst>
                <a:path w="838200" h="762000">
                  <a:moveTo>
                    <a:pt x="0" y="0"/>
                  </a:moveTo>
                  <a:lnTo>
                    <a:pt x="2817" y="0"/>
                  </a:lnTo>
                  <a:cubicBezTo>
                    <a:pt x="16225" y="59814"/>
                    <a:pt x="197594" y="106680"/>
                    <a:pt x="419100" y="106680"/>
                  </a:cubicBezTo>
                  <a:cubicBezTo>
                    <a:pt x="640606" y="106680"/>
                    <a:pt x="821975" y="59814"/>
                    <a:pt x="835384" y="0"/>
                  </a:cubicBezTo>
                  <a:lnTo>
                    <a:pt x="838200" y="0"/>
                  </a:lnTo>
                  <a:lnTo>
                    <a:pt x="838200" y="762000"/>
                  </a:lnTo>
                  <a:cubicBezTo>
                    <a:pt x="838200" y="698874"/>
                    <a:pt x="650563" y="647700"/>
                    <a:pt x="419100" y="647700"/>
                  </a:cubicBezTo>
                  <a:cubicBezTo>
                    <a:pt x="187637" y="647700"/>
                    <a:pt x="0" y="698874"/>
                    <a:pt x="0" y="762000"/>
                  </a:cubicBezTo>
                  <a:close/>
                </a:path>
              </a:pathLst>
            </a:custGeom>
            <a:gradFill>
              <a:gsLst>
                <a:gs pos="0">
                  <a:schemeClr val="accent1">
                    <a:lumMod val="5000"/>
                    <a:lumOff val="95000"/>
                  </a:schemeClr>
                </a:gs>
                <a:gs pos="100000">
                  <a:schemeClr val="accent1">
                    <a:lumMod val="45000"/>
                    <a:lumOff val="55000"/>
                    <a:alpha val="0"/>
                  </a:schemeClr>
                </a:gs>
                <a:gs pos="1000">
                  <a:schemeClr val="accent1">
                    <a:lumMod val="45000"/>
                    <a:lumOff val="55000"/>
                  </a:schemeClr>
                </a:gs>
                <a:gs pos="100000">
                  <a:schemeClr val="accent1">
                    <a:lumMod val="30000"/>
                    <a:lumOff val="70000"/>
                  </a:schemeClr>
                </a:gs>
              </a:gsLst>
              <a:lin ang="5400000" scaled="1"/>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Flowchart: Merge 11">
              <a:extLst>
                <a:ext uri="{FF2B5EF4-FFF2-40B4-BE49-F238E27FC236}">
                  <a16:creationId xmlns:a16="http://schemas.microsoft.com/office/drawing/2014/main" id="{4E2D230B-AFE9-69B1-3EA1-04E399DD24F0}"/>
                </a:ext>
              </a:extLst>
            </p:cNvPr>
            <p:cNvSpPr/>
            <p:nvPr/>
          </p:nvSpPr>
          <p:spPr bwMode="auto">
            <a:xfrm rot="5400000">
              <a:off x="3458154" y="1558296"/>
              <a:ext cx="2425787" cy="2250384"/>
            </a:xfrm>
            <a:custGeom>
              <a:avLst/>
              <a:gdLst/>
              <a:ahLst/>
              <a:cxnLst/>
              <a:rect l="l" t="t" r="r" b="b"/>
              <a:pathLst>
                <a:path w="4156062" h="2495325">
                  <a:moveTo>
                    <a:pt x="0" y="0"/>
                  </a:moveTo>
                  <a:cubicBezTo>
                    <a:pt x="130340" y="101238"/>
                    <a:pt x="1011061" y="178844"/>
                    <a:pt x="2078031" y="178844"/>
                  </a:cubicBezTo>
                  <a:cubicBezTo>
                    <a:pt x="3145002" y="178844"/>
                    <a:pt x="4025722" y="101238"/>
                    <a:pt x="4156062" y="0"/>
                  </a:cubicBezTo>
                  <a:lnTo>
                    <a:pt x="2473871" y="2416238"/>
                  </a:lnTo>
                  <a:cubicBezTo>
                    <a:pt x="2419974" y="2462647"/>
                    <a:pt x="2262996" y="2495325"/>
                    <a:pt x="2078031" y="2495325"/>
                  </a:cubicBezTo>
                  <a:cubicBezTo>
                    <a:pt x="1893065" y="2495325"/>
                    <a:pt x="1736086" y="2462646"/>
                    <a:pt x="1682190" y="2416237"/>
                  </a:cubicBezTo>
                  <a:close/>
                </a:path>
              </a:pathLst>
            </a:custGeom>
            <a:gradFill flip="none" rotWithShape="1">
              <a:gsLst>
                <a:gs pos="0">
                  <a:schemeClr val="bg1">
                    <a:lumMod val="75000"/>
                    <a:alpha val="75000"/>
                  </a:schemeClr>
                </a:gs>
                <a:gs pos="52000">
                  <a:schemeClr val="bg1">
                    <a:alpha val="75000"/>
                  </a:schemeClr>
                </a:gs>
                <a:gs pos="48000">
                  <a:srgbClr val="FFFFFF">
                    <a:alpha val="75000"/>
                  </a:srgbClr>
                </a:gs>
                <a:gs pos="100000">
                  <a:schemeClr val="bg1">
                    <a:lumMod val="75000"/>
                    <a:alpha val="75000"/>
                  </a:schemeClr>
                </a:gs>
              </a:gsLst>
              <a:lin ang="0" scaled="1"/>
              <a:tileRect/>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AD4947BA-3967-BECE-B2E7-03250688397B}"/>
                </a:ext>
              </a:extLst>
            </p:cNvPr>
            <p:cNvSpPr/>
            <p:nvPr/>
          </p:nvSpPr>
          <p:spPr bwMode="auto">
            <a:xfrm rot="16200000">
              <a:off x="4597332" y="2499349"/>
              <a:ext cx="2444322" cy="368280"/>
            </a:xfrm>
            <a:prstGeom prst="ellipse">
              <a:avLst/>
            </a:prstGeom>
            <a:gradFill flip="none" rotWithShape="1">
              <a:gsLst>
                <a:gs pos="0">
                  <a:schemeClr val="bg1">
                    <a:alpha val="75000"/>
                  </a:schemeClr>
                </a:gs>
                <a:gs pos="100000">
                  <a:schemeClr val="bg1">
                    <a:lumMod val="75000"/>
                    <a:alpha val="75000"/>
                  </a:schemeClr>
                </a:gs>
              </a:gsLst>
              <a:lin ang="5400000" scaled="1"/>
              <a:tileRect/>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Flowchart: Merge 16">
            <a:extLst>
              <a:ext uri="{FF2B5EF4-FFF2-40B4-BE49-F238E27FC236}">
                <a16:creationId xmlns:a16="http://schemas.microsoft.com/office/drawing/2014/main" id="{95CF5640-D59D-770F-88D4-A31D69FE21DB}"/>
              </a:ext>
            </a:extLst>
          </p:cNvPr>
          <p:cNvSpPr/>
          <p:nvPr/>
        </p:nvSpPr>
        <p:spPr bwMode="auto">
          <a:xfrm rot="15399456">
            <a:off x="3682970" y="2276002"/>
            <a:ext cx="759269" cy="2989501"/>
          </a:xfrm>
          <a:custGeom>
            <a:avLst/>
            <a:gdLst/>
            <a:ahLst/>
            <a:cxnLst/>
            <a:rect l="l" t="t" r="r" b="b"/>
            <a:pathLst>
              <a:path w="813694" h="2496785">
                <a:moveTo>
                  <a:pt x="0" y="0"/>
                </a:moveTo>
                <a:cubicBezTo>
                  <a:pt x="238935" y="73121"/>
                  <a:pt x="514933" y="149709"/>
                  <a:pt x="813694" y="224116"/>
                </a:cubicBezTo>
                <a:lnTo>
                  <a:pt x="425965" y="2496785"/>
                </a:lnTo>
                <a:close/>
              </a:path>
            </a:pathLst>
          </a:custGeom>
          <a:gradFill flip="none" rotWithShape="1">
            <a:gsLst>
              <a:gs pos="0">
                <a:schemeClr val="bg1"/>
              </a:gs>
              <a:gs pos="23000">
                <a:srgbClr val="FFFFFF"/>
              </a:gs>
              <a:gs pos="100000">
                <a:schemeClr val="bg1">
                  <a:alpha val="50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lowchart: Merge 16">
            <a:extLst>
              <a:ext uri="{FF2B5EF4-FFF2-40B4-BE49-F238E27FC236}">
                <a16:creationId xmlns:a16="http://schemas.microsoft.com/office/drawing/2014/main" id="{1E81833E-C78B-3CD6-7693-D78B58C96DF7}"/>
              </a:ext>
            </a:extLst>
          </p:cNvPr>
          <p:cNvSpPr/>
          <p:nvPr/>
        </p:nvSpPr>
        <p:spPr bwMode="auto">
          <a:xfrm rot="4757450">
            <a:off x="7112853" y="1486808"/>
            <a:ext cx="840688" cy="2955747"/>
          </a:xfrm>
          <a:custGeom>
            <a:avLst/>
            <a:gdLst/>
            <a:ahLst/>
            <a:cxnLst/>
            <a:rect l="l" t="t" r="r" b="b"/>
            <a:pathLst>
              <a:path w="813694" h="2496785">
                <a:moveTo>
                  <a:pt x="0" y="0"/>
                </a:moveTo>
                <a:cubicBezTo>
                  <a:pt x="238935" y="73121"/>
                  <a:pt x="514933" y="149709"/>
                  <a:pt x="813694" y="224116"/>
                </a:cubicBezTo>
                <a:lnTo>
                  <a:pt x="425965" y="2496785"/>
                </a:lnTo>
                <a:close/>
              </a:path>
            </a:pathLst>
          </a:custGeom>
          <a:gradFill flip="none" rotWithShape="1">
            <a:gsLst>
              <a:gs pos="0">
                <a:schemeClr val="bg1"/>
              </a:gs>
              <a:gs pos="23000">
                <a:srgbClr val="FFFFFF"/>
              </a:gs>
              <a:gs pos="100000">
                <a:schemeClr val="bg1">
                  <a:alpha val="50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Block Arc 16">
            <a:extLst>
              <a:ext uri="{FF2B5EF4-FFF2-40B4-BE49-F238E27FC236}">
                <a16:creationId xmlns:a16="http://schemas.microsoft.com/office/drawing/2014/main" id="{A7BDEC65-9DFC-9EDF-018F-3A5147E3BEE9}"/>
              </a:ext>
            </a:extLst>
          </p:cNvPr>
          <p:cNvSpPr/>
          <p:nvPr/>
        </p:nvSpPr>
        <p:spPr>
          <a:xfrm flipH="1" flipV="1">
            <a:off x="480707" y="313217"/>
            <a:ext cx="4013989" cy="3927633"/>
          </a:xfrm>
          <a:prstGeom prst="blockArc">
            <a:avLst>
              <a:gd name="adj1" fmla="val 16145112"/>
              <a:gd name="adj2" fmla="val 79293"/>
              <a:gd name="adj3" fmla="val 3990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63666A"/>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515DD311-FD89-7DC2-B3F3-3E91531BD116}"/>
              </a:ext>
            </a:extLst>
          </p:cNvPr>
          <p:cNvSpPr/>
          <p:nvPr/>
        </p:nvSpPr>
        <p:spPr>
          <a:xfrm>
            <a:off x="9437711" y="5078589"/>
            <a:ext cx="1530642" cy="1229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9" name="Group 18">
            <a:extLst>
              <a:ext uri="{FF2B5EF4-FFF2-40B4-BE49-F238E27FC236}">
                <a16:creationId xmlns:a16="http://schemas.microsoft.com/office/drawing/2014/main" id="{281D169A-8FDB-6586-CBBC-B5C22C885C40}"/>
              </a:ext>
            </a:extLst>
          </p:cNvPr>
          <p:cNvGrpSpPr/>
          <p:nvPr/>
        </p:nvGrpSpPr>
        <p:grpSpPr>
          <a:xfrm>
            <a:off x="789652" y="381480"/>
            <a:ext cx="953816" cy="1197621"/>
            <a:chOff x="5241102" y="566971"/>
            <a:chExt cx="715362" cy="898216"/>
          </a:xfrm>
          <a:solidFill>
            <a:schemeClr val="bg1"/>
          </a:solidFill>
        </p:grpSpPr>
        <p:sp>
          <p:nvSpPr>
            <p:cNvPr id="20" name="Oval 19">
              <a:extLst>
                <a:ext uri="{FF2B5EF4-FFF2-40B4-BE49-F238E27FC236}">
                  <a16:creationId xmlns:a16="http://schemas.microsoft.com/office/drawing/2014/main" id="{1856EABF-3C0C-C560-418D-835B33C453CA}"/>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2026444A-7082-9C2B-2BC8-85336B40D1F4}"/>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951487C2-8067-A6BE-4DC1-80903F3D134A}"/>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802B4EF1-398A-757A-B35F-97E747225BAD}"/>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85A4EAC0-E55E-B90C-629F-87D868BB8866}"/>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C8152947-C59F-E653-0422-2DB78CBC8147}"/>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49EE471A-52C6-86BA-D449-E199AAE8C5DA}"/>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011AFC9E-E6FD-D2D0-1A62-97D83F1F6EED}"/>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8" name="Group 27">
            <a:extLst>
              <a:ext uri="{FF2B5EF4-FFF2-40B4-BE49-F238E27FC236}">
                <a16:creationId xmlns:a16="http://schemas.microsoft.com/office/drawing/2014/main" id="{2FA4F74C-FBA5-9775-2D9C-E2F03BE8D609}"/>
              </a:ext>
            </a:extLst>
          </p:cNvPr>
          <p:cNvGrpSpPr/>
          <p:nvPr/>
        </p:nvGrpSpPr>
        <p:grpSpPr>
          <a:xfrm>
            <a:off x="832323" y="950162"/>
            <a:ext cx="953816" cy="1197621"/>
            <a:chOff x="5241102" y="566971"/>
            <a:chExt cx="715362" cy="898216"/>
          </a:xfrm>
          <a:solidFill>
            <a:schemeClr val="bg1"/>
          </a:solidFill>
        </p:grpSpPr>
        <p:sp>
          <p:nvSpPr>
            <p:cNvPr id="29" name="Oval 28">
              <a:extLst>
                <a:ext uri="{FF2B5EF4-FFF2-40B4-BE49-F238E27FC236}">
                  <a16:creationId xmlns:a16="http://schemas.microsoft.com/office/drawing/2014/main" id="{50984566-111C-0063-DCAB-DD6537532B13}"/>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338CA784-718A-5B16-C474-1588321DF3D4}"/>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58E01157-6E94-5B68-5A06-D6A5F6ACF011}"/>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5D718240-53A1-013D-F95E-74CE54CB0549}"/>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A15C3EDB-0C57-C1E1-C941-04E9B1AC8AEF}"/>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F8C55062-57E6-7E04-0E3D-431D68E65221}"/>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7DB07490-A85B-4577-9322-B685D580837C}"/>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5DF998DD-01FC-78E5-0292-B3EBFC6CF677}"/>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Group 36">
            <a:extLst>
              <a:ext uri="{FF2B5EF4-FFF2-40B4-BE49-F238E27FC236}">
                <a16:creationId xmlns:a16="http://schemas.microsoft.com/office/drawing/2014/main" id="{03A9864A-E818-E6AC-0BC3-9E624B5ED784}"/>
              </a:ext>
            </a:extLst>
          </p:cNvPr>
          <p:cNvGrpSpPr/>
          <p:nvPr/>
        </p:nvGrpSpPr>
        <p:grpSpPr>
          <a:xfrm>
            <a:off x="855135" y="1773278"/>
            <a:ext cx="953816" cy="1197621"/>
            <a:chOff x="5241102" y="566971"/>
            <a:chExt cx="715362" cy="898216"/>
          </a:xfrm>
          <a:solidFill>
            <a:schemeClr val="bg1"/>
          </a:solidFill>
        </p:grpSpPr>
        <p:sp>
          <p:nvSpPr>
            <p:cNvPr id="38" name="Oval 37">
              <a:extLst>
                <a:ext uri="{FF2B5EF4-FFF2-40B4-BE49-F238E27FC236}">
                  <a16:creationId xmlns:a16="http://schemas.microsoft.com/office/drawing/2014/main" id="{E0E8023D-C378-B7DE-4FD1-50A8403AFCED}"/>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B69FF13F-E37D-8D9B-30DC-57AE17241B91}"/>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CFD874C2-CB70-C4D3-0257-72E0B479DE4C}"/>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Oval 40">
              <a:extLst>
                <a:ext uri="{FF2B5EF4-FFF2-40B4-BE49-F238E27FC236}">
                  <a16:creationId xmlns:a16="http://schemas.microsoft.com/office/drawing/2014/main" id="{2CCF5615-41D7-EA8E-9581-70FB67E99275}"/>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E7DD4ABD-A7EF-030D-9B90-F65EB8720624}"/>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476E8D45-4D9E-70EE-ECBE-E56804BFFA72}"/>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B3577350-AAB2-E270-F13F-71CEA800182E}"/>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EA9CA580-20C9-61EA-EE7C-C86AF61F3B96}"/>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46" name="Group 45">
            <a:extLst>
              <a:ext uri="{FF2B5EF4-FFF2-40B4-BE49-F238E27FC236}">
                <a16:creationId xmlns:a16="http://schemas.microsoft.com/office/drawing/2014/main" id="{3FC8A468-BCBA-FD7C-6723-A8E34E9DA1A7}"/>
              </a:ext>
            </a:extLst>
          </p:cNvPr>
          <p:cNvGrpSpPr/>
          <p:nvPr/>
        </p:nvGrpSpPr>
        <p:grpSpPr>
          <a:xfrm>
            <a:off x="1159584" y="2555288"/>
            <a:ext cx="953816" cy="1197621"/>
            <a:chOff x="5241102" y="566971"/>
            <a:chExt cx="715362" cy="898216"/>
          </a:xfrm>
          <a:solidFill>
            <a:schemeClr val="bg1"/>
          </a:solidFill>
        </p:grpSpPr>
        <p:sp>
          <p:nvSpPr>
            <p:cNvPr id="47" name="Oval 46">
              <a:extLst>
                <a:ext uri="{FF2B5EF4-FFF2-40B4-BE49-F238E27FC236}">
                  <a16:creationId xmlns:a16="http://schemas.microsoft.com/office/drawing/2014/main" id="{B48BE904-E40B-67D4-9A8F-523DBC01D746}"/>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96ABA707-0343-219C-D54A-A0D8032ED1AE}"/>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F8EF05AB-0E3F-73C8-84DF-9DD8C8DDD4F5}"/>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988ECB0B-FA7B-8F49-31F3-8BFBB91F1FA1}"/>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Oval 50">
              <a:extLst>
                <a:ext uri="{FF2B5EF4-FFF2-40B4-BE49-F238E27FC236}">
                  <a16:creationId xmlns:a16="http://schemas.microsoft.com/office/drawing/2014/main" id="{EF61037A-8A3B-230A-871B-A49FE13FD397}"/>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D1F8FA4A-754A-0D86-EBB9-3062A1356C67}"/>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FC9098B2-3F9F-416A-765F-AF549028DA4E}"/>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64B3E723-FBCB-0EEC-FDD6-309F41E039A3}"/>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5" name="Group 54">
            <a:extLst>
              <a:ext uri="{FF2B5EF4-FFF2-40B4-BE49-F238E27FC236}">
                <a16:creationId xmlns:a16="http://schemas.microsoft.com/office/drawing/2014/main" id="{C65E1B2C-236B-7DC0-A304-29ECD86C9F25}"/>
              </a:ext>
            </a:extLst>
          </p:cNvPr>
          <p:cNvGrpSpPr/>
          <p:nvPr/>
        </p:nvGrpSpPr>
        <p:grpSpPr>
          <a:xfrm>
            <a:off x="1305211" y="2653656"/>
            <a:ext cx="953816" cy="1197621"/>
            <a:chOff x="5241102" y="566971"/>
            <a:chExt cx="715362" cy="898216"/>
          </a:xfrm>
          <a:solidFill>
            <a:schemeClr val="bg1"/>
          </a:solidFill>
        </p:grpSpPr>
        <p:sp>
          <p:nvSpPr>
            <p:cNvPr id="56" name="Oval 55">
              <a:extLst>
                <a:ext uri="{FF2B5EF4-FFF2-40B4-BE49-F238E27FC236}">
                  <a16:creationId xmlns:a16="http://schemas.microsoft.com/office/drawing/2014/main" id="{90C46698-1750-3A57-A3FE-681A7E031168}"/>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282B930B-1B97-7B7E-AD18-F2EA4141CE9B}"/>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ADCDC3C8-47DA-697D-68F2-41FD5E2B07AD}"/>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Oval 58">
              <a:extLst>
                <a:ext uri="{FF2B5EF4-FFF2-40B4-BE49-F238E27FC236}">
                  <a16:creationId xmlns:a16="http://schemas.microsoft.com/office/drawing/2014/main" id="{DA3915A6-8273-E189-0CE4-AB6DD28692D9}"/>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Oval 59">
              <a:extLst>
                <a:ext uri="{FF2B5EF4-FFF2-40B4-BE49-F238E27FC236}">
                  <a16:creationId xmlns:a16="http://schemas.microsoft.com/office/drawing/2014/main" id="{F75FD5F7-693F-DFB6-866E-CE8407E27437}"/>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Oval 60">
              <a:extLst>
                <a:ext uri="{FF2B5EF4-FFF2-40B4-BE49-F238E27FC236}">
                  <a16:creationId xmlns:a16="http://schemas.microsoft.com/office/drawing/2014/main" id="{9EA6EE2B-42A4-4E5E-3B63-234A5C7350E2}"/>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Oval 61">
              <a:extLst>
                <a:ext uri="{FF2B5EF4-FFF2-40B4-BE49-F238E27FC236}">
                  <a16:creationId xmlns:a16="http://schemas.microsoft.com/office/drawing/2014/main" id="{7CD59607-4FE9-4F9A-0A34-EE436BEBFB3E}"/>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Oval 62">
              <a:extLst>
                <a:ext uri="{FF2B5EF4-FFF2-40B4-BE49-F238E27FC236}">
                  <a16:creationId xmlns:a16="http://schemas.microsoft.com/office/drawing/2014/main" id="{D34A9763-3939-AD45-4F73-7F92F3A32343}"/>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4" name="Group 63">
            <a:extLst>
              <a:ext uri="{FF2B5EF4-FFF2-40B4-BE49-F238E27FC236}">
                <a16:creationId xmlns:a16="http://schemas.microsoft.com/office/drawing/2014/main" id="{890B9082-1EF5-D3F4-901D-D7D4262AD3BC}"/>
              </a:ext>
            </a:extLst>
          </p:cNvPr>
          <p:cNvGrpSpPr/>
          <p:nvPr/>
        </p:nvGrpSpPr>
        <p:grpSpPr>
          <a:xfrm>
            <a:off x="9249584" y="3269002"/>
            <a:ext cx="953816" cy="1197621"/>
            <a:chOff x="5241102" y="566971"/>
            <a:chExt cx="715362" cy="898216"/>
          </a:xfrm>
          <a:solidFill>
            <a:schemeClr val="bg1"/>
          </a:solidFill>
        </p:grpSpPr>
        <p:sp>
          <p:nvSpPr>
            <p:cNvPr id="65" name="Oval 64">
              <a:extLst>
                <a:ext uri="{FF2B5EF4-FFF2-40B4-BE49-F238E27FC236}">
                  <a16:creationId xmlns:a16="http://schemas.microsoft.com/office/drawing/2014/main" id="{D001D7E6-9265-25C4-0B9E-D19E26B19E08}"/>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Oval 65">
              <a:extLst>
                <a:ext uri="{FF2B5EF4-FFF2-40B4-BE49-F238E27FC236}">
                  <a16:creationId xmlns:a16="http://schemas.microsoft.com/office/drawing/2014/main" id="{F0670143-AA39-D7A8-E844-2EC85EDF2514}"/>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Oval 66">
              <a:extLst>
                <a:ext uri="{FF2B5EF4-FFF2-40B4-BE49-F238E27FC236}">
                  <a16:creationId xmlns:a16="http://schemas.microsoft.com/office/drawing/2014/main" id="{85487913-3920-24B9-747B-FAA1DDF88E92}"/>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Oval 67">
              <a:extLst>
                <a:ext uri="{FF2B5EF4-FFF2-40B4-BE49-F238E27FC236}">
                  <a16:creationId xmlns:a16="http://schemas.microsoft.com/office/drawing/2014/main" id="{32B76761-451B-9FF5-F86E-C389298D2E91}"/>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Oval 68">
              <a:extLst>
                <a:ext uri="{FF2B5EF4-FFF2-40B4-BE49-F238E27FC236}">
                  <a16:creationId xmlns:a16="http://schemas.microsoft.com/office/drawing/2014/main" id="{A5D86907-F42D-7B1D-7C59-AC3300B85A05}"/>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Oval 69">
              <a:extLst>
                <a:ext uri="{FF2B5EF4-FFF2-40B4-BE49-F238E27FC236}">
                  <a16:creationId xmlns:a16="http://schemas.microsoft.com/office/drawing/2014/main" id="{A22D0558-C5F1-6A06-F45F-5387B706E0BE}"/>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Oval 70">
              <a:extLst>
                <a:ext uri="{FF2B5EF4-FFF2-40B4-BE49-F238E27FC236}">
                  <a16:creationId xmlns:a16="http://schemas.microsoft.com/office/drawing/2014/main" id="{3DE49417-51D6-CDE7-B071-E3B70106DAF7}"/>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5C1A23F8-6207-BC39-6298-C3348B3058EC}"/>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73" name="Group 72">
            <a:extLst>
              <a:ext uri="{FF2B5EF4-FFF2-40B4-BE49-F238E27FC236}">
                <a16:creationId xmlns:a16="http://schemas.microsoft.com/office/drawing/2014/main" id="{6652FDBB-2AA2-4E14-BF35-D1E0C3152D8F}"/>
              </a:ext>
            </a:extLst>
          </p:cNvPr>
          <p:cNvGrpSpPr/>
          <p:nvPr/>
        </p:nvGrpSpPr>
        <p:grpSpPr>
          <a:xfrm>
            <a:off x="9549503" y="3710712"/>
            <a:ext cx="953816" cy="1197621"/>
            <a:chOff x="5241102" y="566971"/>
            <a:chExt cx="715362" cy="898216"/>
          </a:xfrm>
          <a:solidFill>
            <a:schemeClr val="bg1"/>
          </a:solidFill>
        </p:grpSpPr>
        <p:sp>
          <p:nvSpPr>
            <p:cNvPr id="74" name="Oval 73">
              <a:extLst>
                <a:ext uri="{FF2B5EF4-FFF2-40B4-BE49-F238E27FC236}">
                  <a16:creationId xmlns:a16="http://schemas.microsoft.com/office/drawing/2014/main" id="{76856BF9-7F05-7414-EBA7-28F10320B941}"/>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Oval 74">
              <a:extLst>
                <a:ext uri="{FF2B5EF4-FFF2-40B4-BE49-F238E27FC236}">
                  <a16:creationId xmlns:a16="http://schemas.microsoft.com/office/drawing/2014/main" id="{DB31813D-084E-17FE-FDBA-56F162858612}"/>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Oval 75">
              <a:extLst>
                <a:ext uri="{FF2B5EF4-FFF2-40B4-BE49-F238E27FC236}">
                  <a16:creationId xmlns:a16="http://schemas.microsoft.com/office/drawing/2014/main" id="{974D8C1E-1D18-5989-AE07-1E20127AD308}"/>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8C3245F1-2492-4B60-160C-3A2AE32F5DA0}"/>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id="{398F899C-FBBD-FE1A-0B8E-433A814F523C}"/>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9" name="Oval 78">
              <a:extLst>
                <a:ext uri="{FF2B5EF4-FFF2-40B4-BE49-F238E27FC236}">
                  <a16:creationId xmlns:a16="http://schemas.microsoft.com/office/drawing/2014/main" id="{A94027BA-1846-14FA-3838-B3B64B8D5CE8}"/>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Oval 79">
              <a:extLst>
                <a:ext uri="{FF2B5EF4-FFF2-40B4-BE49-F238E27FC236}">
                  <a16:creationId xmlns:a16="http://schemas.microsoft.com/office/drawing/2014/main" id="{360E122A-6BE3-9995-A47A-7B4556C07AD8}"/>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04DC48AA-3E3E-12C4-E262-856E330D6867}"/>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82" name="Group 81">
            <a:extLst>
              <a:ext uri="{FF2B5EF4-FFF2-40B4-BE49-F238E27FC236}">
                <a16:creationId xmlns:a16="http://schemas.microsoft.com/office/drawing/2014/main" id="{C4D34F00-F849-3561-FF34-70C653D834DC}"/>
              </a:ext>
            </a:extLst>
          </p:cNvPr>
          <p:cNvGrpSpPr/>
          <p:nvPr/>
        </p:nvGrpSpPr>
        <p:grpSpPr>
          <a:xfrm>
            <a:off x="9702915" y="4690586"/>
            <a:ext cx="953816" cy="1197621"/>
            <a:chOff x="5241102" y="566971"/>
            <a:chExt cx="715362" cy="898216"/>
          </a:xfrm>
          <a:solidFill>
            <a:schemeClr val="bg1"/>
          </a:solidFill>
        </p:grpSpPr>
        <p:sp>
          <p:nvSpPr>
            <p:cNvPr id="83" name="Oval 82">
              <a:extLst>
                <a:ext uri="{FF2B5EF4-FFF2-40B4-BE49-F238E27FC236}">
                  <a16:creationId xmlns:a16="http://schemas.microsoft.com/office/drawing/2014/main" id="{965A4C0B-7981-CAE0-979D-65355C6DA6A6}"/>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Oval 83">
              <a:extLst>
                <a:ext uri="{FF2B5EF4-FFF2-40B4-BE49-F238E27FC236}">
                  <a16:creationId xmlns:a16="http://schemas.microsoft.com/office/drawing/2014/main" id="{53D86E8F-97B7-011F-2B02-2804AF93F94A}"/>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4785CC2C-7129-F12A-6729-15DACBD82E2F}"/>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DDA8F1CB-2D47-02E8-B76E-BEB936E68FAB}"/>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7" name="Oval 86">
              <a:extLst>
                <a:ext uri="{FF2B5EF4-FFF2-40B4-BE49-F238E27FC236}">
                  <a16:creationId xmlns:a16="http://schemas.microsoft.com/office/drawing/2014/main" id="{FF6A3727-C418-4C97-9DE4-01940EC5A70E}"/>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D5784766-66B1-C034-8B97-5E6478721C07}"/>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9" name="Oval 88">
              <a:extLst>
                <a:ext uri="{FF2B5EF4-FFF2-40B4-BE49-F238E27FC236}">
                  <a16:creationId xmlns:a16="http://schemas.microsoft.com/office/drawing/2014/main" id="{83A3A3C4-886A-3768-C462-6520A82F996E}"/>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0" name="Oval 89">
              <a:extLst>
                <a:ext uri="{FF2B5EF4-FFF2-40B4-BE49-F238E27FC236}">
                  <a16:creationId xmlns:a16="http://schemas.microsoft.com/office/drawing/2014/main" id="{5330B266-5C8A-CA8B-F73D-3FAE17CEF401}"/>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91" name="Group 90">
            <a:extLst>
              <a:ext uri="{FF2B5EF4-FFF2-40B4-BE49-F238E27FC236}">
                <a16:creationId xmlns:a16="http://schemas.microsoft.com/office/drawing/2014/main" id="{33CF2E3A-EBB1-8F88-7F5D-73D030F1C306}"/>
              </a:ext>
            </a:extLst>
          </p:cNvPr>
          <p:cNvGrpSpPr/>
          <p:nvPr/>
        </p:nvGrpSpPr>
        <p:grpSpPr>
          <a:xfrm>
            <a:off x="9748791" y="5122183"/>
            <a:ext cx="953816" cy="1197621"/>
            <a:chOff x="5241102" y="566971"/>
            <a:chExt cx="715362" cy="898216"/>
          </a:xfrm>
          <a:solidFill>
            <a:schemeClr val="bg1"/>
          </a:solidFill>
        </p:grpSpPr>
        <p:sp>
          <p:nvSpPr>
            <p:cNvPr id="92" name="Oval 91">
              <a:extLst>
                <a:ext uri="{FF2B5EF4-FFF2-40B4-BE49-F238E27FC236}">
                  <a16:creationId xmlns:a16="http://schemas.microsoft.com/office/drawing/2014/main" id="{C0D8088D-4B29-CBBD-8817-B827E1F486EB}"/>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9C697BE2-83ED-AB98-7657-85D45021DD1D}"/>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8FF15A89-E55E-0ADD-F479-5050B3A6C118}"/>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7E748B73-97A5-A042-0E97-DE85AC9A6BEB}"/>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6" name="Oval 95">
              <a:extLst>
                <a:ext uri="{FF2B5EF4-FFF2-40B4-BE49-F238E27FC236}">
                  <a16:creationId xmlns:a16="http://schemas.microsoft.com/office/drawing/2014/main" id="{C59D9932-45AA-25F2-F68F-D03B86B62CCD}"/>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C4299D3C-6806-62C6-98F9-1793C0B2A21D}"/>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8" name="Oval 97">
              <a:extLst>
                <a:ext uri="{FF2B5EF4-FFF2-40B4-BE49-F238E27FC236}">
                  <a16:creationId xmlns:a16="http://schemas.microsoft.com/office/drawing/2014/main" id="{B59644B3-B0EE-098F-DCA9-0A342871421F}"/>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Oval 98">
              <a:extLst>
                <a:ext uri="{FF2B5EF4-FFF2-40B4-BE49-F238E27FC236}">
                  <a16:creationId xmlns:a16="http://schemas.microsoft.com/office/drawing/2014/main" id="{1DC755F7-2BA8-B69A-99FF-2BA8B86A75A5}"/>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00" name="Group 99">
            <a:extLst>
              <a:ext uri="{FF2B5EF4-FFF2-40B4-BE49-F238E27FC236}">
                <a16:creationId xmlns:a16="http://schemas.microsoft.com/office/drawing/2014/main" id="{E702A126-C6C6-B9EB-1D23-D2411196458C}"/>
              </a:ext>
            </a:extLst>
          </p:cNvPr>
          <p:cNvGrpSpPr/>
          <p:nvPr/>
        </p:nvGrpSpPr>
        <p:grpSpPr>
          <a:xfrm>
            <a:off x="9723179" y="5471911"/>
            <a:ext cx="914797" cy="879276"/>
            <a:chOff x="5270366" y="566971"/>
            <a:chExt cx="686098" cy="659457"/>
          </a:xfrm>
          <a:solidFill>
            <a:schemeClr val="bg1"/>
          </a:solidFill>
        </p:grpSpPr>
        <p:sp>
          <p:nvSpPr>
            <p:cNvPr id="101" name="Oval 100">
              <a:extLst>
                <a:ext uri="{FF2B5EF4-FFF2-40B4-BE49-F238E27FC236}">
                  <a16:creationId xmlns:a16="http://schemas.microsoft.com/office/drawing/2014/main" id="{E49DBD47-D0C3-2136-DD0E-ACF1D40540E6}"/>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 name="Oval 101">
              <a:extLst>
                <a:ext uri="{FF2B5EF4-FFF2-40B4-BE49-F238E27FC236}">
                  <a16:creationId xmlns:a16="http://schemas.microsoft.com/office/drawing/2014/main" id="{1929E472-B3C3-DE6C-6372-8981009D1602}"/>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 name="Oval 102">
              <a:extLst>
                <a:ext uri="{FF2B5EF4-FFF2-40B4-BE49-F238E27FC236}">
                  <a16:creationId xmlns:a16="http://schemas.microsoft.com/office/drawing/2014/main" id="{764118FB-8548-9C3B-81D8-5AD23FCA7865}"/>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Oval 103">
              <a:extLst>
                <a:ext uri="{FF2B5EF4-FFF2-40B4-BE49-F238E27FC236}">
                  <a16:creationId xmlns:a16="http://schemas.microsoft.com/office/drawing/2014/main" id="{A0400256-A90D-58DF-4EF8-CE0C3CB09217}"/>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aphicFrame>
        <p:nvGraphicFramePr>
          <p:cNvPr id="105" name="Diagram 104">
            <a:extLst>
              <a:ext uri="{FF2B5EF4-FFF2-40B4-BE49-F238E27FC236}">
                <a16:creationId xmlns:a16="http://schemas.microsoft.com/office/drawing/2014/main" id="{50351A4B-589F-31DF-3767-D2EB10310D1F}"/>
              </a:ext>
            </a:extLst>
          </p:cNvPr>
          <p:cNvGraphicFramePr/>
          <p:nvPr>
            <p:extLst>
              <p:ext uri="{D42A27DB-BD31-4B8C-83A1-F6EECF244321}">
                <p14:modId xmlns:p14="http://schemas.microsoft.com/office/powerpoint/2010/main" val="1878815687"/>
              </p:ext>
            </p:extLst>
          </p:nvPr>
        </p:nvGraphicFramePr>
        <p:xfrm>
          <a:off x="2013179" y="3147047"/>
          <a:ext cx="8128000" cy="5371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21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par>
                                <p:cTn id="8" presetID="22" presetClass="entr" presetSubtype="1" fill="hold"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1000"/>
                                        <p:tgtEl>
                                          <p:spTgt spid="19"/>
                                        </p:tgtEl>
                                      </p:cBhvr>
                                    </p:animEffect>
                                  </p:childTnLst>
                                </p:cTn>
                              </p:par>
                              <p:par>
                                <p:cTn id="11" presetID="8" presetClass="emph" presetSubtype="0" fill="hold" nodeType="withEffect">
                                  <p:stCondLst>
                                    <p:cond delay="1000"/>
                                  </p:stCondLst>
                                  <p:childTnLst>
                                    <p:animRot by="-43200000">
                                      <p:cBhvr>
                                        <p:cTn id="12" dur="33200" fill="hold"/>
                                        <p:tgtEl>
                                          <p:spTgt spid="19"/>
                                        </p:tgtEl>
                                        <p:attrNameLst>
                                          <p:attrName>r</p:attrName>
                                        </p:attrNameLst>
                                      </p:cBhvr>
                                    </p:animRot>
                                  </p:childTnLst>
                                </p:cTn>
                              </p:par>
                              <p:par>
                                <p:cTn id="13" presetID="22" presetClass="entr" presetSubtype="1" fill="hold" nodeType="withEffect">
                                  <p:stCondLst>
                                    <p:cond delay="170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1000"/>
                                        <p:tgtEl>
                                          <p:spTgt spid="28"/>
                                        </p:tgtEl>
                                      </p:cBhvr>
                                    </p:animEffect>
                                  </p:childTnLst>
                                </p:cTn>
                              </p:par>
                              <p:par>
                                <p:cTn id="16" presetID="8" presetClass="emph" presetSubtype="0" fill="hold" nodeType="withEffect">
                                  <p:stCondLst>
                                    <p:cond delay="2000"/>
                                  </p:stCondLst>
                                  <p:childTnLst>
                                    <p:animRot by="-43200000">
                                      <p:cBhvr>
                                        <p:cTn id="17" dur="32200" fill="hold"/>
                                        <p:tgtEl>
                                          <p:spTgt spid="28"/>
                                        </p:tgtEl>
                                        <p:attrNameLst>
                                          <p:attrName>r</p:attrName>
                                        </p:attrNameLst>
                                      </p:cBhvr>
                                    </p:animRot>
                                  </p:childTnLst>
                                </p:cTn>
                              </p:par>
                              <p:par>
                                <p:cTn id="18" presetID="22" presetClass="entr" presetSubtype="1" fill="hold" nodeType="withEffect">
                                  <p:stCondLst>
                                    <p:cond delay="230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1000"/>
                                        <p:tgtEl>
                                          <p:spTgt spid="37"/>
                                        </p:tgtEl>
                                      </p:cBhvr>
                                    </p:animEffect>
                                  </p:childTnLst>
                                </p:cTn>
                              </p:par>
                              <p:par>
                                <p:cTn id="21" presetID="8" presetClass="emph" presetSubtype="0" fill="hold" nodeType="withEffect">
                                  <p:stCondLst>
                                    <p:cond delay="2400"/>
                                  </p:stCondLst>
                                  <p:childTnLst>
                                    <p:animRot by="-43200000">
                                      <p:cBhvr>
                                        <p:cTn id="22" dur="31800" fill="hold"/>
                                        <p:tgtEl>
                                          <p:spTgt spid="37"/>
                                        </p:tgtEl>
                                        <p:attrNameLst>
                                          <p:attrName>r</p:attrName>
                                        </p:attrNameLst>
                                      </p:cBhvr>
                                    </p:animRot>
                                  </p:childTnLst>
                                </p:cTn>
                              </p:par>
                              <p:par>
                                <p:cTn id="23" presetID="22" presetClass="entr" presetSubtype="1" fill="hold" nodeType="withEffect">
                                  <p:stCondLst>
                                    <p:cond delay="290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1000"/>
                                        <p:tgtEl>
                                          <p:spTgt spid="46"/>
                                        </p:tgtEl>
                                      </p:cBhvr>
                                    </p:animEffect>
                                  </p:childTnLst>
                                </p:cTn>
                              </p:par>
                              <p:par>
                                <p:cTn id="26" presetID="8" presetClass="emph" presetSubtype="0" fill="hold" nodeType="withEffect">
                                  <p:stCondLst>
                                    <p:cond delay="3000"/>
                                  </p:stCondLst>
                                  <p:childTnLst>
                                    <p:animRot by="-43200000">
                                      <p:cBhvr>
                                        <p:cTn id="27" dur="31200" fill="hold"/>
                                        <p:tgtEl>
                                          <p:spTgt spid="46"/>
                                        </p:tgtEl>
                                        <p:attrNameLst>
                                          <p:attrName>r</p:attrName>
                                        </p:attrNameLst>
                                      </p:cBhvr>
                                    </p:animRot>
                                  </p:childTnLst>
                                </p:cTn>
                              </p:par>
                              <p:par>
                                <p:cTn id="28" presetID="22" presetClass="entr" presetSubtype="1" fill="hold" nodeType="withEffect">
                                  <p:stCondLst>
                                    <p:cond delay="3500"/>
                                  </p:stCondLst>
                                  <p:childTnLst>
                                    <p:set>
                                      <p:cBhvr>
                                        <p:cTn id="29" dur="1" fill="hold">
                                          <p:stCondLst>
                                            <p:cond delay="0"/>
                                          </p:stCondLst>
                                        </p:cTn>
                                        <p:tgtEl>
                                          <p:spTgt spid="55"/>
                                        </p:tgtEl>
                                        <p:attrNameLst>
                                          <p:attrName>style.visibility</p:attrName>
                                        </p:attrNameLst>
                                      </p:cBhvr>
                                      <p:to>
                                        <p:strVal val="visible"/>
                                      </p:to>
                                    </p:set>
                                    <p:animEffect transition="in" filter="wipe(up)">
                                      <p:cBhvr>
                                        <p:cTn id="30" dur="1000"/>
                                        <p:tgtEl>
                                          <p:spTgt spid="55"/>
                                        </p:tgtEl>
                                      </p:cBhvr>
                                    </p:animEffect>
                                  </p:childTnLst>
                                </p:cTn>
                              </p:par>
                              <p:par>
                                <p:cTn id="31" presetID="8" presetClass="emph" presetSubtype="0" fill="hold" nodeType="withEffect">
                                  <p:stCondLst>
                                    <p:cond delay="3600"/>
                                  </p:stCondLst>
                                  <p:childTnLst>
                                    <p:animRot by="-43200000">
                                      <p:cBhvr>
                                        <p:cTn id="32" dur="30600" fill="hold"/>
                                        <p:tgtEl>
                                          <p:spTgt spid="55"/>
                                        </p:tgtEl>
                                        <p:attrNameLst>
                                          <p:attrName>r</p:attrName>
                                        </p:attrNameLst>
                                      </p:cBhvr>
                                    </p:animRot>
                                  </p:childTnLst>
                                </p:cTn>
                              </p:par>
                              <p:par>
                                <p:cTn id="33" presetID="22" presetClass="entr" presetSubtype="1" fill="hold" grpId="0" nodeType="withEffect">
                                  <p:stCondLst>
                                    <p:cond delay="170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2000"/>
                                        <p:tgtEl>
                                          <p:spTgt spid="17"/>
                                        </p:tgtEl>
                                      </p:cBhvr>
                                    </p:animEffect>
                                  </p:childTnLst>
                                </p:cTn>
                              </p:par>
                              <p:par>
                                <p:cTn id="36" presetID="22" presetClass="entr" presetSubtype="8" fill="hold" grpId="0" nodeType="withEffect">
                                  <p:stCondLst>
                                    <p:cond delay="17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2400"/>
                                        <p:tgtEl>
                                          <p:spTgt spid="8"/>
                                        </p:tgtEl>
                                      </p:cBhvr>
                                    </p:animEffect>
                                  </p:childTnLst>
                                </p:cTn>
                              </p:par>
                              <p:par>
                                <p:cTn id="39" presetID="22" presetClass="entr" presetSubtype="8" fill="hold" grpId="0" nodeType="withEffect">
                                  <p:stCondLst>
                                    <p:cond delay="340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2000"/>
                                        <p:tgtEl>
                                          <p:spTgt spid="7"/>
                                        </p:tgtEl>
                                      </p:cBhvr>
                                    </p:animEffect>
                                  </p:childTnLst>
                                </p:cTn>
                              </p:par>
                              <p:par>
                                <p:cTn id="42" presetID="22" presetClass="entr" presetSubtype="8" fill="hold" grpId="0" nodeType="withEffect">
                                  <p:stCondLst>
                                    <p:cond delay="540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2000"/>
                                        <p:tgtEl>
                                          <p:spTgt spid="6"/>
                                        </p:tgtEl>
                                      </p:cBhvr>
                                    </p:animEffect>
                                  </p:childTnLst>
                                </p:cTn>
                              </p:par>
                              <p:par>
                                <p:cTn id="45" presetID="22" presetClass="entr" presetSubtype="8" fill="hold" grpId="0" nodeType="withEffect">
                                  <p:stCondLst>
                                    <p:cond delay="740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2000"/>
                                        <p:tgtEl>
                                          <p:spTgt spid="5"/>
                                        </p:tgtEl>
                                      </p:cBhvr>
                                    </p:animEffect>
                                  </p:childTnLst>
                                </p:cTn>
                              </p:par>
                              <p:par>
                                <p:cTn id="48" presetID="22" presetClass="entr" presetSubtype="8" fill="hold" grpId="0" nodeType="withEffect">
                                  <p:stCondLst>
                                    <p:cond delay="94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2000"/>
                                        <p:tgtEl>
                                          <p:spTgt spid="4"/>
                                        </p:tgtEl>
                                      </p:cBhvr>
                                    </p:animEffect>
                                  </p:childTnLst>
                                </p:cTn>
                              </p:par>
                              <p:par>
                                <p:cTn id="51" presetID="22" presetClass="entr" presetSubtype="1" fill="hold" grpId="0" nodeType="withEffect">
                                  <p:stCondLst>
                                    <p:cond delay="1060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2000"/>
                                        <p:tgtEl>
                                          <p:spTgt spid="18"/>
                                        </p:tgtEl>
                                      </p:cBhvr>
                                    </p:animEffect>
                                  </p:childTnLst>
                                </p:cTn>
                              </p:par>
                              <p:par>
                                <p:cTn id="54" presetID="22" presetClass="entr" presetSubtype="1" fill="hold" nodeType="withEffect">
                                  <p:stCondLst>
                                    <p:cond delay="10600"/>
                                  </p:stCondLst>
                                  <p:childTnLst>
                                    <p:set>
                                      <p:cBhvr>
                                        <p:cTn id="55" dur="1" fill="hold">
                                          <p:stCondLst>
                                            <p:cond delay="0"/>
                                          </p:stCondLst>
                                        </p:cTn>
                                        <p:tgtEl>
                                          <p:spTgt spid="64"/>
                                        </p:tgtEl>
                                        <p:attrNameLst>
                                          <p:attrName>style.visibility</p:attrName>
                                        </p:attrNameLst>
                                      </p:cBhvr>
                                      <p:to>
                                        <p:strVal val="visible"/>
                                      </p:to>
                                    </p:set>
                                    <p:animEffect transition="in" filter="wipe(up)">
                                      <p:cBhvr>
                                        <p:cTn id="56" dur="1000"/>
                                        <p:tgtEl>
                                          <p:spTgt spid="64"/>
                                        </p:tgtEl>
                                      </p:cBhvr>
                                    </p:animEffect>
                                  </p:childTnLst>
                                </p:cTn>
                              </p:par>
                              <p:par>
                                <p:cTn id="57" presetID="8" presetClass="emph" presetSubtype="0" fill="hold" nodeType="withEffect">
                                  <p:stCondLst>
                                    <p:cond delay="10600"/>
                                  </p:stCondLst>
                                  <p:childTnLst>
                                    <p:animRot by="-43200000">
                                      <p:cBhvr>
                                        <p:cTn id="58" dur="23600" fill="hold"/>
                                        <p:tgtEl>
                                          <p:spTgt spid="64"/>
                                        </p:tgtEl>
                                        <p:attrNameLst>
                                          <p:attrName>r</p:attrName>
                                        </p:attrNameLst>
                                      </p:cBhvr>
                                    </p:animRot>
                                  </p:childTnLst>
                                </p:cTn>
                              </p:par>
                              <p:par>
                                <p:cTn id="59" presetID="22" presetClass="entr" presetSubtype="1" fill="hold" nodeType="withEffect">
                                  <p:stCondLst>
                                    <p:cond delay="11000"/>
                                  </p:stCondLst>
                                  <p:childTnLst>
                                    <p:set>
                                      <p:cBhvr>
                                        <p:cTn id="60" dur="1" fill="hold">
                                          <p:stCondLst>
                                            <p:cond delay="0"/>
                                          </p:stCondLst>
                                        </p:cTn>
                                        <p:tgtEl>
                                          <p:spTgt spid="73"/>
                                        </p:tgtEl>
                                        <p:attrNameLst>
                                          <p:attrName>style.visibility</p:attrName>
                                        </p:attrNameLst>
                                      </p:cBhvr>
                                      <p:to>
                                        <p:strVal val="visible"/>
                                      </p:to>
                                    </p:set>
                                    <p:animEffect transition="in" filter="wipe(up)">
                                      <p:cBhvr>
                                        <p:cTn id="61" dur="1000"/>
                                        <p:tgtEl>
                                          <p:spTgt spid="73"/>
                                        </p:tgtEl>
                                      </p:cBhvr>
                                    </p:animEffect>
                                  </p:childTnLst>
                                </p:cTn>
                              </p:par>
                              <p:par>
                                <p:cTn id="62" presetID="8" presetClass="emph" presetSubtype="0" fill="hold" nodeType="withEffect">
                                  <p:stCondLst>
                                    <p:cond delay="11000"/>
                                  </p:stCondLst>
                                  <p:childTnLst>
                                    <p:animRot by="-43200000">
                                      <p:cBhvr>
                                        <p:cTn id="63" dur="23200" fill="hold"/>
                                        <p:tgtEl>
                                          <p:spTgt spid="73"/>
                                        </p:tgtEl>
                                        <p:attrNameLst>
                                          <p:attrName>r</p:attrName>
                                        </p:attrNameLst>
                                      </p:cBhvr>
                                    </p:animRot>
                                  </p:childTnLst>
                                </p:cTn>
                              </p:par>
                              <p:par>
                                <p:cTn id="64" presetID="22" presetClass="entr" presetSubtype="1" fill="hold" nodeType="withEffect">
                                  <p:stCondLst>
                                    <p:cond delay="11500"/>
                                  </p:stCondLst>
                                  <p:childTnLst>
                                    <p:set>
                                      <p:cBhvr>
                                        <p:cTn id="65" dur="1" fill="hold">
                                          <p:stCondLst>
                                            <p:cond delay="0"/>
                                          </p:stCondLst>
                                        </p:cTn>
                                        <p:tgtEl>
                                          <p:spTgt spid="82"/>
                                        </p:tgtEl>
                                        <p:attrNameLst>
                                          <p:attrName>style.visibility</p:attrName>
                                        </p:attrNameLst>
                                      </p:cBhvr>
                                      <p:to>
                                        <p:strVal val="visible"/>
                                      </p:to>
                                    </p:set>
                                    <p:animEffect transition="in" filter="wipe(up)">
                                      <p:cBhvr>
                                        <p:cTn id="66" dur="1000"/>
                                        <p:tgtEl>
                                          <p:spTgt spid="82"/>
                                        </p:tgtEl>
                                      </p:cBhvr>
                                    </p:animEffect>
                                  </p:childTnLst>
                                </p:cTn>
                              </p:par>
                              <p:par>
                                <p:cTn id="67" presetID="8" presetClass="emph" presetSubtype="0" fill="hold" nodeType="withEffect">
                                  <p:stCondLst>
                                    <p:cond delay="11700"/>
                                  </p:stCondLst>
                                  <p:childTnLst>
                                    <p:animRot by="-43200000">
                                      <p:cBhvr>
                                        <p:cTn id="68" dur="22500" fill="hold"/>
                                        <p:tgtEl>
                                          <p:spTgt spid="82"/>
                                        </p:tgtEl>
                                        <p:attrNameLst>
                                          <p:attrName>r</p:attrName>
                                        </p:attrNameLst>
                                      </p:cBhvr>
                                    </p:animRot>
                                  </p:childTnLst>
                                </p:cTn>
                              </p:par>
                              <p:par>
                                <p:cTn id="69" presetID="22" presetClass="entr" presetSubtype="1" fill="hold" nodeType="withEffect">
                                  <p:stCondLst>
                                    <p:cond delay="12000"/>
                                  </p:stCondLst>
                                  <p:childTnLst>
                                    <p:set>
                                      <p:cBhvr>
                                        <p:cTn id="70" dur="1" fill="hold">
                                          <p:stCondLst>
                                            <p:cond delay="0"/>
                                          </p:stCondLst>
                                        </p:cTn>
                                        <p:tgtEl>
                                          <p:spTgt spid="91"/>
                                        </p:tgtEl>
                                        <p:attrNameLst>
                                          <p:attrName>style.visibility</p:attrName>
                                        </p:attrNameLst>
                                      </p:cBhvr>
                                      <p:to>
                                        <p:strVal val="visible"/>
                                      </p:to>
                                    </p:set>
                                    <p:animEffect transition="in" filter="wipe(up)">
                                      <p:cBhvr>
                                        <p:cTn id="71" dur="1000"/>
                                        <p:tgtEl>
                                          <p:spTgt spid="91"/>
                                        </p:tgtEl>
                                      </p:cBhvr>
                                    </p:animEffect>
                                  </p:childTnLst>
                                </p:cTn>
                              </p:par>
                              <p:par>
                                <p:cTn id="72" presetID="8" presetClass="emph" presetSubtype="0" fill="hold" nodeType="withEffect">
                                  <p:stCondLst>
                                    <p:cond delay="12000"/>
                                  </p:stCondLst>
                                  <p:childTnLst>
                                    <p:animRot by="-43200000">
                                      <p:cBhvr>
                                        <p:cTn id="73" dur="22200" fill="hold"/>
                                        <p:tgtEl>
                                          <p:spTgt spid="91"/>
                                        </p:tgtEl>
                                        <p:attrNameLst>
                                          <p:attrName>r</p:attrName>
                                        </p:attrNameLst>
                                      </p:cBhvr>
                                    </p:animRot>
                                  </p:childTnLst>
                                </p:cTn>
                              </p:par>
                              <p:par>
                                <p:cTn id="74" presetID="22" presetClass="entr" presetSubtype="1" fill="hold" nodeType="withEffect">
                                  <p:stCondLst>
                                    <p:cond delay="12400"/>
                                  </p:stCondLst>
                                  <p:childTnLst>
                                    <p:set>
                                      <p:cBhvr>
                                        <p:cTn id="75" dur="1" fill="hold">
                                          <p:stCondLst>
                                            <p:cond delay="0"/>
                                          </p:stCondLst>
                                        </p:cTn>
                                        <p:tgtEl>
                                          <p:spTgt spid="100"/>
                                        </p:tgtEl>
                                        <p:attrNameLst>
                                          <p:attrName>style.visibility</p:attrName>
                                        </p:attrNameLst>
                                      </p:cBhvr>
                                      <p:to>
                                        <p:strVal val="visible"/>
                                      </p:to>
                                    </p:set>
                                    <p:animEffect transition="in" filter="wipe(up)">
                                      <p:cBhvr>
                                        <p:cTn id="76" dur="1000"/>
                                        <p:tgtEl>
                                          <p:spTgt spid="100"/>
                                        </p:tgtEl>
                                      </p:cBhvr>
                                    </p:animEffect>
                                  </p:childTnLst>
                                </p:cTn>
                              </p:par>
                              <p:par>
                                <p:cTn id="77" presetID="8" presetClass="emph" presetSubtype="0" fill="hold" nodeType="withEffect">
                                  <p:stCondLst>
                                    <p:cond delay="12400"/>
                                  </p:stCondLst>
                                  <p:childTnLst>
                                    <p:animRot by="-43200000">
                                      <p:cBhvr>
                                        <p:cTn id="78" dur="21800" fill="hold"/>
                                        <p:tgtEl>
                                          <p:spTgt spid="100"/>
                                        </p:tgtEl>
                                        <p:attrNameLst>
                                          <p:attrName>r</p:attrName>
                                        </p:attrNameLst>
                                      </p:cBhvr>
                                    </p:animRot>
                                  </p:childTnLst>
                                </p:cTn>
                              </p:par>
                              <p:par>
                                <p:cTn id="79" presetID="22" presetClass="entr" presetSubtype="1" fill="hold" grpId="0" nodeType="withEffect">
                                  <p:stCondLst>
                                    <p:cond delay="9300"/>
                                  </p:stCondLst>
                                  <p:childTnLst>
                                    <p:set>
                                      <p:cBhvr>
                                        <p:cTn id="80" dur="1" fill="hold">
                                          <p:stCondLst>
                                            <p:cond delay="0"/>
                                          </p:stCondLst>
                                        </p:cTn>
                                        <p:tgtEl>
                                          <p:spTgt spid="106"/>
                                        </p:tgtEl>
                                        <p:attrNameLst>
                                          <p:attrName>style.visibility</p:attrName>
                                        </p:attrNameLst>
                                      </p:cBhvr>
                                      <p:to>
                                        <p:strVal val="visible"/>
                                      </p:to>
                                    </p:set>
                                    <p:animEffect transition="in" filter="wipe(up)">
                                      <p:cBhvr>
                                        <p:cTn id="81"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2" grpId="0" animBg="1"/>
      <p:bldP spid="4" grpId="0" animBg="1"/>
      <p:bldP spid="5" grpId="0" animBg="1"/>
      <p:bldP spid="6" grpId="0" animBg="1"/>
      <p:bldP spid="7" grpId="0" animBg="1"/>
      <p:bldP spid="8"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17F79A-7704-E4D1-72D2-05662508A100}"/>
              </a:ext>
            </a:extLst>
          </p:cNvPr>
          <p:cNvSpPr/>
          <p:nvPr/>
        </p:nvSpPr>
        <p:spPr>
          <a:xfrm>
            <a:off x="480707" y="139032"/>
            <a:ext cx="1571707" cy="21329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3">
            <a:extLst>
              <a:ext uri="{FF2B5EF4-FFF2-40B4-BE49-F238E27FC236}">
                <a16:creationId xmlns:a16="http://schemas.microsoft.com/office/drawing/2014/main" id="{63CD8034-8901-7973-770D-1C65DD0C025B}"/>
              </a:ext>
            </a:extLst>
          </p:cNvPr>
          <p:cNvSpPr txBox="1">
            <a:spLocks/>
          </p:cNvSpPr>
          <p:nvPr/>
        </p:nvSpPr>
        <p:spPr>
          <a:xfrm>
            <a:off x="2015795" y="-14717"/>
            <a:ext cx="7439490" cy="535125"/>
          </a:xfrm>
          <a:prstGeom prst="rect">
            <a:avLst/>
          </a:prstGeom>
        </p:spPr>
        <p:txBody>
          <a:bodyPr/>
          <a:lstStyle>
            <a:lvl1pPr>
              <a:defRPr>
                <a:latin typeface="+mj-lt"/>
                <a:ea typeface="+mj-ea"/>
                <a:cs typeface="+mj-cs"/>
              </a:defRPr>
            </a:lvl1pPr>
          </a:lstStyle>
          <a:p>
            <a:r>
              <a:rPr lang="en-US" sz="4000" kern="0" dirty="0">
                <a:solidFill>
                  <a:schemeClr val="bg1"/>
                </a:solidFill>
                <a:latin typeface="Source Serif Pro" panose="02040603050405020204" pitchFamily="18" charset="0"/>
                <a:ea typeface="Source Serif Pro" panose="02040603050405020204" pitchFamily="18" charset="0"/>
              </a:rPr>
              <a:t>Actual Patient Documentation Experience</a:t>
            </a:r>
          </a:p>
        </p:txBody>
      </p:sp>
      <p:sp>
        <p:nvSpPr>
          <p:cNvPr id="4" name="Oval 3">
            <a:extLst>
              <a:ext uri="{FF2B5EF4-FFF2-40B4-BE49-F238E27FC236}">
                <a16:creationId xmlns:a16="http://schemas.microsoft.com/office/drawing/2014/main" id="{C5D92A0D-D4D5-5955-EDED-54647B7A7CCA}"/>
              </a:ext>
            </a:extLst>
          </p:cNvPr>
          <p:cNvSpPr/>
          <p:nvPr/>
        </p:nvSpPr>
        <p:spPr bwMode="auto">
          <a:xfrm rot="16200000">
            <a:off x="5890722" y="3339645"/>
            <a:ext cx="599292" cy="233920"/>
          </a:xfrm>
          <a:prstGeom prst="ellipse">
            <a:avLst/>
          </a:pr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6">
            <a:extLst>
              <a:ext uri="{FF2B5EF4-FFF2-40B4-BE49-F238E27FC236}">
                <a16:creationId xmlns:a16="http://schemas.microsoft.com/office/drawing/2014/main" id="{448D423A-DDE3-8F76-DD5D-5468B5D9777B}"/>
              </a:ext>
            </a:extLst>
          </p:cNvPr>
          <p:cNvSpPr/>
          <p:nvPr/>
        </p:nvSpPr>
        <p:spPr bwMode="auto">
          <a:xfrm rot="16200000">
            <a:off x="5511819" y="3075885"/>
            <a:ext cx="597543" cy="743303"/>
          </a:xfrm>
          <a:custGeom>
            <a:avLst/>
            <a:gdLst/>
            <a:ahLst/>
            <a:cxnLst/>
            <a:rect l="l" t="t" r="r" b="b"/>
            <a:pathLst>
              <a:path w="838200" h="762000">
                <a:moveTo>
                  <a:pt x="0" y="0"/>
                </a:moveTo>
                <a:lnTo>
                  <a:pt x="2817" y="0"/>
                </a:lnTo>
                <a:cubicBezTo>
                  <a:pt x="16225" y="59814"/>
                  <a:pt x="197594" y="106680"/>
                  <a:pt x="419100" y="106680"/>
                </a:cubicBezTo>
                <a:cubicBezTo>
                  <a:pt x="640606" y="106680"/>
                  <a:pt x="821975" y="59814"/>
                  <a:pt x="835384" y="0"/>
                </a:cubicBezTo>
                <a:lnTo>
                  <a:pt x="838200" y="0"/>
                </a:lnTo>
                <a:lnTo>
                  <a:pt x="838200" y="762000"/>
                </a:lnTo>
                <a:cubicBezTo>
                  <a:pt x="838200" y="698874"/>
                  <a:pt x="650563" y="647700"/>
                  <a:pt x="419100" y="647700"/>
                </a:cubicBezTo>
                <a:cubicBezTo>
                  <a:pt x="187637" y="647700"/>
                  <a:pt x="0" y="698874"/>
                  <a:pt x="0" y="762000"/>
                </a:cubicBezTo>
                <a:close/>
              </a:path>
            </a:pathLst>
          </a:cu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Flowchart: Merge 11">
            <a:extLst>
              <a:ext uri="{FF2B5EF4-FFF2-40B4-BE49-F238E27FC236}">
                <a16:creationId xmlns:a16="http://schemas.microsoft.com/office/drawing/2014/main" id="{F536380B-01CB-EB0E-A297-6FE490622F60}"/>
              </a:ext>
            </a:extLst>
          </p:cNvPr>
          <p:cNvSpPr/>
          <p:nvPr/>
        </p:nvSpPr>
        <p:spPr bwMode="auto">
          <a:xfrm rot="16200000">
            <a:off x="2416612" y="1947281"/>
            <a:ext cx="3234381" cy="3000511"/>
          </a:xfrm>
          <a:custGeom>
            <a:avLst/>
            <a:gdLst/>
            <a:ahLst/>
            <a:cxnLst/>
            <a:rect l="l" t="t" r="r" b="b"/>
            <a:pathLst>
              <a:path w="4156062" h="2495325">
                <a:moveTo>
                  <a:pt x="0" y="0"/>
                </a:moveTo>
                <a:cubicBezTo>
                  <a:pt x="130340" y="101238"/>
                  <a:pt x="1011061" y="178844"/>
                  <a:pt x="2078031" y="178844"/>
                </a:cubicBezTo>
                <a:cubicBezTo>
                  <a:pt x="3145002" y="178844"/>
                  <a:pt x="4025722" y="101238"/>
                  <a:pt x="4156062" y="0"/>
                </a:cubicBezTo>
                <a:lnTo>
                  <a:pt x="2473871" y="2416238"/>
                </a:lnTo>
                <a:cubicBezTo>
                  <a:pt x="2419974" y="2462647"/>
                  <a:pt x="2262996" y="2495325"/>
                  <a:pt x="2078031" y="2495325"/>
                </a:cubicBezTo>
                <a:cubicBezTo>
                  <a:pt x="1893065" y="2495325"/>
                  <a:pt x="1736086" y="2462646"/>
                  <a:pt x="1682190" y="2416237"/>
                </a:cubicBezTo>
                <a:close/>
              </a:path>
            </a:pathLst>
          </a:cu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1B57F89B-996C-B2E8-EEB2-B245DA110FC3}"/>
              </a:ext>
            </a:extLst>
          </p:cNvPr>
          <p:cNvSpPr/>
          <p:nvPr/>
        </p:nvSpPr>
        <p:spPr bwMode="auto">
          <a:xfrm rot="16200000">
            <a:off x="872991" y="3202039"/>
            <a:ext cx="3259095" cy="491040"/>
          </a:xfrm>
          <a:prstGeom prst="ellipse">
            <a:avLst/>
          </a:pr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E56D551F-27B9-25B0-1D8F-1FECF32B47F7}"/>
              </a:ext>
            </a:extLst>
          </p:cNvPr>
          <p:cNvGrpSpPr/>
          <p:nvPr/>
        </p:nvGrpSpPr>
        <p:grpSpPr>
          <a:xfrm>
            <a:off x="2257018" y="1818011"/>
            <a:ext cx="3925223" cy="3259095"/>
            <a:chOff x="701138" y="1452059"/>
            <a:chExt cx="2943918" cy="2444322"/>
          </a:xfrm>
        </p:grpSpPr>
        <p:sp>
          <p:nvSpPr>
            <p:cNvPr id="9" name="Flowchart: Merge 11">
              <a:extLst>
                <a:ext uri="{FF2B5EF4-FFF2-40B4-BE49-F238E27FC236}">
                  <a16:creationId xmlns:a16="http://schemas.microsoft.com/office/drawing/2014/main" id="{6FA7160E-E07E-EA66-6505-5CF2FC33DA17}"/>
                </a:ext>
              </a:extLst>
            </p:cNvPr>
            <p:cNvSpPr/>
            <p:nvPr/>
          </p:nvSpPr>
          <p:spPr bwMode="auto">
            <a:xfrm rot="16200000">
              <a:off x="820834" y="1549012"/>
              <a:ext cx="2425787" cy="2250383"/>
            </a:xfrm>
            <a:custGeom>
              <a:avLst/>
              <a:gdLst/>
              <a:ahLst/>
              <a:cxnLst/>
              <a:rect l="l" t="t" r="r" b="b"/>
              <a:pathLst>
                <a:path w="4156062" h="2495325">
                  <a:moveTo>
                    <a:pt x="0" y="0"/>
                  </a:moveTo>
                  <a:cubicBezTo>
                    <a:pt x="130340" y="101238"/>
                    <a:pt x="1011061" y="178844"/>
                    <a:pt x="2078031" y="178844"/>
                  </a:cubicBezTo>
                  <a:cubicBezTo>
                    <a:pt x="3145002" y="178844"/>
                    <a:pt x="4025722" y="101238"/>
                    <a:pt x="4156062" y="0"/>
                  </a:cubicBezTo>
                  <a:lnTo>
                    <a:pt x="2473871" y="2416238"/>
                  </a:lnTo>
                  <a:cubicBezTo>
                    <a:pt x="2419974" y="2462647"/>
                    <a:pt x="2262996" y="2495325"/>
                    <a:pt x="2078031" y="2495325"/>
                  </a:cubicBezTo>
                  <a:cubicBezTo>
                    <a:pt x="1893065" y="2495325"/>
                    <a:pt x="1736086" y="2462646"/>
                    <a:pt x="1682190" y="2416237"/>
                  </a:cubicBezTo>
                  <a:close/>
                </a:path>
              </a:pathLst>
            </a:custGeom>
            <a:gradFill flip="none" rotWithShape="1">
              <a:gsLst>
                <a:gs pos="0">
                  <a:schemeClr val="bg1">
                    <a:lumMod val="75000"/>
                    <a:alpha val="75000"/>
                  </a:schemeClr>
                </a:gs>
                <a:gs pos="52000">
                  <a:schemeClr val="bg1">
                    <a:alpha val="75000"/>
                  </a:schemeClr>
                </a:gs>
                <a:gs pos="48000">
                  <a:srgbClr val="FFFFFF">
                    <a:alpha val="75000"/>
                  </a:srgbClr>
                </a:gs>
                <a:gs pos="100000">
                  <a:schemeClr val="bg1">
                    <a:lumMod val="75000"/>
                    <a:alpha val="75000"/>
                  </a:schemeClr>
                </a:gs>
              </a:gsLst>
              <a:lin ang="0" scaled="1"/>
              <a:tileRect/>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8BE7A34C-1402-B42A-CF1F-F8236AFFCA19}"/>
                </a:ext>
              </a:extLst>
            </p:cNvPr>
            <p:cNvSpPr/>
            <p:nvPr/>
          </p:nvSpPr>
          <p:spPr bwMode="auto">
            <a:xfrm rot="16200000">
              <a:off x="-336883" y="2490080"/>
              <a:ext cx="2444322" cy="368280"/>
            </a:xfrm>
            <a:prstGeom prst="ellipse">
              <a:avLst/>
            </a:prstGeom>
            <a:gradFill flip="none" rotWithShape="1">
              <a:gsLst>
                <a:gs pos="0">
                  <a:schemeClr val="bg1">
                    <a:alpha val="75000"/>
                  </a:schemeClr>
                </a:gs>
                <a:gs pos="100000">
                  <a:schemeClr val="bg1">
                    <a:lumMod val="75000"/>
                    <a:alpha val="75000"/>
                  </a:schemeClr>
                </a:gs>
              </a:gsLst>
              <a:lin ang="5400000" scaled="1"/>
              <a:tileRect/>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6">
              <a:extLst>
                <a:ext uri="{FF2B5EF4-FFF2-40B4-BE49-F238E27FC236}">
                  <a16:creationId xmlns:a16="http://schemas.microsoft.com/office/drawing/2014/main" id="{45348552-460D-A002-2E75-AFF78A38FB25}"/>
                </a:ext>
              </a:extLst>
            </p:cNvPr>
            <p:cNvSpPr/>
            <p:nvPr/>
          </p:nvSpPr>
          <p:spPr bwMode="auto">
            <a:xfrm rot="16200000">
              <a:off x="3142239" y="2395465"/>
              <a:ext cx="448157" cy="557477"/>
            </a:xfrm>
            <a:custGeom>
              <a:avLst/>
              <a:gdLst/>
              <a:ahLst/>
              <a:cxnLst/>
              <a:rect l="l" t="t" r="r" b="b"/>
              <a:pathLst>
                <a:path w="838200" h="762000">
                  <a:moveTo>
                    <a:pt x="0" y="0"/>
                  </a:moveTo>
                  <a:lnTo>
                    <a:pt x="2817" y="0"/>
                  </a:lnTo>
                  <a:cubicBezTo>
                    <a:pt x="16225" y="59814"/>
                    <a:pt x="197594" y="106680"/>
                    <a:pt x="419100" y="106680"/>
                  </a:cubicBezTo>
                  <a:cubicBezTo>
                    <a:pt x="640606" y="106680"/>
                    <a:pt x="821975" y="59814"/>
                    <a:pt x="835384" y="0"/>
                  </a:cubicBezTo>
                  <a:lnTo>
                    <a:pt x="838200" y="0"/>
                  </a:lnTo>
                  <a:lnTo>
                    <a:pt x="838200" y="762000"/>
                  </a:lnTo>
                  <a:cubicBezTo>
                    <a:pt x="838200" y="698874"/>
                    <a:pt x="650563" y="647700"/>
                    <a:pt x="419100" y="647700"/>
                  </a:cubicBezTo>
                  <a:cubicBezTo>
                    <a:pt x="187637" y="647700"/>
                    <a:pt x="0" y="698874"/>
                    <a:pt x="0" y="762000"/>
                  </a:cubicBezTo>
                  <a:close/>
                </a:path>
              </a:pathLst>
            </a:custGeom>
            <a:gradFill>
              <a:gsLst>
                <a:gs pos="0">
                  <a:schemeClr val="accent1">
                    <a:lumMod val="5000"/>
                    <a:lumOff val="95000"/>
                  </a:schemeClr>
                </a:gs>
                <a:gs pos="100000">
                  <a:schemeClr val="accent1">
                    <a:lumMod val="45000"/>
                    <a:lumOff val="55000"/>
                    <a:alpha val="0"/>
                  </a:schemeClr>
                </a:gs>
                <a:gs pos="1000">
                  <a:schemeClr val="accent1">
                    <a:lumMod val="45000"/>
                    <a:lumOff val="55000"/>
                  </a:schemeClr>
                </a:gs>
                <a:gs pos="100000">
                  <a:schemeClr val="accent1">
                    <a:lumMod val="30000"/>
                    <a:lumOff val="70000"/>
                  </a:schemeClr>
                </a:gs>
              </a:gsLst>
              <a:lin ang="5400000" scaled="1"/>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2" name="Flowchart: Merge 16">
            <a:extLst>
              <a:ext uri="{FF2B5EF4-FFF2-40B4-BE49-F238E27FC236}">
                <a16:creationId xmlns:a16="http://schemas.microsoft.com/office/drawing/2014/main" id="{62A4E278-A243-10FE-0B11-B224837219E7}"/>
              </a:ext>
            </a:extLst>
          </p:cNvPr>
          <p:cNvSpPr/>
          <p:nvPr/>
        </p:nvSpPr>
        <p:spPr bwMode="auto">
          <a:xfrm rot="15399456">
            <a:off x="3682970" y="2276002"/>
            <a:ext cx="759269" cy="2989501"/>
          </a:xfrm>
          <a:custGeom>
            <a:avLst/>
            <a:gdLst/>
            <a:ahLst/>
            <a:cxnLst/>
            <a:rect l="l" t="t" r="r" b="b"/>
            <a:pathLst>
              <a:path w="813694" h="2496785">
                <a:moveTo>
                  <a:pt x="0" y="0"/>
                </a:moveTo>
                <a:cubicBezTo>
                  <a:pt x="238935" y="73121"/>
                  <a:pt x="514933" y="149709"/>
                  <a:pt x="813694" y="224116"/>
                </a:cubicBezTo>
                <a:lnTo>
                  <a:pt x="425965" y="2496785"/>
                </a:lnTo>
                <a:close/>
              </a:path>
            </a:pathLst>
          </a:custGeom>
          <a:gradFill flip="none" rotWithShape="1">
            <a:gsLst>
              <a:gs pos="0">
                <a:schemeClr val="bg1"/>
              </a:gs>
              <a:gs pos="23000">
                <a:srgbClr val="FFFFFF"/>
              </a:gs>
              <a:gs pos="100000">
                <a:schemeClr val="bg1">
                  <a:alpha val="50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Block Arc 12">
            <a:extLst>
              <a:ext uri="{FF2B5EF4-FFF2-40B4-BE49-F238E27FC236}">
                <a16:creationId xmlns:a16="http://schemas.microsoft.com/office/drawing/2014/main" id="{168F1F3C-A788-F62D-3268-F912499B473B}"/>
              </a:ext>
            </a:extLst>
          </p:cNvPr>
          <p:cNvSpPr/>
          <p:nvPr/>
        </p:nvSpPr>
        <p:spPr>
          <a:xfrm flipH="1" flipV="1">
            <a:off x="480707" y="313217"/>
            <a:ext cx="4013989" cy="3927633"/>
          </a:xfrm>
          <a:prstGeom prst="blockArc">
            <a:avLst>
              <a:gd name="adj1" fmla="val 16145112"/>
              <a:gd name="adj2" fmla="val 79293"/>
              <a:gd name="adj3" fmla="val 3990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63666A"/>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80DD5276-8CD5-1B08-AA83-64EAFDE23F19}"/>
              </a:ext>
            </a:extLst>
          </p:cNvPr>
          <p:cNvGrpSpPr/>
          <p:nvPr/>
        </p:nvGrpSpPr>
        <p:grpSpPr>
          <a:xfrm>
            <a:off x="789652" y="381480"/>
            <a:ext cx="953816" cy="1197621"/>
            <a:chOff x="5241102" y="566971"/>
            <a:chExt cx="715362" cy="898216"/>
          </a:xfrm>
          <a:solidFill>
            <a:schemeClr val="bg1"/>
          </a:solidFill>
        </p:grpSpPr>
        <p:sp>
          <p:nvSpPr>
            <p:cNvPr id="15" name="Oval 14">
              <a:extLst>
                <a:ext uri="{FF2B5EF4-FFF2-40B4-BE49-F238E27FC236}">
                  <a16:creationId xmlns:a16="http://schemas.microsoft.com/office/drawing/2014/main" id="{E5AB0649-11DB-DCDC-3E0D-66E09F1B3092}"/>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2A20B000-5790-5DB1-0BE0-CC210565367A}"/>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872D4E2C-48EF-CE9C-377A-001124720B43}"/>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4BA0E977-7366-4866-4484-824315170F8A}"/>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8DAF42D9-973D-ED47-AF49-45A8E72C6FD7}"/>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4D45A555-DB2E-ED12-3A29-2E16B0D686FF}"/>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B0604476-4B2D-6BBC-B110-2F4E44187C70}"/>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92852103-AABE-2FDD-944A-1C9BA23D2E9D}"/>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49641263-5C28-7578-CED8-4D39A7F3A409}"/>
              </a:ext>
            </a:extLst>
          </p:cNvPr>
          <p:cNvGrpSpPr/>
          <p:nvPr/>
        </p:nvGrpSpPr>
        <p:grpSpPr>
          <a:xfrm>
            <a:off x="832323" y="950162"/>
            <a:ext cx="953816" cy="1197621"/>
            <a:chOff x="5241102" y="566971"/>
            <a:chExt cx="715362" cy="898216"/>
          </a:xfrm>
          <a:solidFill>
            <a:schemeClr val="bg1"/>
          </a:solidFill>
        </p:grpSpPr>
        <p:sp>
          <p:nvSpPr>
            <p:cNvPr id="24" name="Oval 23">
              <a:extLst>
                <a:ext uri="{FF2B5EF4-FFF2-40B4-BE49-F238E27FC236}">
                  <a16:creationId xmlns:a16="http://schemas.microsoft.com/office/drawing/2014/main" id="{91C45D5C-4D4D-3AAC-2E03-41C2CF5661F0}"/>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5C87D107-7303-1A2D-9796-669F7F200DA5}"/>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C0C3241C-C25F-18D7-F8FA-7BB85E08C7BF}"/>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287D2D31-9CEE-8845-0A1A-6D3FFE565B0B}"/>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216E5F10-21A3-F077-924C-5669FF7B1BFF}"/>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ED0FA13D-3B2E-038B-5D6F-B33FD74610DF}"/>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1FFBE668-C97B-49F9-EC87-CD6862A99865}"/>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B2EF661B-5089-DA43-D585-FCC4F69514E3}"/>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2" name="Group 31">
            <a:extLst>
              <a:ext uri="{FF2B5EF4-FFF2-40B4-BE49-F238E27FC236}">
                <a16:creationId xmlns:a16="http://schemas.microsoft.com/office/drawing/2014/main" id="{2F1895D0-6213-8035-E137-B2D6C89170F5}"/>
              </a:ext>
            </a:extLst>
          </p:cNvPr>
          <p:cNvGrpSpPr/>
          <p:nvPr/>
        </p:nvGrpSpPr>
        <p:grpSpPr>
          <a:xfrm>
            <a:off x="855135" y="1773278"/>
            <a:ext cx="953816" cy="1197621"/>
            <a:chOff x="5241102" y="566971"/>
            <a:chExt cx="715362" cy="898216"/>
          </a:xfrm>
          <a:solidFill>
            <a:schemeClr val="bg1"/>
          </a:solidFill>
        </p:grpSpPr>
        <p:sp>
          <p:nvSpPr>
            <p:cNvPr id="33" name="Oval 32">
              <a:extLst>
                <a:ext uri="{FF2B5EF4-FFF2-40B4-BE49-F238E27FC236}">
                  <a16:creationId xmlns:a16="http://schemas.microsoft.com/office/drawing/2014/main" id="{8957B02A-560D-30D3-638F-167C30F1017A}"/>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52F2291C-F53F-706E-6A5F-D6B93A18A3C5}"/>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528053C7-4044-7880-4BBD-068A1B603F67}"/>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99E275C9-81D3-6AFE-AA5A-F7775C93400B}"/>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CD848A34-DEF6-9FDA-20C3-5EFF16203E4A}"/>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E5AE81F9-60C4-98ED-7434-5734629F63E2}"/>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EA79D7FB-0463-C834-5666-7F88200C97DB}"/>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6709D94B-7FD7-A00A-4429-CFD55EE5E358}"/>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41" name="Group 40">
            <a:extLst>
              <a:ext uri="{FF2B5EF4-FFF2-40B4-BE49-F238E27FC236}">
                <a16:creationId xmlns:a16="http://schemas.microsoft.com/office/drawing/2014/main" id="{F112913F-E73B-BF9B-30C9-C28566CCE628}"/>
              </a:ext>
            </a:extLst>
          </p:cNvPr>
          <p:cNvGrpSpPr/>
          <p:nvPr/>
        </p:nvGrpSpPr>
        <p:grpSpPr>
          <a:xfrm>
            <a:off x="1159584" y="2555288"/>
            <a:ext cx="953816" cy="1197621"/>
            <a:chOff x="5241102" y="566971"/>
            <a:chExt cx="715362" cy="898216"/>
          </a:xfrm>
          <a:solidFill>
            <a:schemeClr val="bg1"/>
          </a:solidFill>
        </p:grpSpPr>
        <p:sp>
          <p:nvSpPr>
            <p:cNvPr id="42" name="Oval 41">
              <a:extLst>
                <a:ext uri="{FF2B5EF4-FFF2-40B4-BE49-F238E27FC236}">
                  <a16:creationId xmlns:a16="http://schemas.microsoft.com/office/drawing/2014/main" id="{81FCA8C6-03F6-96F9-942E-A265061BD651}"/>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FB16CDD0-8D11-03B7-4168-E77F653A94D4}"/>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5850BACF-3C7C-E5DB-6D62-40F1FFF0A97D}"/>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9BA70CEF-6559-2E12-6625-CA916D55ACCC}"/>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6DFA3AC5-E0EC-FE48-8805-C498909A0986}"/>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90FF7BFE-7413-F575-8109-85B6A7C2559B}"/>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A31F8D17-68EE-9106-5D3E-9579F662F346}"/>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2EC32360-0B8C-9DE9-9C82-830F015082D3}"/>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0" name="Group 49">
            <a:extLst>
              <a:ext uri="{FF2B5EF4-FFF2-40B4-BE49-F238E27FC236}">
                <a16:creationId xmlns:a16="http://schemas.microsoft.com/office/drawing/2014/main" id="{9A8699DE-77D6-28BC-9B4F-68937A15E1AF}"/>
              </a:ext>
            </a:extLst>
          </p:cNvPr>
          <p:cNvGrpSpPr/>
          <p:nvPr/>
        </p:nvGrpSpPr>
        <p:grpSpPr>
          <a:xfrm>
            <a:off x="1305211" y="2653656"/>
            <a:ext cx="953816" cy="1197621"/>
            <a:chOff x="5241102" y="566971"/>
            <a:chExt cx="715362" cy="898216"/>
          </a:xfrm>
          <a:solidFill>
            <a:schemeClr val="bg1"/>
          </a:solidFill>
        </p:grpSpPr>
        <p:sp>
          <p:nvSpPr>
            <p:cNvPr id="51" name="Oval 50">
              <a:extLst>
                <a:ext uri="{FF2B5EF4-FFF2-40B4-BE49-F238E27FC236}">
                  <a16:creationId xmlns:a16="http://schemas.microsoft.com/office/drawing/2014/main" id="{2F526CB0-1951-F678-D40A-1013D990AE1F}"/>
                </a:ext>
              </a:extLst>
            </p:cNvPr>
            <p:cNvSpPr/>
            <p:nvPr/>
          </p:nvSpPr>
          <p:spPr>
            <a:xfrm>
              <a:off x="5550683" y="5669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5EBDDB02-AF8F-E531-B21E-7DB08751FC86}"/>
                </a:ext>
              </a:extLst>
            </p:cNvPr>
            <p:cNvSpPr/>
            <p:nvPr/>
          </p:nvSpPr>
          <p:spPr>
            <a:xfrm>
              <a:off x="5270366" y="84247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CEC4363E-BE42-5979-3BE8-C6E3A7422A7D}"/>
                </a:ext>
              </a:extLst>
            </p:cNvPr>
            <p:cNvSpPr/>
            <p:nvPr/>
          </p:nvSpPr>
          <p:spPr>
            <a:xfrm>
              <a:off x="5657532" y="930161"/>
              <a:ext cx="298932" cy="296267"/>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8BC8EA6E-6574-0CFD-9743-E777F9D8691C}"/>
                </a:ext>
              </a:extLst>
            </p:cNvPr>
            <p:cNvSpPr/>
            <p:nvPr/>
          </p:nvSpPr>
          <p:spPr>
            <a:xfrm>
              <a:off x="5241102"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B0BDA065-11A8-53F2-8D53-245BEDF507BF}"/>
                </a:ext>
              </a:extLst>
            </p:cNvPr>
            <p:cNvSpPr/>
            <p:nvPr/>
          </p:nvSpPr>
          <p:spPr>
            <a:xfrm>
              <a:off x="5518680" y="1199944"/>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BF5A5271-B81A-7AF0-3B2A-4D559AB36B50}"/>
                </a:ext>
              </a:extLst>
            </p:cNvPr>
            <p:cNvSpPr/>
            <p:nvPr/>
          </p:nvSpPr>
          <p:spPr>
            <a:xfrm>
              <a:off x="5774040" y="134134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D4DF5A45-8927-F8BF-0791-83DCC8E5EDB1}"/>
                </a:ext>
              </a:extLst>
            </p:cNvPr>
            <p:cNvSpPr/>
            <p:nvPr/>
          </p:nvSpPr>
          <p:spPr>
            <a:xfrm>
              <a:off x="5328989" y="639682"/>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E79FF3DE-E880-35CA-60C6-9135AF8D223B}"/>
                </a:ext>
              </a:extLst>
            </p:cNvPr>
            <p:cNvSpPr/>
            <p:nvPr/>
          </p:nvSpPr>
          <p:spPr>
            <a:xfrm>
              <a:off x="5409092" y="1346281"/>
              <a:ext cx="160206" cy="118906"/>
            </a:xfrm>
            <a:prstGeom prst="ellipse">
              <a:avLst/>
            </a:prstGeom>
            <a:grpFill/>
            <a:ln>
              <a:solidFill>
                <a:srgbClr val="008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59" name="Oval 58">
            <a:extLst>
              <a:ext uri="{FF2B5EF4-FFF2-40B4-BE49-F238E27FC236}">
                <a16:creationId xmlns:a16="http://schemas.microsoft.com/office/drawing/2014/main" id="{7E6BCF09-E977-BBBA-130A-898FC2F012C6}"/>
              </a:ext>
            </a:extLst>
          </p:cNvPr>
          <p:cNvSpPr/>
          <p:nvPr/>
        </p:nvSpPr>
        <p:spPr bwMode="auto">
          <a:xfrm rot="16200000">
            <a:off x="5898364" y="3337341"/>
            <a:ext cx="584008" cy="233923"/>
          </a:xfrm>
          <a:prstGeom prst="ellipse">
            <a:avLst/>
          </a:prstGeom>
          <a:gradFill flip="none" rotWithShape="1">
            <a:gsLst>
              <a:gs pos="0">
                <a:schemeClr val="bg1">
                  <a:alpha val="75000"/>
                </a:schemeClr>
              </a:gs>
              <a:gs pos="100000">
                <a:schemeClr val="bg1">
                  <a:lumMod val="75000"/>
                  <a:alpha val="75000"/>
                </a:schemeClr>
              </a:gs>
            </a:gsLst>
            <a:lin ang="5400000" scaled="1"/>
            <a:tileRect/>
          </a:gra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Speech Bubble: Oval 59">
            <a:extLst>
              <a:ext uri="{FF2B5EF4-FFF2-40B4-BE49-F238E27FC236}">
                <a16:creationId xmlns:a16="http://schemas.microsoft.com/office/drawing/2014/main" id="{CDA50D6A-C96A-72F4-A759-12BCF8E5C361}"/>
              </a:ext>
            </a:extLst>
          </p:cNvPr>
          <p:cNvSpPr/>
          <p:nvPr/>
        </p:nvSpPr>
        <p:spPr>
          <a:xfrm rot="9759786">
            <a:off x="6224577" y="3787790"/>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Speech Bubble: Oval 60">
            <a:extLst>
              <a:ext uri="{FF2B5EF4-FFF2-40B4-BE49-F238E27FC236}">
                <a16:creationId xmlns:a16="http://schemas.microsoft.com/office/drawing/2014/main" id="{C7262969-0F27-9C49-5527-C4693BD2F57A}"/>
              </a:ext>
            </a:extLst>
          </p:cNvPr>
          <p:cNvSpPr/>
          <p:nvPr/>
        </p:nvSpPr>
        <p:spPr>
          <a:xfrm rot="9759786">
            <a:off x="6259609" y="3736146"/>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Speech Bubble: Oval 61">
            <a:extLst>
              <a:ext uri="{FF2B5EF4-FFF2-40B4-BE49-F238E27FC236}">
                <a16:creationId xmlns:a16="http://schemas.microsoft.com/office/drawing/2014/main" id="{C2C713A6-86CD-DCAE-03F8-4CFFC592A873}"/>
              </a:ext>
            </a:extLst>
          </p:cNvPr>
          <p:cNvSpPr/>
          <p:nvPr/>
        </p:nvSpPr>
        <p:spPr>
          <a:xfrm rot="9759786">
            <a:off x="6273373" y="3768675"/>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Speech Bubble: Oval 62">
            <a:extLst>
              <a:ext uri="{FF2B5EF4-FFF2-40B4-BE49-F238E27FC236}">
                <a16:creationId xmlns:a16="http://schemas.microsoft.com/office/drawing/2014/main" id="{BC8588B9-03E0-A273-955D-A629E7B3FE61}"/>
              </a:ext>
            </a:extLst>
          </p:cNvPr>
          <p:cNvSpPr/>
          <p:nvPr/>
        </p:nvSpPr>
        <p:spPr>
          <a:xfrm rot="9759786">
            <a:off x="6216311" y="3763040"/>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Speech Bubble: Oval 63">
            <a:extLst>
              <a:ext uri="{FF2B5EF4-FFF2-40B4-BE49-F238E27FC236}">
                <a16:creationId xmlns:a16="http://schemas.microsoft.com/office/drawing/2014/main" id="{768DCBAA-D3A5-FA13-302C-0B2677D4A3E5}"/>
              </a:ext>
            </a:extLst>
          </p:cNvPr>
          <p:cNvSpPr/>
          <p:nvPr/>
        </p:nvSpPr>
        <p:spPr>
          <a:xfrm rot="9759786">
            <a:off x="6220447" y="3768675"/>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Speech Bubble: Oval 64">
            <a:extLst>
              <a:ext uri="{FF2B5EF4-FFF2-40B4-BE49-F238E27FC236}">
                <a16:creationId xmlns:a16="http://schemas.microsoft.com/office/drawing/2014/main" id="{BFD8A0F8-6E80-97BC-A124-7B9307D8F38A}"/>
              </a:ext>
            </a:extLst>
          </p:cNvPr>
          <p:cNvSpPr/>
          <p:nvPr/>
        </p:nvSpPr>
        <p:spPr>
          <a:xfrm rot="9759786">
            <a:off x="6251345" y="3757404"/>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Speech Bubble: Oval 65">
            <a:extLst>
              <a:ext uri="{FF2B5EF4-FFF2-40B4-BE49-F238E27FC236}">
                <a16:creationId xmlns:a16="http://schemas.microsoft.com/office/drawing/2014/main" id="{A6B7C937-8795-99DD-2694-2D977C0CDCD6}"/>
              </a:ext>
            </a:extLst>
          </p:cNvPr>
          <p:cNvSpPr/>
          <p:nvPr/>
        </p:nvSpPr>
        <p:spPr>
          <a:xfrm rot="9759786">
            <a:off x="6256963" y="3806903"/>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Speech Bubble: Oval 66">
            <a:extLst>
              <a:ext uri="{FF2B5EF4-FFF2-40B4-BE49-F238E27FC236}">
                <a16:creationId xmlns:a16="http://schemas.microsoft.com/office/drawing/2014/main" id="{3659E7F3-3997-0B90-86A3-2770D0D06952}"/>
              </a:ext>
            </a:extLst>
          </p:cNvPr>
          <p:cNvSpPr/>
          <p:nvPr/>
        </p:nvSpPr>
        <p:spPr>
          <a:xfrm rot="9759786">
            <a:off x="6261254" y="3797347"/>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Speech Bubble: Oval 67">
            <a:extLst>
              <a:ext uri="{FF2B5EF4-FFF2-40B4-BE49-F238E27FC236}">
                <a16:creationId xmlns:a16="http://schemas.microsoft.com/office/drawing/2014/main" id="{0D51B535-1E15-E8FB-AB05-A72691B1CB2A}"/>
              </a:ext>
            </a:extLst>
          </p:cNvPr>
          <p:cNvSpPr/>
          <p:nvPr/>
        </p:nvSpPr>
        <p:spPr>
          <a:xfrm rot="9759786">
            <a:off x="6210042" y="3702051"/>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Speech Bubble: Oval 68">
            <a:extLst>
              <a:ext uri="{FF2B5EF4-FFF2-40B4-BE49-F238E27FC236}">
                <a16:creationId xmlns:a16="http://schemas.microsoft.com/office/drawing/2014/main" id="{0563344F-88DC-E286-5DAC-12DFC895ACE1}"/>
              </a:ext>
            </a:extLst>
          </p:cNvPr>
          <p:cNvSpPr/>
          <p:nvPr/>
        </p:nvSpPr>
        <p:spPr>
          <a:xfrm rot="9759786">
            <a:off x="6228430" y="3764819"/>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Speech Bubble: Oval 69">
            <a:extLst>
              <a:ext uri="{FF2B5EF4-FFF2-40B4-BE49-F238E27FC236}">
                <a16:creationId xmlns:a16="http://schemas.microsoft.com/office/drawing/2014/main" id="{6C49798D-9262-7234-95D0-CD49DAB26A02}"/>
              </a:ext>
            </a:extLst>
          </p:cNvPr>
          <p:cNvSpPr/>
          <p:nvPr/>
        </p:nvSpPr>
        <p:spPr>
          <a:xfrm rot="9759786">
            <a:off x="6234489" y="3724812"/>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Speech Bubble: Oval 70">
            <a:extLst>
              <a:ext uri="{FF2B5EF4-FFF2-40B4-BE49-F238E27FC236}">
                <a16:creationId xmlns:a16="http://schemas.microsoft.com/office/drawing/2014/main" id="{5E8AFC5B-4678-5982-6CF8-B1AE4D5E81C5}"/>
              </a:ext>
            </a:extLst>
          </p:cNvPr>
          <p:cNvSpPr/>
          <p:nvPr/>
        </p:nvSpPr>
        <p:spPr>
          <a:xfrm rot="9759786">
            <a:off x="6252671" y="3786815"/>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Speech Bubble: Oval 71">
            <a:extLst>
              <a:ext uri="{FF2B5EF4-FFF2-40B4-BE49-F238E27FC236}">
                <a16:creationId xmlns:a16="http://schemas.microsoft.com/office/drawing/2014/main" id="{FA1E503D-567D-6DE7-8632-9554A8DBBBBF}"/>
              </a:ext>
            </a:extLst>
          </p:cNvPr>
          <p:cNvSpPr/>
          <p:nvPr/>
        </p:nvSpPr>
        <p:spPr>
          <a:xfrm rot="9759786">
            <a:off x="6203966" y="3822736"/>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Speech Bubble: Oval 72">
            <a:extLst>
              <a:ext uri="{FF2B5EF4-FFF2-40B4-BE49-F238E27FC236}">
                <a16:creationId xmlns:a16="http://schemas.microsoft.com/office/drawing/2014/main" id="{DB184403-CC89-A0CA-C15E-B100F3728158}"/>
              </a:ext>
            </a:extLst>
          </p:cNvPr>
          <p:cNvSpPr/>
          <p:nvPr/>
        </p:nvSpPr>
        <p:spPr>
          <a:xfrm rot="9759786">
            <a:off x="6234487" y="3827460"/>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Speech Bubble: Oval 73">
            <a:extLst>
              <a:ext uri="{FF2B5EF4-FFF2-40B4-BE49-F238E27FC236}">
                <a16:creationId xmlns:a16="http://schemas.microsoft.com/office/drawing/2014/main" id="{BDB93850-7F10-2341-5382-12CBC2B970D8}"/>
              </a:ext>
            </a:extLst>
          </p:cNvPr>
          <p:cNvSpPr/>
          <p:nvPr/>
        </p:nvSpPr>
        <p:spPr>
          <a:xfrm rot="9759786">
            <a:off x="6298266" y="3745144"/>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Speech Bubble: Oval 74">
            <a:extLst>
              <a:ext uri="{FF2B5EF4-FFF2-40B4-BE49-F238E27FC236}">
                <a16:creationId xmlns:a16="http://schemas.microsoft.com/office/drawing/2014/main" id="{ECDD00F5-4199-E621-3E1D-9272F8160EAF}"/>
              </a:ext>
            </a:extLst>
          </p:cNvPr>
          <p:cNvSpPr/>
          <p:nvPr/>
        </p:nvSpPr>
        <p:spPr>
          <a:xfrm rot="9759786">
            <a:off x="6243081" y="3791594"/>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Speech Bubble: Oval 75">
            <a:extLst>
              <a:ext uri="{FF2B5EF4-FFF2-40B4-BE49-F238E27FC236}">
                <a16:creationId xmlns:a16="http://schemas.microsoft.com/office/drawing/2014/main" id="{38E16316-68DE-9F57-133D-350F3DF30789}"/>
              </a:ext>
            </a:extLst>
          </p:cNvPr>
          <p:cNvSpPr/>
          <p:nvPr/>
        </p:nvSpPr>
        <p:spPr>
          <a:xfrm rot="9759786">
            <a:off x="6276291" y="3783012"/>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Speech Bubble: Oval 76">
            <a:extLst>
              <a:ext uri="{FF2B5EF4-FFF2-40B4-BE49-F238E27FC236}">
                <a16:creationId xmlns:a16="http://schemas.microsoft.com/office/drawing/2014/main" id="{4292B22D-10CE-CC84-2778-5F72F3F1206D}"/>
              </a:ext>
            </a:extLst>
          </p:cNvPr>
          <p:cNvSpPr/>
          <p:nvPr/>
        </p:nvSpPr>
        <p:spPr>
          <a:xfrm rot="9759786">
            <a:off x="6283230" y="3788574"/>
            <a:ext cx="198044" cy="314325"/>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78" name="Diagram 77">
            <a:extLst>
              <a:ext uri="{FF2B5EF4-FFF2-40B4-BE49-F238E27FC236}">
                <a16:creationId xmlns:a16="http://schemas.microsoft.com/office/drawing/2014/main" id="{9BC654DD-3195-BB22-CAE9-F51DB7B5E09F}"/>
              </a:ext>
            </a:extLst>
          </p:cNvPr>
          <p:cNvGraphicFramePr/>
          <p:nvPr>
            <p:extLst>
              <p:ext uri="{D42A27DB-BD31-4B8C-83A1-F6EECF244321}">
                <p14:modId xmlns:p14="http://schemas.microsoft.com/office/powerpoint/2010/main" val="3366430053"/>
              </p:ext>
            </p:extLst>
          </p:nvPr>
        </p:nvGraphicFramePr>
        <p:xfrm>
          <a:off x="2294631" y="3020989"/>
          <a:ext cx="8128000" cy="5371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9" name="Text Placeholder 3">
            <a:extLst>
              <a:ext uri="{FF2B5EF4-FFF2-40B4-BE49-F238E27FC236}">
                <a16:creationId xmlns:a16="http://schemas.microsoft.com/office/drawing/2014/main" id="{CDF03631-9307-4E1D-ACA2-4DFEB612CF9C}"/>
              </a:ext>
            </a:extLst>
          </p:cNvPr>
          <p:cNvSpPr txBox="1">
            <a:spLocks/>
          </p:cNvSpPr>
          <p:nvPr/>
        </p:nvSpPr>
        <p:spPr>
          <a:xfrm>
            <a:off x="6451282" y="1434414"/>
            <a:ext cx="5778291" cy="36437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
                <a:srgbClr val="14324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3244">
                  <a:lumMod val="50000"/>
                </a:srgbClr>
              </a:solidFill>
              <a:effectLst/>
              <a:uLnTx/>
              <a:uFillTx/>
              <a:latin typeface="Inter"/>
              <a:ea typeface="+mn-ea"/>
              <a:cs typeface="+mn-cs"/>
            </a:endParaRPr>
          </a:p>
        </p:txBody>
      </p:sp>
      <p:sp>
        <p:nvSpPr>
          <p:cNvPr id="80" name="Text Placeholder 2">
            <a:extLst>
              <a:ext uri="{FF2B5EF4-FFF2-40B4-BE49-F238E27FC236}">
                <a16:creationId xmlns:a16="http://schemas.microsoft.com/office/drawing/2014/main" id="{0835FA13-CE1A-A9D4-676D-D13E24704362}"/>
              </a:ext>
            </a:extLst>
          </p:cNvPr>
          <p:cNvSpPr txBox="1">
            <a:spLocks/>
          </p:cNvSpPr>
          <p:nvPr/>
        </p:nvSpPr>
        <p:spPr>
          <a:xfrm>
            <a:off x="7314500" y="982125"/>
            <a:ext cx="4825980" cy="2511263"/>
          </a:xfrm>
          <a:prstGeom prst="rect">
            <a:avLst/>
          </a:prstGeom>
          <a:solidFill>
            <a:schemeClr val="bg2"/>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70C0"/>
                </a:solidFill>
                <a:effectLst/>
                <a:uLnTx/>
                <a:uFillTx/>
                <a:latin typeface="+mj-lt"/>
                <a:ea typeface="+mn-ea"/>
                <a:cs typeface="+mn-cs"/>
              </a:rPr>
              <a:t>A 58-year-old </a:t>
            </a: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Caucasian, Non-Hispanic, Catholic </a:t>
            </a:r>
            <a:r>
              <a:rPr kumimoji="0" lang="en-US" sz="1050" b="0" i="0" u="none" strike="noStrike" kern="1200" cap="none" spc="0" normalizeH="0" baseline="0" noProof="0" dirty="0">
                <a:ln>
                  <a:noFill/>
                </a:ln>
                <a:solidFill>
                  <a:srgbClr val="0070C0"/>
                </a:solidFill>
                <a:effectLst/>
                <a:uLnTx/>
                <a:uFillTx/>
                <a:latin typeface="+mj-lt"/>
                <a:ea typeface="+mn-ea"/>
                <a:cs typeface="+mn-cs"/>
              </a:rPr>
              <a:t>male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70C0"/>
                </a:solidFill>
                <a:effectLst/>
                <a:uLnTx/>
                <a:uFillTx/>
                <a:latin typeface="+mj-lt"/>
                <a:ea typeface="+mn-ea"/>
                <a:cs typeface="+mn-cs"/>
              </a:rPr>
              <a:t>with </a:t>
            </a: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Past Medical History of Hypertension </a:t>
            </a:r>
            <a:r>
              <a:rPr kumimoji="0" lang="en-US" sz="1050" b="0" i="0" u="none" strike="noStrike" kern="1200" cap="none" spc="0" normalizeH="0" baseline="0" noProof="0" dirty="0">
                <a:ln>
                  <a:noFill/>
                </a:ln>
                <a:solidFill>
                  <a:srgbClr val="0070C0"/>
                </a:solidFill>
                <a:effectLst/>
                <a:uLnTx/>
                <a:uFillTx/>
                <a:latin typeface="+mj-lt"/>
                <a:ea typeface="+mn-ea"/>
                <a:cs typeface="+mn-cs"/>
              </a:rPr>
              <a:t>reported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Medications</a:t>
            </a:r>
            <a:r>
              <a:rPr kumimoji="0" lang="en-US" sz="1050" b="0" i="0" u="none" strike="noStrike" kern="1200" cap="none" spc="0" normalizeH="0" baseline="0" noProof="0" dirty="0">
                <a:ln>
                  <a:noFill/>
                </a:ln>
                <a:solidFill>
                  <a:srgbClr val="0070C0"/>
                </a:solidFill>
                <a:effectLst/>
                <a:uLnTx/>
                <a:uFillTx/>
                <a:latin typeface="+mj-lt"/>
                <a:ea typeface="+mn-ea"/>
                <a:cs typeface="+mn-cs"/>
              </a:rPr>
              <a:t>: Amlodipine 5 mg PO QD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70C0"/>
                </a:solidFill>
                <a:effectLst/>
                <a:uLnTx/>
                <a:uFillTx/>
                <a:latin typeface="+mj-lt"/>
                <a:ea typeface="+mn-ea"/>
                <a:cs typeface="+mn-cs"/>
              </a:rPr>
              <a:t>presents to an urgent care center on a Saturday morning at 9:30 AM with </a:t>
            </a: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Chief Complaint of a Head Laceration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History of present Illness </a:t>
            </a:r>
            <a:r>
              <a:rPr kumimoji="0" lang="en-US" sz="1050" b="0" i="0" u="none" strike="noStrike" kern="1200" cap="none" spc="0" normalizeH="0" baseline="0" noProof="0" dirty="0">
                <a:ln>
                  <a:noFill/>
                </a:ln>
                <a:solidFill>
                  <a:srgbClr val="0070C0"/>
                </a:solidFill>
                <a:effectLst/>
                <a:uLnTx/>
                <a:uFillTx/>
                <a:latin typeface="+mj-lt"/>
                <a:ea typeface="+mn-ea"/>
                <a:cs typeface="+mn-cs"/>
              </a:rPr>
              <a:t>- he sustained it during a fall at home “while gardening.”  He states that he was walking in the back yard when he tripped on a brick in his pavers that was sticking up.  He had no dizziness or lightheadedness, had no chest pain, shortness of breath, he denies weakness.  He was able to get up under his own power and other than a bleeding head laceration, has no symptoms.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70C0"/>
                </a:solidFill>
                <a:effectLst/>
                <a:uLnTx/>
                <a:uFillTx/>
                <a:latin typeface="+mj-lt"/>
                <a:ea typeface="+mn-ea"/>
                <a:cs typeface="+mn-cs"/>
              </a:rPr>
              <a:t>With the exception of the above – </a:t>
            </a: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Review Of Systems</a:t>
            </a:r>
            <a:r>
              <a:rPr kumimoji="0" lang="en-US" sz="1050" b="0" i="0" u="none" strike="noStrike" kern="1200" cap="none" spc="0" normalizeH="0" baseline="0" noProof="0" dirty="0">
                <a:ln>
                  <a:noFill/>
                </a:ln>
                <a:solidFill>
                  <a:srgbClr val="0070C0"/>
                </a:solidFill>
                <a:effectLst/>
                <a:uLnTx/>
                <a:uFillTx/>
                <a:latin typeface="+mj-lt"/>
                <a:ea typeface="+mn-ea"/>
                <a:cs typeface="+mn-cs"/>
              </a:rPr>
              <a:t> was negative</a:t>
            </a:r>
          </a:p>
        </p:txBody>
      </p:sp>
      <p:sp>
        <p:nvSpPr>
          <p:cNvPr id="81" name="Text Placeholder 2">
            <a:extLst>
              <a:ext uri="{FF2B5EF4-FFF2-40B4-BE49-F238E27FC236}">
                <a16:creationId xmlns:a16="http://schemas.microsoft.com/office/drawing/2014/main" id="{EF1D1932-D76C-D389-D9D7-A9FC84745B7F}"/>
              </a:ext>
            </a:extLst>
          </p:cNvPr>
          <p:cNvSpPr txBox="1">
            <a:spLocks/>
          </p:cNvSpPr>
          <p:nvPr/>
        </p:nvSpPr>
        <p:spPr>
          <a:xfrm>
            <a:off x="7326429" y="3541271"/>
            <a:ext cx="4825980" cy="1708759"/>
          </a:xfrm>
          <a:prstGeom prst="rect">
            <a:avLst/>
          </a:prstGeom>
          <a:solidFill>
            <a:schemeClr val="bg2"/>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70C0"/>
                </a:solidFill>
                <a:effectLst/>
                <a:uLnTx/>
                <a:uFillTx/>
                <a:latin typeface="+mj-lt"/>
                <a:ea typeface="+mn-ea"/>
                <a:cs typeface="+mn-cs"/>
              </a:rPr>
              <a:t>A 58-year-old male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70C0"/>
                </a:solidFill>
                <a:effectLst/>
                <a:uLnTx/>
                <a:uFillTx/>
                <a:latin typeface="+mj-lt"/>
                <a:ea typeface="+mn-ea"/>
                <a:cs typeface="+mn-cs"/>
              </a:rPr>
              <a:t>with </a:t>
            </a: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Past Medical History of Hypertension </a:t>
            </a:r>
            <a:r>
              <a:rPr kumimoji="0" lang="en-US" sz="1050" b="0" i="0" u="none" strike="noStrike" kern="1200" cap="none" spc="0" normalizeH="0" baseline="0" noProof="0" dirty="0">
                <a:ln>
                  <a:noFill/>
                </a:ln>
                <a:solidFill>
                  <a:srgbClr val="0070C0"/>
                </a:solidFill>
                <a:effectLst/>
                <a:uLnTx/>
                <a:uFillTx/>
                <a:latin typeface="+mj-lt"/>
                <a:ea typeface="+mn-ea"/>
                <a:cs typeface="+mn-cs"/>
              </a:rPr>
              <a:t>reported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Medications</a:t>
            </a:r>
            <a:r>
              <a:rPr kumimoji="0" lang="en-US" sz="1050" b="0" i="0" u="none" strike="noStrike" kern="1200" cap="none" spc="0" normalizeH="0" baseline="0" noProof="0" dirty="0">
                <a:ln>
                  <a:noFill/>
                </a:ln>
                <a:solidFill>
                  <a:srgbClr val="0070C0"/>
                </a:solidFill>
                <a:effectLst/>
                <a:uLnTx/>
                <a:uFillTx/>
                <a:latin typeface="+mj-lt"/>
                <a:ea typeface="+mn-ea"/>
                <a:cs typeface="+mn-cs"/>
              </a:rPr>
              <a:t>: Amlodipine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Chief Complaint of a Head Laceration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History of present Illness </a:t>
            </a:r>
            <a:r>
              <a:rPr kumimoji="0" lang="en-US" sz="1050" b="0" i="0" u="none" strike="noStrike" kern="1200" cap="none" spc="0" normalizeH="0" baseline="0" noProof="0" dirty="0">
                <a:ln>
                  <a:noFill/>
                </a:ln>
                <a:solidFill>
                  <a:srgbClr val="0070C0"/>
                </a:solidFill>
                <a:effectLst/>
                <a:uLnTx/>
                <a:uFillTx/>
                <a:latin typeface="+mj-lt"/>
                <a:ea typeface="+mn-ea"/>
                <a:cs typeface="+mn-cs"/>
              </a:rPr>
              <a:t>– Head Laceration after fall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FF00"/>
                </a:highlight>
                <a:uLnTx/>
                <a:uFillTx/>
                <a:latin typeface="+mj-lt"/>
                <a:ea typeface="+mn-ea"/>
                <a:cs typeface="+mn-cs"/>
              </a:rPr>
              <a:t>Review Of Systems</a:t>
            </a:r>
            <a:r>
              <a:rPr kumimoji="0" lang="en-US" sz="1050" b="0" i="0" u="none" strike="noStrike" kern="1200" cap="none" spc="0" normalizeH="0" baseline="0" noProof="0" dirty="0">
                <a:ln>
                  <a:noFill/>
                </a:ln>
                <a:solidFill>
                  <a:srgbClr val="0070C0"/>
                </a:solidFill>
                <a:effectLst/>
                <a:uLnTx/>
                <a:uFillTx/>
                <a:latin typeface="+mj-lt"/>
                <a:ea typeface="+mn-ea"/>
                <a:cs typeface="+mn-cs"/>
              </a:rPr>
              <a:t> neg</a:t>
            </a:r>
          </a:p>
        </p:txBody>
      </p:sp>
      <p:sp>
        <p:nvSpPr>
          <p:cNvPr id="82" name="Rectangle 81">
            <a:extLst>
              <a:ext uri="{FF2B5EF4-FFF2-40B4-BE49-F238E27FC236}">
                <a16:creationId xmlns:a16="http://schemas.microsoft.com/office/drawing/2014/main" id="{52653768-C701-4E99-AD82-D5F3210919DC}"/>
              </a:ext>
            </a:extLst>
          </p:cNvPr>
          <p:cNvSpPr/>
          <p:nvPr/>
        </p:nvSpPr>
        <p:spPr>
          <a:xfrm rot="16200000">
            <a:off x="6493618" y="1588981"/>
            <a:ext cx="109074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chemeClr val="tx2"/>
                </a:solidFill>
                <a:effectLst>
                  <a:outerShdw blurRad="38100" dist="25400" dir="5400000" algn="ctr" rotWithShape="0">
                    <a:srgbClr val="6E747A">
                      <a:alpha val="43000"/>
                    </a:srgbClr>
                  </a:outerShdw>
                </a:effectLst>
                <a:uLnTx/>
                <a:uFillTx/>
                <a:latin typeface="+mj-lt"/>
                <a:ea typeface="+mn-ea"/>
                <a:cs typeface="+mn-cs"/>
              </a:rPr>
              <a:t>BEST</a:t>
            </a:r>
          </a:p>
        </p:txBody>
      </p:sp>
      <p:sp>
        <p:nvSpPr>
          <p:cNvPr id="83" name="Rectangle 82">
            <a:extLst>
              <a:ext uri="{FF2B5EF4-FFF2-40B4-BE49-F238E27FC236}">
                <a16:creationId xmlns:a16="http://schemas.microsoft.com/office/drawing/2014/main" id="{F6D1677F-ECBE-746D-38DC-3CA4862E0A58}"/>
              </a:ext>
            </a:extLst>
          </p:cNvPr>
          <p:cNvSpPr/>
          <p:nvPr/>
        </p:nvSpPr>
        <p:spPr>
          <a:xfrm rot="16200000">
            <a:off x="6132012" y="3871058"/>
            <a:ext cx="171258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chemeClr val="tx2"/>
                </a:solidFill>
                <a:effectLst>
                  <a:outerShdw blurRad="38100" dist="25400" dir="5400000" algn="ctr" rotWithShape="0">
                    <a:srgbClr val="6E747A">
                      <a:alpha val="43000"/>
                    </a:srgbClr>
                  </a:outerShdw>
                </a:effectLst>
                <a:uLnTx/>
                <a:uFillTx/>
                <a:latin typeface="+mj-lt"/>
                <a:ea typeface="+mn-ea"/>
                <a:cs typeface="+mn-cs"/>
              </a:rPr>
              <a:t>WORST</a:t>
            </a:r>
            <a:r>
              <a:rPr kumimoji="0" lang="en-US" sz="4800" b="0" i="0" u="none" strike="noStrike" kern="1200" cap="none" spc="0" normalizeH="0" baseline="0" noProof="0" dirty="0">
                <a:ln w="0"/>
                <a:solidFill>
                  <a:schemeClr val="tx2"/>
                </a:solidFill>
                <a:effectLst>
                  <a:outerShdw blurRad="38100" dist="25400" dir="5400000" algn="ctr" rotWithShape="0">
                    <a:srgbClr val="6E747A">
                      <a:alpha val="43000"/>
                    </a:srgbClr>
                  </a:outerShdw>
                </a:effectLst>
                <a:uLnTx/>
                <a:uFillTx/>
                <a:latin typeface="+mj-lt"/>
                <a:ea typeface="+mn-ea"/>
                <a:cs typeface="+mn-cs"/>
              </a:rPr>
              <a:t> </a:t>
            </a:r>
          </a:p>
        </p:txBody>
      </p:sp>
    </p:spTree>
    <p:extLst>
      <p:ext uri="{BB962C8B-B14F-4D97-AF65-F5344CB8AC3E}">
        <p14:creationId xmlns:p14="http://schemas.microsoft.com/office/powerpoint/2010/main" val="308119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par>
                                <p:cTn id="8" presetID="22" presetClass="entr" presetSubtype="1"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000"/>
                                        <p:tgtEl>
                                          <p:spTgt spid="14"/>
                                        </p:tgtEl>
                                      </p:cBhvr>
                                    </p:animEffect>
                                  </p:childTnLst>
                                </p:cTn>
                              </p:par>
                              <p:par>
                                <p:cTn id="11" presetID="8" presetClass="emph" presetSubtype="0" fill="hold" nodeType="withEffect">
                                  <p:stCondLst>
                                    <p:cond delay="0"/>
                                  </p:stCondLst>
                                  <p:childTnLst>
                                    <p:animRot by="-43200000">
                                      <p:cBhvr>
                                        <p:cTn id="12" dur="21600" fill="hold"/>
                                        <p:tgtEl>
                                          <p:spTgt spid="14"/>
                                        </p:tgtEl>
                                        <p:attrNameLst>
                                          <p:attrName>r</p:attrName>
                                        </p:attrNameLst>
                                      </p:cBhvr>
                                    </p:animRot>
                                  </p:childTnLst>
                                </p:cTn>
                              </p:par>
                              <p:par>
                                <p:cTn id="13" presetID="22" presetClass="entr" presetSubtype="1" fill="hold" nodeType="withEffect">
                                  <p:stCondLst>
                                    <p:cond delay="170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1000"/>
                                        <p:tgtEl>
                                          <p:spTgt spid="23"/>
                                        </p:tgtEl>
                                      </p:cBhvr>
                                    </p:animEffect>
                                  </p:childTnLst>
                                </p:cTn>
                              </p:par>
                              <p:par>
                                <p:cTn id="16" presetID="8" presetClass="emph" presetSubtype="0" fill="hold" nodeType="withEffect">
                                  <p:stCondLst>
                                    <p:cond delay="2000"/>
                                  </p:stCondLst>
                                  <p:childTnLst>
                                    <p:animRot by="-43200000">
                                      <p:cBhvr>
                                        <p:cTn id="17" dur="19600" fill="hold"/>
                                        <p:tgtEl>
                                          <p:spTgt spid="23"/>
                                        </p:tgtEl>
                                        <p:attrNameLst>
                                          <p:attrName>r</p:attrName>
                                        </p:attrNameLst>
                                      </p:cBhvr>
                                    </p:animRot>
                                  </p:childTnLst>
                                </p:cTn>
                              </p:par>
                              <p:par>
                                <p:cTn id="18" presetID="22" presetClass="entr" presetSubtype="1" fill="hold" nodeType="withEffect">
                                  <p:stCondLst>
                                    <p:cond delay="230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1000"/>
                                        <p:tgtEl>
                                          <p:spTgt spid="32"/>
                                        </p:tgtEl>
                                      </p:cBhvr>
                                    </p:animEffect>
                                  </p:childTnLst>
                                </p:cTn>
                              </p:par>
                              <p:par>
                                <p:cTn id="21" presetID="8" presetClass="emph" presetSubtype="0" fill="hold" nodeType="withEffect">
                                  <p:stCondLst>
                                    <p:cond delay="2400"/>
                                  </p:stCondLst>
                                  <p:childTnLst>
                                    <p:animRot by="-43200000">
                                      <p:cBhvr>
                                        <p:cTn id="22" dur="19200" fill="hold"/>
                                        <p:tgtEl>
                                          <p:spTgt spid="32"/>
                                        </p:tgtEl>
                                        <p:attrNameLst>
                                          <p:attrName>r</p:attrName>
                                        </p:attrNameLst>
                                      </p:cBhvr>
                                    </p:animRot>
                                  </p:childTnLst>
                                </p:cTn>
                              </p:par>
                              <p:par>
                                <p:cTn id="23" presetID="22" presetClass="entr" presetSubtype="1" fill="hold" nodeType="withEffect">
                                  <p:stCondLst>
                                    <p:cond delay="290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1000"/>
                                        <p:tgtEl>
                                          <p:spTgt spid="41"/>
                                        </p:tgtEl>
                                      </p:cBhvr>
                                    </p:animEffect>
                                  </p:childTnLst>
                                </p:cTn>
                              </p:par>
                              <p:par>
                                <p:cTn id="26" presetID="8" presetClass="emph" presetSubtype="0" fill="hold" nodeType="withEffect">
                                  <p:stCondLst>
                                    <p:cond delay="3000"/>
                                  </p:stCondLst>
                                  <p:childTnLst>
                                    <p:animRot by="-43200000">
                                      <p:cBhvr>
                                        <p:cTn id="27" dur="18600" fill="hold"/>
                                        <p:tgtEl>
                                          <p:spTgt spid="41"/>
                                        </p:tgtEl>
                                        <p:attrNameLst>
                                          <p:attrName>r</p:attrName>
                                        </p:attrNameLst>
                                      </p:cBhvr>
                                    </p:animRot>
                                  </p:childTnLst>
                                </p:cTn>
                              </p:par>
                              <p:par>
                                <p:cTn id="28" presetID="22" presetClass="entr" presetSubtype="1" fill="hold" nodeType="withEffect">
                                  <p:stCondLst>
                                    <p:cond delay="350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1000"/>
                                        <p:tgtEl>
                                          <p:spTgt spid="50"/>
                                        </p:tgtEl>
                                      </p:cBhvr>
                                    </p:animEffect>
                                  </p:childTnLst>
                                </p:cTn>
                              </p:par>
                              <p:par>
                                <p:cTn id="31" presetID="8" presetClass="emph" presetSubtype="0" fill="hold" nodeType="withEffect">
                                  <p:stCondLst>
                                    <p:cond delay="3600"/>
                                  </p:stCondLst>
                                  <p:childTnLst>
                                    <p:animRot by="-43200000">
                                      <p:cBhvr>
                                        <p:cTn id="32" dur="18000" fill="hold"/>
                                        <p:tgtEl>
                                          <p:spTgt spid="50"/>
                                        </p:tgtEl>
                                        <p:attrNameLst>
                                          <p:attrName>r</p:attrName>
                                        </p:attrNameLst>
                                      </p:cBhvr>
                                    </p:animRot>
                                  </p:childTnLst>
                                </p:cTn>
                              </p:par>
                              <p:par>
                                <p:cTn id="33" presetID="22" presetClass="entr" presetSubtype="1" fill="hold" grpId="0" nodeType="withEffect">
                                  <p:stCondLst>
                                    <p:cond delay="170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2000"/>
                                        <p:tgtEl>
                                          <p:spTgt spid="13"/>
                                        </p:tgtEl>
                                      </p:cBhvr>
                                    </p:animEffect>
                                  </p:childTnLst>
                                </p:cTn>
                              </p:par>
                              <p:par>
                                <p:cTn id="36" presetID="22" presetClass="entr" presetSubtype="8" fill="hold" grpId="0" nodeType="withEffect">
                                  <p:stCondLst>
                                    <p:cond delay="170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2400"/>
                                        <p:tgtEl>
                                          <p:spTgt spid="7"/>
                                        </p:tgtEl>
                                      </p:cBhvr>
                                    </p:animEffect>
                                  </p:childTnLst>
                                </p:cTn>
                              </p:par>
                              <p:par>
                                <p:cTn id="39" presetID="22" presetClass="entr" presetSubtype="8" fill="hold" grpId="0" nodeType="withEffect">
                                  <p:stCondLst>
                                    <p:cond delay="340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2000"/>
                                        <p:tgtEl>
                                          <p:spTgt spid="6"/>
                                        </p:tgtEl>
                                      </p:cBhvr>
                                    </p:animEffect>
                                  </p:childTnLst>
                                </p:cTn>
                              </p:par>
                              <p:par>
                                <p:cTn id="42" presetID="22" presetClass="entr" presetSubtype="8" fill="hold" grpId="0" nodeType="withEffect">
                                  <p:stCondLst>
                                    <p:cond delay="540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2000"/>
                                        <p:tgtEl>
                                          <p:spTgt spid="5"/>
                                        </p:tgtEl>
                                      </p:cBhvr>
                                    </p:animEffect>
                                  </p:childTnLst>
                                </p:cTn>
                              </p:par>
                              <p:par>
                                <p:cTn id="45" presetID="22" presetClass="entr" presetSubtype="8" fill="hold" grpId="0" nodeType="withEffect">
                                  <p:stCondLst>
                                    <p:cond delay="660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2000"/>
                                        <p:tgtEl>
                                          <p:spTgt spid="4"/>
                                        </p:tgtEl>
                                      </p:cBhvr>
                                    </p:animEffect>
                                  </p:childTnLst>
                                </p:cTn>
                              </p:par>
                              <p:par>
                                <p:cTn id="48" presetID="1" presetClass="entr" presetSubtype="0" fill="hold" grpId="0" nodeType="withEffect">
                                  <p:stCondLst>
                                    <p:cond delay="9400"/>
                                  </p:stCondLst>
                                  <p:childTnLst>
                                    <p:set>
                                      <p:cBhvr>
                                        <p:cTn id="49" dur="1" fill="hold">
                                          <p:stCondLst>
                                            <p:cond delay="0"/>
                                          </p:stCondLst>
                                        </p:cTn>
                                        <p:tgtEl>
                                          <p:spTgt spid="60"/>
                                        </p:tgtEl>
                                        <p:attrNameLst>
                                          <p:attrName>style.visibility</p:attrName>
                                        </p:attrNameLst>
                                      </p:cBhvr>
                                      <p:to>
                                        <p:strVal val="visible"/>
                                      </p:to>
                                    </p:set>
                                  </p:childTnLst>
                                </p:cTn>
                              </p:par>
                              <p:par>
                                <p:cTn id="50" presetID="2" presetClass="exit" presetSubtype="4" fill="hold" grpId="1" nodeType="withEffect">
                                  <p:stCondLst>
                                    <p:cond delay="9400"/>
                                  </p:stCondLst>
                                  <p:childTnLst>
                                    <p:anim calcmode="lin" valueType="num">
                                      <p:cBhvr additive="base">
                                        <p:cTn id="51" dur="1500"/>
                                        <p:tgtEl>
                                          <p:spTgt spid="60"/>
                                        </p:tgtEl>
                                        <p:attrNameLst>
                                          <p:attrName>ppt_x</p:attrName>
                                        </p:attrNameLst>
                                      </p:cBhvr>
                                      <p:tavLst>
                                        <p:tav tm="0">
                                          <p:val>
                                            <p:strVal val="ppt_x"/>
                                          </p:val>
                                        </p:tav>
                                        <p:tav tm="100000">
                                          <p:val>
                                            <p:strVal val="ppt_x"/>
                                          </p:val>
                                        </p:tav>
                                      </p:tavLst>
                                    </p:anim>
                                    <p:anim calcmode="lin" valueType="num">
                                      <p:cBhvr additive="base">
                                        <p:cTn id="52" dur="1500"/>
                                        <p:tgtEl>
                                          <p:spTgt spid="60"/>
                                        </p:tgtEl>
                                        <p:attrNameLst>
                                          <p:attrName>ppt_y</p:attrName>
                                        </p:attrNameLst>
                                      </p:cBhvr>
                                      <p:tavLst>
                                        <p:tav tm="0">
                                          <p:val>
                                            <p:strVal val="ppt_y"/>
                                          </p:val>
                                        </p:tav>
                                        <p:tav tm="100000">
                                          <p:val>
                                            <p:strVal val="1+ppt_h/2"/>
                                          </p:val>
                                        </p:tav>
                                      </p:tavLst>
                                    </p:anim>
                                    <p:set>
                                      <p:cBhvr>
                                        <p:cTn id="53" dur="1" fill="hold">
                                          <p:stCondLst>
                                            <p:cond delay="1499"/>
                                          </p:stCondLst>
                                        </p:cTn>
                                        <p:tgtEl>
                                          <p:spTgt spid="60"/>
                                        </p:tgtEl>
                                        <p:attrNameLst>
                                          <p:attrName>style.visibility</p:attrName>
                                        </p:attrNameLst>
                                      </p:cBhvr>
                                      <p:to>
                                        <p:strVal val="hidden"/>
                                      </p:to>
                                    </p:set>
                                  </p:childTnLst>
                                </p:cTn>
                              </p:par>
                              <p:par>
                                <p:cTn id="54" presetID="1" presetClass="entr" presetSubtype="0" fill="hold" grpId="0" nodeType="withEffect">
                                  <p:stCondLst>
                                    <p:cond delay="10100"/>
                                  </p:stCondLst>
                                  <p:childTnLst>
                                    <p:set>
                                      <p:cBhvr>
                                        <p:cTn id="55" dur="1" fill="hold">
                                          <p:stCondLst>
                                            <p:cond delay="0"/>
                                          </p:stCondLst>
                                        </p:cTn>
                                        <p:tgtEl>
                                          <p:spTgt spid="61"/>
                                        </p:tgtEl>
                                        <p:attrNameLst>
                                          <p:attrName>style.visibility</p:attrName>
                                        </p:attrNameLst>
                                      </p:cBhvr>
                                      <p:to>
                                        <p:strVal val="visible"/>
                                      </p:to>
                                    </p:set>
                                  </p:childTnLst>
                                </p:cTn>
                              </p:par>
                              <p:par>
                                <p:cTn id="56" presetID="2" presetClass="exit" presetSubtype="4" fill="hold" grpId="1" nodeType="withEffect">
                                  <p:stCondLst>
                                    <p:cond delay="10100"/>
                                  </p:stCondLst>
                                  <p:childTnLst>
                                    <p:anim calcmode="lin" valueType="num">
                                      <p:cBhvr additive="base">
                                        <p:cTn id="57" dur="1600"/>
                                        <p:tgtEl>
                                          <p:spTgt spid="61"/>
                                        </p:tgtEl>
                                        <p:attrNameLst>
                                          <p:attrName>ppt_x</p:attrName>
                                        </p:attrNameLst>
                                      </p:cBhvr>
                                      <p:tavLst>
                                        <p:tav tm="0">
                                          <p:val>
                                            <p:strVal val="ppt_x"/>
                                          </p:val>
                                        </p:tav>
                                        <p:tav tm="100000">
                                          <p:val>
                                            <p:strVal val="ppt_x"/>
                                          </p:val>
                                        </p:tav>
                                      </p:tavLst>
                                    </p:anim>
                                    <p:anim calcmode="lin" valueType="num">
                                      <p:cBhvr additive="base">
                                        <p:cTn id="58" dur="1600"/>
                                        <p:tgtEl>
                                          <p:spTgt spid="61"/>
                                        </p:tgtEl>
                                        <p:attrNameLst>
                                          <p:attrName>ppt_y</p:attrName>
                                        </p:attrNameLst>
                                      </p:cBhvr>
                                      <p:tavLst>
                                        <p:tav tm="0">
                                          <p:val>
                                            <p:strVal val="ppt_y"/>
                                          </p:val>
                                        </p:tav>
                                        <p:tav tm="100000">
                                          <p:val>
                                            <p:strVal val="1+ppt_h/2"/>
                                          </p:val>
                                        </p:tav>
                                      </p:tavLst>
                                    </p:anim>
                                    <p:set>
                                      <p:cBhvr>
                                        <p:cTn id="59" dur="1" fill="hold">
                                          <p:stCondLst>
                                            <p:cond delay="1599"/>
                                          </p:stCondLst>
                                        </p:cTn>
                                        <p:tgtEl>
                                          <p:spTgt spid="61"/>
                                        </p:tgtEl>
                                        <p:attrNameLst>
                                          <p:attrName>style.visibility</p:attrName>
                                        </p:attrNameLst>
                                      </p:cBhvr>
                                      <p:to>
                                        <p:strVal val="hidden"/>
                                      </p:to>
                                    </p:set>
                                  </p:childTnLst>
                                </p:cTn>
                              </p:par>
                              <p:par>
                                <p:cTn id="60" presetID="1" presetClass="entr" presetSubtype="0" fill="hold" grpId="0" nodeType="withEffect">
                                  <p:stCondLst>
                                    <p:cond delay="10600"/>
                                  </p:stCondLst>
                                  <p:childTnLst>
                                    <p:set>
                                      <p:cBhvr>
                                        <p:cTn id="61" dur="1" fill="hold">
                                          <p:stCondLst>
                                            <p:cond delay="0"/>
                                          </p:stCondLst>
                                        </p:cTn>
                                        <p:tgtEl>
                                          <p:spTgt spid="62"/>
                                        </p:tgtEl>
                                        <p:attrNameLst>
                                          <p:attrName>style.visibility</p:attrName>
                                        </p:attrNameLst>
                                      </p:cBhvr>
                                      <p:to>
                                        <p:strVal val="visible"/>
                                      </p:to>
                                    </p:set>
                                  </p:childTnLst>
                                </p:cTn>
                              </p:par>
                              <p:par>
                                <p:cTn id="62" presetID="2" presetClass="exit" presetSubtype="4" fill="hold" grpId="1" nodeType="withEffect">
                                  <p:stCondLst>
                                    <p:cond delay="10600"/>
                                  </p:stCondLst>
                                  <p:childTnLst>
                                    <p:anim calcmode="lin" valueType="num">
                                      <p:cBhvr additive="base">
                                        <p:cTn id="63" dur="1600"/>
                                        <p:tgtEl>
                                          <p:spTgt spid="62"/>
                                        </p:tgtEl>
                                        <p:attrNameLst>
                                          <p:attrName>ppt_x</p:attrName>
                                        </p:attrNameLst>
                                      </p:cBhvr>
                                      <p:tavLst>
                                        <p:tav tm="0">
                                          <p:val>
                                            <p:strVal val="ppt_x"/>
                                          </p:val>
                                        </p:tav>
                                        <p:tav tm="100000">
                                          <p:val>
                                            <p:strVal val="ppt_x"/>
                                          </p:val>
                                        </p:tav>
                                      </p:tavLst>
                                    </p:anim>
                                    <p:anim calcmode="lin" valueType="num">
                                      <p:cBhvr additive="base">
                                        <p:cTn id="64" dur="1600"/>
                                        <p:tgtEl>
                                          <p:spTgt spid="62"/>
                                        </p:tgtEl>
                                        <p:attrNameLst>
                                          <p:attrName>ppt_y</p:attrName>
                                        </p:attrNameLst>
                                      </p:cBhvr>
                                      <p:tavLst>
                                        <p:tav tm="0">
                                          <p:val>
                                            <p:strVal val="ppt_y"/>
                                          </p:val>
                                        </p:tav>
                                        <p:tav tm="100000">
                                          <p:val>
                                            <p:strVal val="1+ppt_h/2"/>
                                          </p:val>
                                        </p:tav>
                                      </p:tavLst>
                                    </p:anim>
                                    <p:set>
                                      <p:cBhvr>
                                        <p:cTn id="65" dur="1" fill="hold">
                                          <p:stCondLst>
                                            <p:cond delay="1599"/>
                                          </p:stCondLst>
                                        </p:cTn>
                                        <p:tgtEl>
                                          <p:spTgt spid="62"/>
                                        </p:tgtEl>
                                        <p:attrNameLst>
                                          <p:attrName>style.visibility</p:attrName>
                                        </p:attrNameLst>
                                      </p:cBhvr>
                                      <p:to>
                                        <p:strVal val="hidden"/>
                                      </p:to>
                                    </p:set>
                                  </p:childTnLst>
                                </p:cTn>
                              </p:par>
                              <p:par>
                                <p:cTn id="66" presetID="1" presetClass="entr" presetSubtype="0" fill="hold" grpId="0" nodeType="withEffect">
                                  <p:stCondLst>
                                    <p:cond delay="11200"/>
                                  </p:stCondLst>
                                  <p:childTnLst>
                                    <p:set>
                                      <p:cBhvr>
                                        <p:cTn id="67" dur="1" fill="hold">
                                          <p:stCondLst>
                                            <p:cond delay="0"/>
                                          </p:stCondLst>
                                        </p:cTn>
                                        <p:tgtEl>
                                          <p:spTgt spid="63"/>
                                        </p:tgtEl>
                                        <p:attrNameLst>
                                          <p:attrName>style.visibility</p:attrName>
                                        </p:attrNameLst>
                                      </p:cBhvr>
                                      <p:to>
                                        <p:strVal val="visible"/>
                                      </p:to>
                                    </p:set>
                                  </p:childTnLst>
                                </p:cTn>
                              </p:par>
                              <p:par>
                                <p:cTn id="68" presetID="2" presetClass="exit" presetSubtype="4" fill="hold" grpId="1" nodeType="withEffect">
                                  <p:stCondLst>
                                    <p:cond delay="11200"/>
                                  </p:stCondLst>
                                  <p:childTnLst>
                                    <p:anim calcmode="lin" valueType="num">
                                      <p:cBhvr additive="base">
                                        <p:cTn id="69" dur="1600"/>
                                        <p:tgtEl>
                                          <p:spTgt spid="63"/>
                                        </p:tgtEl>
                                        <p:attrNameLst>
                                          <p:attrName>ppt_x</p:attrName>
                                        </p:attrNameLst>
                                      </p:cBhvr>
                                      <p:tavLst>
                                        <p:tav tm="0">
                                          <p:val>
                                            <p:strVal val="ppt_x"/>
                                          </p:val>
                                        </p:tav>
                                        <p:tav tm="100000">
                                          <p:val>
                                            <p:strVal val="ppt_x"/>
                                          </p:val>
                                        </p:tav>
                                      </p:tavLst>
                                    </p:anim>
                                    <p:anim calcmode="lin" valueType="num">
                                      <p:cBhvr additive="base">
                                        <p:cTn id="70" dur="1600"/>
                                        <p:tgtEl>
                                          <p:spTgt spid="63"/>
                                        </p:tgtEl>
                                        <p:attrNameLst>
                                          <p:attrName>ppt_y</p:attrName>
                                        </p:attrNameLst>
                                      </p:cBhvr>
                                      <p:tavLst>
                                        <p:tav tm="0">
                                          <p:val>
                                            <p:strVal val="ppt_y"/>
                                          </p:val>
                                        </p:tav>
                                        <p:tav tm="100000">
                                          <p:val>
                                            <p:strVal val="1+ppt_h/2"/>
                                          </p:val>
                                        </p:tav>
                                      </p:tavLst>
                                    </p:anim>
                                    <p:set>
                                      <p:cBhvr>
                                        <p:cTn id="71" dur="1" fill="hold">
                                          <p:stCondLst>
                                            <p:cond delay="1599"/>
                                          </p:stCondLst>
                                        </p:cTn>
                                        <p:tgtEl>
                                          <p:spTgt spid="63"/>
                                        </p:tgtEl>
                                        <p:attrNameLst>
                                          <p:attrName>style.visibility</p:attrName>
                                        </p:attrNameLst>
                                      </p:cBhvr>
                                      <p:to>
                                        <p:strVal val="hidden"/>
                                      </p:to>
                                    </p:set>
                                  </p:childTnLst>
                                </p:cTn>
                              </p:par>
                              <p:par>
                                <p:cTn id="72" presetID="1" presetClass="entr" presetSubtype="0" fill="hold" grpId="0" nodeType="withEffect">
                                  <p:stCondLst>
                                    <p:cond delay="11900"/>
                                  </p:stCondLst>
                                  <p:childTnLst>
                                    <p:set>
                                      <p:cBhvr>
                                        <p:cTn id="73" dur="1" fill="hold">
                                          <p:stCondLst>
                                            <p:cond delay="0"/>
                                          </p:stCondLst>
                                        </p:cTn>
                                        <p:tgtEl>
                                          <p:spTgt spid="64"/>
                                        </p:tgtEl>
                                        <p:attrNameLst>
                                          <p:attrName>style.visibility</p:attrName>
                                        </p:attrNameLst>
                                      </p:cBhvr>
                                      <p:to>
                                        <p:strVal val="visible"/>
                                      </p:to>
                                    </p:set>
                                  </p:childTnLst>
                                </p:cTn>
                              </p:par>
                              <p:par>
                                <p:cTn id="74" presetID="2" presetClass="exit" presetSubtype="4" fill="hold" grpId="1" nodeType="withEffect">
                                  <p:stCondLst>
                                    <p:cond delay="11900"/>
                                  </p:stCondLst>
                                  <p:childTnLst>
                                    <p:anim calcmode="lin" valueType="num">
                                      <p:cBhvr additive="base">
                                        <p:cTn id="75" dur="1600"/>
                                        <p:tgtEl>
                                          <p:spTgt spid="64"/>
                                        </p:tgtEl>
                                        <p:attrNameLst>
                                          <p:attrName>ppt_x</p:attrName>
                                        </p:attrNameLst>
                                      </p:cBhvr>
                                      <p:tavLst>
                                        <p:tav tm="0">
                                          <p:val>
                                            <p:strVal val="ppt_x"/>
                                          </p:val>
                                        </p:tav>
                                        <p:tav tm="100000">
                                          <p:val>
                                            <p:strVal val="ppt_x"/>
                                          </p:val>
                                        </p:tav>
                                      </p:tavLst>
                                    </p:anim>
                                    <p:anim calcmode="lin" valueType="num">
                                      <p:cBhvr additive="base">
                                        <p:cTn id="76" dur="1600"/>
                                        <p:tgtEl>
                                          <p:spTgt spid="64"/>
                                        </p:tgtEl>
                                        <p:attrNameLst>
                                          <p:attrName>ppt_y</p:attrName>
                                        </p:attrNameLst>
                                      </p:cBhvr>
                                      <p:tavLst>
                                        <p:tav tm="0">
                                          <p:val>
                                            <p:strVal val="ppt_y"/>
                                          </p:val>
                                        </p:tav>
                                        <p:tav tm="100000">
                                          <p:val>
                                            <p:strVal val="1+ppt_h/2"/>
                                          </p:val>
                                        </p:tav>
                                      </p:tavLst>
                                    </p:anim>
                                    <p:set>
                                      <p:cBhvr>
                                        <p:cTn id="77" dur="1" fill="hold">
                                          <p:stCondLst>
                                            <p:cond delay="1599"/>
                                          </p:stCondLst>
                                        </p:cTn>
                                        <p:tgtEl>
                                          <p:spTgt spid="64"/>
                                        </p:tgtEl>
                                        <p:attrNameLst>
                                          <p:attrName>style.visibility</p:attrName>
                                        </p:attrNameLst>
                                      </p:cBhvr>
                                      <p:to>
                                        <p:strVal val="hidden"/>
                                      </p:to>
                                    </p:set>
                                  </p:childTnLst>
                                </p:cTn>
                              </p:par>
                              <p:par>
                                <p:cTn id="78" presetID="1" presetClass="entr" presetSubtype="0" fill="hold" grpId="0" nodeType="withEffect">
                                  <p:stCondLst>
                                    <p:cond delay="12500"/>
                                  </p:stCondLst>
                                  <p:childTnLst>
                                    <p:set>
                                      <p:cBhvr>
                                        <p:cTn id="79" dur="1" fill="hold">
                                          <p:stCondLst>
                                            <p:cond delay="0"/>
                                          </p:stCondLst>
                                        </p:cTn>
                                        <p:tgtEl>
                                          <p:spTgt spid="65"/>
                                        </p:tgtEl>
                                        <p:attrNameLst>
                                          <p:attrName>style.visibility</p:attrName>
                                        </p:attrNameLst>
                                      </p:cBhvr>
                                      <p:to>
                                        <p:strVal val="visible"/>
                                      </p:to>
                                    </p:set>
                                  </p:childTnLst>
                                </p:cTn>
                              </p:par>
                              <p:par>
                                <p:cTn id="80" presetID="2" presetClass="exit" presetSubtype="4" fill="hold" grpId="1" nodeType="withEffect">
                                  <p:stCondLst>
                                    <p:cond delay="12500"/>
                                  </p:stCondLst>
                                  <p:childTnLst>
                                    <p:anim calcmode="lin" valueType="num">
                                      <p:cBhvr additive="base">
                                        <p:cTn id="81" dur="1600"/>
                                        <p:tgtEl>
                                          <p:spTgt spid="65"/>
                                        </p:tgtEl>
                                        <p:attrNameLst>
                                          <p:attrName>ppt_x</p:attrName>
                                        </p:attrNameLst>
                                      </p:cBhvr>
                                      <p:tavLst>
                                        <p:tav tm="0">
                                          <p:val>
                                            <p:strVal val="ppt_x"/>
                                          </p:val>
                                        </p:tav>
                                        <p:tav tm="100000">
                                          <p:val>
                                            <p:strVal val="ppt_x"/>
                                          </p:val>
                                        </p:tav>
                                      </p:tavLst>
                                    </p:anim>
                                    <p:anim calcmode="lin" valueType="num">
                                      <p:cBhvr additive="base">
                                        <p:cTn id="82" dur="1600"/>
                                        <p:tgtEl>
                                          <p:spTgt spid="65"/>
                                        </p:tgtEl>
                                        <p:attrNameLst>
                                          <p:attrName>ppt_y</p:attrName>
                                        </p:attrNameLst>
                                      </p:cBhvr>
                                      <p:tavLst>
                                        <p:tav tm="0">
                                          <p:val>
                                            <p:strVal val="ppt_y"/>
                                          </p:val>
                                        </p:tav>
                                        <p:tav tm="100000">
                                          <p:val>
                                            <p:strVal val="1+ppt_h/2"/>
                                          </p:val>
                                        </p:tav>
                                      </p:tavLst>
                                    </p:anim>
                                    <p:set>
                                      <p:cBhvr>
                                        <p:cTn id="83" dur="1" fill="hold">
                                          <p:stCondLst>
                                            <p:cond delay="1599"/>
                                          </p:stCondLst>
                                        </p:cTn>
                                        <p:tgtEl>
                                          <p:spTgt spid="65"/>
                                        </p:tgtEl>
                                        <p:attrNameLst>
                                          <p:attrName>style.visibility</p:attrName>
                                        </p:attrNameLst>
                                      </p:cBhvr>
                                      <p:to>
                                        <p:strVal val="hidden"/>
                                      </p:to>
                                    </p:set>
                                  </p:childTnLst>
                                </p:cTn>
                              </p:par>
                              <p:par>
                                <p:cTn id="84" presetID="1" presetClass="entr" presetSubtype="0" fill="hold" grpId="0" nodeType="withEffect">
                                  <p:stCondLst>
                                    <p:cond delay="13100"/>
                                  </p:stCondLst>
                                  <p:childTnLst>
                                    <p:set>
                                      <p:cBhvr>
                                        <p:cTn id="85" dur="1" fill="hold">
                                          <p:stCondLst>
                                            <p:cond delay="0"/>
                                          </p:stCondLst>
                                        </p:cTn>
                                        <p:tgtEl>
                                          <p:spTgt spid="66"/>
                                        </p:tgtEl>
                                        <p:attrNameLst>
                                          <p:attrName>style.visibility</p:attrName>
                                        </p:attrNameLst>
                                      </p:cBhvr>
                                      <p:to>
                                        <p:strVal val="visible"/>
                                      </p:to>
                                    </p:set>
                                  </p:childTnLst>
                                </p:cTn>
                              </p:par>
                              <p:par>
                                <p:cTn id="86" presetID="2" presetClass="exit" presetSubtype="4" fill="hold" grpId="1" nodeType="withEffect">
                                  <p:stCondLst>
                                    <p:cond delay="13100"/>
                                  </p:stCondLst>
                                  <p:childTnLst>
                                    <p:anim calcmode="lin" valueType="num">
                                      <p:cBhvr additive="base">
                                        <p:cTn id="87" dur="1600"/>
                                        <p:tgtEl>
                                          <p:spTgt spid="66"/>
                                        </p:tgtEl>
                                        <p:attrNameLst>
                                          <p:attrName>ppt_x</p:attrName>
                                        </p:attrNameLst>
                                      </p:cBhvr>
                                      <p:tavLst>
                                        <p:tav tm="0">
                                          <p:val>
                                            <p:strVal val="ppt_x"/>
                                          </p:val>
                                        </p:tav>
                                        <p:tav tm="100000">
                                          <p:val>
                                            <p:strVal val="ppt_x"/>
                                          </p:val>
                                        </p:tav>
                                      </p:tavLst>
                                    </p:anim>
                                    <p:anim calcmode="lin" valueType="num">
                                      <p:cBhvr additive="base">
                                        <p:cTn id="88" dur="1600"/>
                                        <p:tgtEl>
                                          <p:spTgt spid="66"/>
                                        </p:tgtEl>
                                        <p:attrNameLst>
                                          <p:attrName>ppt_y</p:attrName>
                                        </p:attrNameLst>
                                      </p:cBhvr>
                                      <p:tavLst>
                                        <p:tav tm="0">
                                          <p:val>
                                            <p:strVal val="ppt_y"/>
                                          </p:val>
                                        </p:tav>
                                        <p:tav tm="100000">
                                          <p:val>
                                            <p:strVal val="1+ppt_h/2"/>
                                          </p:val>
                                        </p:tav>
                                      </p:tavLst>
                                    </p:anim>
                                    <p:set>
                                      <p:cBhvr>
                                        <p:cTn id="89" dur="1" fill="hold">
                                          <p:stCondLst>
                                            <p:cond delay="1599"/>
                                          </p:stCondLst>
                                        </p:cTn>
                                        <p:tgtEl>
                                          <p:spTgt spid="66"/>
                                        </p:tgtEl>
                                        <p:attrNameLst>
                                          <p:attrName>style.visibility</p:attrName>
                                        </p:attrNameLst>
                                      </p:cBhvr>
                                      <p:to>
                                        <p:strVal val="hidden"/>
                                      </p:to>
                                    </p:set>
                                  </p:childTnLst>
                                </p:cTn>
                              </p:par>
                              <p:par>
                                <p:cTn id="90" presetID="1" presetClass="entr" presetSubtype="0" fill="hold" grpId="0" nodeType="withEffect">
                                  <p:stCondLst>
                                    <p:cond delay="13800"/>
                                  </p:stCondLst>
                                  <p:childTnLst>
                                    <p:set>
                                      <p:cBhvr>
                                        <p:cTn id="91" dur="1" fill="hold">
                                          <p:stCondLst>
                                            <p:cond delay="0"/>
                                          </p:stCondLst>
                                        </p:cTn>
                                        <p:tgtEl>
                                          <p:spTgt spid="67"/>
                                        </p:tgtEl>
                                        <p:attrNameLst>
                                          <p:attrName>style.visibility</p:attrName>
                                        </p:attrNameLst>
                                      </p:cBhvr>
                                      <p:to>
                                        <p:strVal val="visible"/>
                                      </p:to>
                                    </p:set>
                                  </p:childTnLst>
                                </p:cTn>
                              </p:par>
                              <p:par>
                                <p:cTn id="92" presetID="2" presetClass="exit" presetSubtype="4" fill="hold" grpId="1" nodeType="withEffect">
                                  <p:stCondLst>
                                    <p:cond delay="13800"/>
                                  </p:stCondLst>
                                  <p:childTnLst>
                                    <p:anim calcmode="lin" valueType="num">
                                      <p:cBhvr additive="base">
                                        <p:cTn id="93" dur="1600"/>
                                        <p:tgtEl>
                                          <p:spTgt spid="67"/>
                                        </p:tgtEl>
                                        <p:attrNameLst>
                                          <p:attrName>ppt_x</p:attrName>
                                        </p:attrNameLst>
                                      </p:cBhvr>
                                      <p:tavLst>
                                        <p:tav tm="0">
                                          <p:val>
                                            <p:strVal val="ppt_x"/>
                                          </p:val>
                                        </p:tav>
                                        <p:tav tm="100000">
                                          <p:val>
                                            <p:strVal val="ppt_x"/>
                                          </p:val>
                                        </p:tav>
                                      </p:tavLst>
                                    </p:anim>
                                    <p:anim calcmode="lin" valueType="num">
                                      <p:cBhvr additive="base">
                                        <p:cTn id="94" dur="1600"/>
                                        <p:tgtEl>
                                          <p:spTgt spid="67"/>
                                        </p:tgtEl>
                                        <p:attrNameLst>
                                          <p:attrName>ppt_y</p:attrName>
                                        </p:attrNameLst>
                                      </p:cBhvr>
                                      <p:tavLst>
                                        <p:tav tm="0">
                                          <p:val>
                                            <p:strVal val="ppt_y"/>
                                          </p:val>
                                        </p:tav>
                                        <p:tav tm="100000">
                                          <p:val>
                                            <p:strVal val="1+ppt_h/2"/>
                                          </p:val>
                                        </p:tav>
                                      </p:tavLst>
                                    </p:anim>
                                    <p:set>
                                      <p:cBhvr>
                                        <p:cTn id="95" dur="1" fill="hold">
                                          <p:stCondLst>
                                            <p:cond delay="1599"/>
                                          </p:stCondLst>
                                        </p:cTn>
                                        <p:tgtEl>
                                          <p:spTgt spid="67"/>
                                        </p:tgtEl>
                                        <p:attrNameLst>
                                          <p:attrName>style.visibility</p:attrName>
                                        </p:attrNameLst>
                                      </p:cBhvr>
                                      <p:to>
                                        <p:strVal val="hidden"/>
                                      </p:to>
                                    </p:set>
                                  </p:childTnLst>
                                </p:cTn>
                              </p:par>
                              <p:par>
                                <p:cTn id="96" presetID="1" presetClass="entr" presetSubtype="0" fill="hold" grpId="0" nodeType="withEffect">
                                  <p:stCondLst>
                                    <p:cond delay="14400"/>
                                  </p:stCondLst>
                                  <p:childTnLst>
                                    <p:set>
                                      <p:cBhvr>
                                        <p:cTn id="97" dur="1" fill="hold">
                                          <p:stCondLst>
                                            <p:cond delay="0"/>
                                          </p:stCondLst>
                                        </p:cTn>
                                        <p:tgtEl>
                                          <p:spTgt spid="68"/>
                                        </p:tgtEl>
                                        <p:attrNameLst>
                                          <p:attrName>style.visibility</p:attrName>
                                        </p:attrNameLst>
                                      </p:cBhvr>
                                      <p:to>
                                        <p:strVal val="visible"/>
                                      </p:to>
                                    </p:set>
                                  </p:childTnLst>
                                </p:cTn>
                              </p:par>
                              <p:par>
                                <p:cTn id="98" presetID="2" presetClass="exit" presetSubtype="4" fill="hold" grpId="1" nodeType="withEffect">
                                  <p:stCondLst>
                                    <p:cond delay="14500"/>
                                  </p:stCondLst>
                                  <p:childTnLst>
                                    <p:anim calcmode="lin" valueType="num">
                                      <p:cBhvr additive="base">
                                        <p:cTn id="99" dur="1600"/>
                                        <p:tgtEl>
                                          <p:spTgt spid="68"/>
                                        </p:tgtEl>
                                        <p:attrNameLst>
                                          <p:attrName>ppt_x</p:attrName>
                                        </p:attrNameLst>
                                      </p:cBhvr>
                                      <p:tavLst>
                                        <p:tav tm="0">
                                          <p:val>
                                            <p:strVal val="ppt_x"/>
                                          </p:val>
                                        </p:tav>
                                        <p:tav tm="100000">
                                          <p:val>
                                            <p:strVal val="ppt_x"/>
                                          </p:val>
                                        </p:tav>
                                      </p:tavLst>
                                    </p:anim>
                                    <p:anim calcmode="lin" valueType="num">
                                      <p:cBhvr additive="base">
                                        <p:cTn id="100" dur="1600"/>
                                        <p:tgtEl>
                                          <p:spTgt spid="68"/>
                                        </p:tgtEl>
                                        <p:attrNameLst>
                                          <p:attrName>ppt_y</p:attrName>
                                        </p:attrNameLst>
                                      </p:cBhvr>
                                      <p:tavLst>
                                        <p:tav tm="0">
                                          <p:val>
                                            <p:strVal val="ppt_y"/>
                                          </p:val>
                                        </p:tav>
                                        <p:tav tm="100000">
                                          <p:val>
                                            <p:strVal val="1+ppt_h/2"/>
                                          </p:val>
                                        </p:tav>
                                      </p:tavLst>
                                    </p:anim>
                                    <p:set>
                                      <p:cBhvr>
                                        <p:cTn id="101" dur="1" fill="hold">
                                          <p:stCondLst>
                                            <p:cond delay="1599"/>
                                          </p:stCondLst>
                                        </p:cTn>
                                        <p:tgtEl>
                                          <p:spTgt spid="68"/>
                                        </p:tgtEl>
                                        <p:attrNameLst>
                                          <p:attrName>style.visibility</p:attrName>
                                        </p:attrNameLst>
                                      </p:cBhvr>
                                      <p:to>
                                        <p:strVal val="hidden"/>
                                      </p:to>
                                    </p:set>
                                  </p:childTnLst>
                                </p:cTn>
                              </p:par>
                              <p:par>
                                <p:cTn id="102" presetID="1" presetClass="entr" presetSubtype="0" fill="hold" grpId="0" nodeType="withEffect">
                                  <p:stCondLst>
                                    <p:cond delay="15200"/>
                                  </p:stCondLst>
                                  <p:childTnLst>
                                    <p:set>
                                      <p:cBhvr>
                                        <p:cTn id="103" dur="1" fill="hold">
                                          <p:stCondLst>
                                            <p:cond delay="0"/>
                                          </p:stCondLst>
                                        </p:cTn>
                                        <p:tgtEl>
                                          <p:spTgt spid="69"/>
                                        </p:tgtEl>
                                        <p:attrNameLst>
                                          <p:attrName>style.visibility</p:attrName>
                                        </p:attrNameLst>
                                      </p:cBhvr>
                                      <p:to>
                                        <p:strVal val="visible"/>
                                      </p:to>
                                    </p:set>
                                  </p:childTnLst>
                                </p:cTn>
                              </p:par>
                              <p:par>
                                <p:cTn id="104" presetID="2" presetClass="exit" presetSubtype="4" fill="hold" grpId="1" nodeType="withEffect">
                                  <p:stCondLst>
                                    <p:cond delay="15200"/>
                                  </p:stCondLst>
                                  <p:childTnLst>
                                    <p:anim calcmode="lin" valueType="num">
                                      <p:cBhvr additive="base">
                                        <p:cTn id="105" dur="1600"/>
                                        <p:tgtEl>
                                          <p:spTgt spid="69"/>
                                        </p:tgtEl>
                                        <p:attrNameLst>
                                          <p:attrName>ppt_x</p:attrName>
                                        </p:attrNameLst>
                                      </p:cBhvr>
                                      <p:tavLst>
                                        <p:tav tm="0">
                                          <p:val>
                                            <p:strVal val="ppt_x"/>
                                          </p:val>
                                        </p:tav>
                                        <p:tav tm="100000">
                                          <p:val>
                                            <p:strVal val="ppt_x"/>
                                          </p:val>
                                        </p:tav>
                                      </p:tavLst>
                                    </p:anim>
                                    <p:anim calcmode="lin" valueType="num">
                                      <p:cBhvr additive="base">
                                        <p:cTn id="106" dur="1600"/>
                                        <p:tgtEl>
                                          <p:spTgt spid="69"/>
                                        </p:tgtEl>
                                        <p:attrNameLst>
                                          <p:attrName>ppt_y</p:attrName>
                                        </p:attrNameLst>
                                      </p:cBhvr>
                                      <p:tavLst>
                                        <p:tav tm="0">
                                          <p:val>
                                            <p:strVal val="ppt_y"/>
                                          </p:val>
                                        </p:tav>
                                        <p:tav tm="100000">
                                          <p:val>
                                            <p:strVal val="1+ppt_h/2"/>
                                          </p:val>
                                        </p:tav>
                                      </p:tavLst>
                                    </p:anim>
                                    <p:set>
                                      <p:cBhvr>
                                        <p:cTn id="107" dur="1" fill="hold">
                                          <p:stCondLst>
                                            <p:cond delay="1599"/>
                                          </p:stCondLst>
                                        </p:cTn>
                                        <p:tgtEl>
                                          <p:spTgt spid="69"/>
                                        </p:tgtEl>
                                        <p:attrNameLst>
                                          <p:attrName>style.visibility</p:attrName>
                                        </p:attrNameLst>
                                      </p:cBhvr>
                                      <p:to>
                                        <p:strVal val="hidden"/>
                                      </p:to>
                                    </p:set>
                                  </p:childTnLst>
                                </p:cTn>
                              </p:par>
                              <p:par>
                                <p:cTn id="108" presetID="1" presetClass="entr" presetSubtype="0" fill="hold" grpId="0" nodeType="withEffect">
                                  <p:stCondLst>
                                    <p:cond delay="15900"/>
                                  </p:stCondLst>
                                  <p:childTnLst>
                                    <p:set>
                                      <p:cBhvr>
                                        <p:cTn id="109" dur="1" fill="hold">
                                          <p:stCondLst>
                                            <p:cond delay="0"/>
                                          </p:stCondLst>
                                        </p:cTn>
                                        <p:tgtEl>
                                          <p:spTgt spid="70"/>
                                        </p:tgtEl>
                                        <p:attrNameLst>
                                          <p:attrName>style.visibility</p:attrName>
                                        </p:attrNameLst>
                                      </p:cBhvr>
                                      <p:to>
                                        <p:strVal val="visible"/>
                                      </p:to>
                                    </p:set>
                                  </p:childTnLst>
                                </p:cTn>
                              </p:par>
                              <p:par>
                                <p:cTn id="110" presetID="2" presetClass="exit" presetSubtype="4" fill="hold" grpId="1" nodeType="withEffect">
                                  <p:stCondLst>
                                    <p:cond delay="15900"/>
                                  </p:stCondLst>
                                  <p:childTnLst>
                                    <p:anim calcmode="lin" valueType="num">
                                      <p:cBhvr additive="base">
                                        <p:cTn id="111" dur="1600"/>
                                        <p:tgtEl>
                                          <p:spTgt spid="70"/>
                                        </p:tgtEl>
                                        <p:attrNameLst>
                                          <p:attrName>ppt_x</p:attrName>
                                        </p:attrNameLst>
                                      </p:cBhvr>
                                      <p:tavLst>
                                        <p:tav tm="0">
                                          <p:val>
                                            <p:strVal val="ppt_x"/>
                                          </p:val>
                                        </p:tav>
                                        <p:tav tm="100000">
                                          <p:val>
                                            <p:strVal val="ppt_x"/>
                                          </p:val>
                                        </p:tav>
                                      </p:tavLst>
                                    </p:anim>
                                    <p:anim calcmode="lin" valueType="num">
                                      <p:cBhvr additive="base">
                                        <p:cTn id="112" dur="1600"/>
                                        <p:tgtEl>
                                          <p:spTgt spid="70"/>
                                        </p:tgtEl>
                                        <p:attrNameLst>
                                          <p:attrName>ppt_y</p:attrName>
                                        </p:attrNameLst>
                                      </p:cBhvr>
                                      <p:tavLst>
                                        <p:tav tm="0">
                                          <p:val>
                                            <p:strVal val="ppt_y"/>
                                          </p:val>
                                        </p:tav>
                                        <p:tav tm="100000">
                                          <p:val>
                                            <p:strVal val="1+ppt_h/2"/>
                                          </p:val>
                                        </p:tav>
                                      </p:tavLst>
                                    </p:anim>
                                    <p:set>
                                      <p:cBhvr>
                                        <p:cTn id="113" dur="1" fill="hold">
                                          <p:stCondLst>
                                            <p:cond delay="1599"/>
                                          </p:stCondLst>
                                        </p:cTn>
                                        <p:tgtEl>
                                          <p:spTgt spid="70"/>
                                        </p:tgtEl>
                                        <p:attrNameLst>
                                          <p:attrName>style.visibility</p:attrName>
                                        </p:attrNameLst>
                                      </p:cBhvr>
                                      <p:to>
                                        <p:strVal val="hidden"/>
                                      </p:to>
                                    </p:set>
                                  </p:childTnLst>
                                </p:cTn>
                              </p:par>
                              <p:par>
                                <p:cTn id="114" presetID="1" presetClass="entr" presetSubtype="0" fill="hold" grpId="0" nodeType="withEffect">
                                  <p:stCondLst>
                                    <p:cond delay="16500"/>
                                  </p:stCondLst>
                                  <p:childTnLst>
                                    <p:set>
                                      <p:cBhvr>
                                        <p:cTn id="115" dur="1" fill="hold">
                                          <p:stCondLst>
                                            <p:cond delay="0"/>
                                          </p:stCondLst>
                                        </p:cTn>
                                        <p:tgtEl>
                                          <p:spTgt spid="71"/>
                                        </p:tgtEl>
                                        <p:attrNameLst>
                                          <p:attrName>style.visibility</p:attrName>
                                        </p:attrNameLst>
                                      </p:cBhvr>
                                      <p:to>
                                        <p:strVal val="visible"/>
                                      </p:to>
                                    </p:set>
                                  </p:childTnLst>
                                </p:cTn>
                              </p:par>
                              <p:par>
                                <p:cTn id="116" presetID="2" presetClass="exit" presetSubtype="4" fill="hold" grpId="1" nodeType="withEffect">
                                  <p:stCondLst>
                                    <p:cond delay="16500"/>
                                  </p:stCondLst>
                                  <p:childTnLst>
                                    <p:anim calcmode="lin" valueType="num">
                                      <p:cBhvr additive="base">
                                        <p:cTn id="117" dur="1600"/>
                                        <p:tgtEl>
                                          <p:spTgt spid="71"/>
                                        </p:tgtEl>
                                        <p:attrNameLst>
                                          <p:attrName>ppt_x</p:attrName>
                                        </p:attrNameLst>
                                      </p:cBhvr>
                                      <p:tavLst>
                                        <p:tav tm="0">
                                          <p:val>
                                            <p:strVal val="ppt_x"/>
                                          </p:val>
                                        </p:tav>
                                        <p:tav tm="100000">
                                          <p:val>
                                            <p:strVal val="ppt_x"/>
                                          </p:val>
                                        </p:tav>
                                      </p:tavLst>
                                    </p:anim>
                                    <p:anim calcmode="lin" valueType="num">
                                      <p:cBhvr additive="base">
                                        <p:cTn id="118" dur="1600"/>
                                        <p:tgtEl>
                                          <p:spTgt spid="71"/>
                                        </p:tgtEl>
                                        <p:attrNameLst>
                                          <p:attrName>ppt_y</p:attrName>
                                        </p:attrNameLst>
                                      </p:cBhvr>
                                      <p:tavLst>
                                        <p:tav tm="0">
                                          <p:val>
                                            <p:strVal val="ppt_y"/>
                                          </p:val>
                                        </p:tav>
                                        <p:tav tm="100000">
                                          <p:val>
                                            <p:strVal val="1+ppt_h/2"/>
                                          </p:val>
                                        </p:tav>
                                      </p:tavLst>
                                    </p:anim>
                                    <p:set>
                                      <p:cBhvr>
                                        <p:cTn id="119" dur="1" fill="hold">
                                          <p:stCondLst>
                                            <p:cond delay="1599"/>
                                          </p:stCondLst>
                                        </p:cTn>
                                        <p:tgtEl>
                                          <p:spTgt spid="71"/>
                                        </p:tgtEl>
                                        <p:attrNameLst>
                                          <p:attrName>style.visibility</p:attrName>
                                        </p:attrNameLst>
                                      </p:cBhvr>
                                      <p:to>
                                        <p:strVal val="hidden"/>
                                      </p:to>
                                    </p:set>
                                  </p:childTnLst>
                                </p:cTn>
                              </p:par>
                              <p:par>
                                <p:cTn id="120" presetID="1" presetClass="entr" presetSubtype="0" fill="hold" grpId="0" nodeType="withEffect">
                                  <p:stCondLst>
                                    <p:cond delay="17100"/>
                                  </p:stCondLst>
                                  <p:childTnLst>
                                    <p:set>
                                      <p:cBhvr>
                                        <p:cTn id="121" dur="1" fill="hold">
                                          <p:stCondLst>
                                            <p:cond delay="0"/>
                                          </p:stCondLst>
                                        </p:cTn>
                                        <p:tgtEl>
                                          <p:spTgt spid="72"/>
                                        </p:tgtEl>
                                        <p:attrNameLst>
                                          <p:attrName>style.visibility</p:attrName>
                                        </p:attrNameLst>
                                      </p:cBhvr>
                                      <p:to>
                                        <p:strVal val="visible"/>
                                      </p:to>
                                    </p:set>
                                  </p:childTnLst>
                                </p:cTn>
                              </p:par>
                              <p:par>
                                <p:cTn id="122" presetID="2" presetClass="exit" presetSubtype="4" fill="hold" grpId="1" nodeType="withEffect">
                                  <p:stCondLst>
                                    <p:cond delay="17100"/>
                                  </p:stCondLst>
                                  <p:childTnLst>
                                    <p:anim calcmode="lin" valueType="num">
                                      <p:cBhvr additive="base">
                                        <p:cTn id="123" dur="1600"/>
                                        <p:tgtEl>
                                          <p:spTgt spid="72"/>
                                        </p:tgtEl>
                                        <p:attrNameLst>
                                          <p:attrName>ppt_x</p:attrName>
                                        </p:attrNameLst>
                                      </p:cBhvr>
                                      <p:tavLst>
                                        <p:tav tm="0">
                                          <p:val>
                                            <p:strVal val="ppt_x"/>
                                          </p:val>
                                        </p:tav>
                                        <p:tav tm="100000">
                                          <p:val>
                                            <p:strVal val="ppt_x"/>
                                          </p:val>
                                        </p:tav>
                                      </p:tavLst>
                                    </p:anim>
                                    <p:anim calcmode="lin" valueType="num">
                                      <p:cBhvr additive="base">
                                        <p:cTn id="124" dur="1600"/>
                                        <p:tgtEl>
                                          <p:spTgt spid="72"/>
                                        </p:tgtEl>
                                        <p:attrNameLst>
                                          <p:attrName>ppt_y</p:attrName>
                                        </p:attrNameLst>
                                      </p:cBhvr>
                                      <p:tavLst>
                                        <p:tav tm="0">
                                          <p:val>
                                            <p:strVal val="ppt_y"/>
                                          </p:val>
                                        </p:tav>
                                        <p:tav tm="100000">
                                          <p:val>
                                            <p:strVal val="1+ppt_h/2"/>
                                          </p:val>
                                        </p:tav>
                                      </p:tavLst>
                                    </p:anim>
                                    <p:set>
                                      <p:cBhvr>
                                        <p:cTn id="125" dur="1" fill="hold">
                                          <p:stCondLst>
                                            <p:cond delay="1599"/>
                                          </p:stCondLst>
                                        </p:cTn>
                                        <p:tgtEl>
                                          <p:spTgt spid="72"/>
                                        </p:tgtEl>
                                        <p:attrNameLst>
                                          <p:attrName>style.visibility</p:attrName>
                                        </p:attrNameLst>
                                      </p:cBhvr>
                                      <p:to>
                                        <p:strVal val="hidden"/>
                                      </p:to>
                                    </p:set>
                                  </p:childTnLst>
                                </p:cTn>
                              </p:par>
                              <p:par>
                                <p:cTn id="126" presetID="1" presetClass="entr" presetSubtype="0" fill="hold" grpId="0" nodeType="withEffect">
                                  <p:stCondLst>
                                    <p:cond delay="17800"/>
                                  </p:stCondLst>
                                  <p:childTnLst>
                                    <p:set>
                                      <p:cBhvr>
                                        <p:cTn id="127" dur="1" fill="hold">
                                          <p:stCondLst>
                                            <p:cond delay="0"/>
                                          </p:stCondLst>
                                        </p:cTn>
                                        <p:tgtEl>
                                          <p:spTgt spid="73"/>
                                        </p:tgtEl>
                                        <p:attrNameLst>
                                          <p:attrName>style.visibility</p:attrName>
                                        </p:attrNameLst>
                                      </p:cBhvr>
                                      <p:to>
                                        <p:strVal val="visible"/>
                                      </p:to>
                                    </p:set>
                                  </p:childTnLst>
                                </p:cTn>
                              </p:par>
                              <p:par>
                                <p:cTn id="128" presetID="2" presetClass="exit" presetSubtype="4" fill="hold" grpId="1" nodeType="withEffect">
                                  <p:stCondLst>
                                    <p:cond delay="17800"/>
                                  </p:stCondLst>
                                  <p:childTnLst>
                                    <p:anim calcmode="lin" valueType="num">
                                      <p:cBhvr additive="base">
                                        <p:cTn id="129" dur="1600"/>
                                        <p:tgtEl>
                                          <p:spTgt spid="73"/>
                                        </p:tgtEl>
                                        <p:attrNameLst>
                                          <p:attrName>ppt_x</p:attrName>
                                        </p:attrNameLst>
                                      </p:cBhvr>
                                      <p:tavLst>
                                        <p:tav tm="0">
                                          <p:val>
                                            <p:strVal val="ppt_x"/>
                                          </p:val>
                                        </p:tav>
                                        <p:tav tm="100000">
                                          <p:val>
                                            <p:strVal val="ppt_x"/>
                                          </p:val>
                                        </p:tav>
                                      </p:tavLst>
                                    </p:anim>
                                    <p:anim calcmode="lin" valueType="num">
                                      <p:cBhvr additive="base">
                                        <p:cTn id="130" dur="1600"/>
                                        <p:tgtEl>
                                          <p:spTgt spid="73"/>
                                        </p:tgtEl>
                                        <p:attrNameLst>
                                          <p:attrName>ppt_y</p:attrName>
                                        </p:attrNameLst>
                                      </p:cBhvr>
                                      <p:tavLst>
                                        <p:tav tm="0">
                                          <p:val>
                                            <p:strVal val="ppt_y"/>
                                          </p:val>
                                        </p:tav>
                                        <p:tav tm="100000">
                                          <p:val>
                                            <p:strVal val="1+ppt_h/2"/>
                                          </p:val>
                                        </p:tav>
                                      </p:tavLst>
                                    </p:anim>
                                    <p:set>
                                      <p:cBhvr>
                                        <p:cTn id="131" dur="1" fill="hold">
                                          <p:stCondLst>
                                            <p:cond delay="1599"/>
                                          </p:stCondLst>
                                        </p:cTn>
                                        <p:tgtEl>
                                          <p:spTgt spid="73"/>
                                        </p:tgtEl>
                                        <p:attrNameLst>
                                          <p:attrName>style.visibility</p:attrName>
                                        </p:attrNameLst>
                                      </p:cBhvr>
                                      <p:to>
                                        <p:strVal val="hidden"/>
                                      </p:to>
                                    </p:set>
                                  </p:childTnLst>
                                </p:cTn>
                              </p:par>
                              <p:par>
                                <p:cTn id="132" presetID="1" presetClass="entr" presetSubtype="0" fill="hold" grpId="0" nodeType="withEffect">
                                  <p:stCondLst>
                                    <p:cond delay="18400"/>
                                  </p:stCondLst>
                                  <p:childTnLst>
                                    <p:set>
                                      <p:cBhvr>
                                        <p:cTn id="133" dur="1" fill="hold">
                                          <p:stCondLst>
                                            <p:cond delay="0"/>
                                          </p:stCondLst>
                                        </p:cTn>
                                        <p:tgtEl>
                                          <p:spTgt spid="74"/>
                                        </p:tgtEl>
                                        <p:attrNameLst>
                                          <p:attrName>style.visibility</p:attrName>
                                        </p:attrNameLst>
                                      </p:cBhvr>
                                      <p:to>
                                        <p:strVal val="visible"/>
                                      </p:to>
                                    </p:set>
                                  </p:childTnLst>
                                </p:cTn>
                              </p:par>
                              <p:par>
                                <p:cTn id="134" presetID="2" presetClass="exit" presetSubtype="4" fill="hold" grpId="1" nodeType="withEffect">
                                  <p:stCondLst>
                                    <p:cond delay="18400"/>
                                  </p:stCondLst>
                                  <p:childTnLst>
                                    <p:anim calcmode="lin" valueType="num">
                                      <p:cBhvr additive="base">
                                        <p:cTn id="135" dur="1600"/>
                                        <p:tgtEl>
                                          <p:spTgt spid="74"/>
                                        </p:tgtEl>
                                        <p:attrNameLst>
                                          <p:attrName>ppt_x</p:attrName>
                                        </p:attrNameLst>
                                      </p:cBhvr>
                                      <p:tavLst>
                                        <p:tav tm="0">
                                          <p:val>
                                            <p:strVal val="ppt_x"/>
                                          </p:val>
                                        </p:tav>
                                        <p:tav tm="100000">
                                          <p:val>
                                            <p:strVal val="ppt_x"/>
                                          </p:val>
                                        </p:tav>
                                      </p:tavLst>
                                    </p:anim>
                                    <p:anim calcmode="lin" valueType="num">
                                      <p:cBhvr additive="base">
                                        <p:cTn id="136" dur="1600"/>
                                        <p:tgtEl>
                                          <p:spTgt spid="74"/>
                                        </p:tgtEl>
                                        <p:attrNameLst>
                                          <p:attrName>ppt_y</p:attrName>
                                        </p:attrNameLst>
                                      </p:cBhvr>
                                      <p:tavLst>
                                        <p:tav tm="0">
                                          <p:val>
                                            <p:strVal val="ppt_y"/>
                                          </p:val>
                                        </p:tav>
                                        <p:tav tm="100000">
                                          <p:val>
                                            <p:strVal val="1+ppt_h/2"/>
                                          </p:val>
                                        </p:tav>
                                      </p:tavLst>
                                    </p:anim>
                                    <p:set>
                                      <p:cBhvr>
                                        <p:cTn id="137" dur="1" fill="hold">
                                          <p:stCondLst>
                                            <p:cond delay="1599"/>
                                          </p:stCondLst>
                                        </p:cTn>
                                        <p:tgtEl>
                                          <p:spTgt spid="74"/>
                                        </p:tgtEl>
                                        <p:attrNameLst>
                                          <p:attrName>style.visibility</p:attrName>
                                        </p:attrNameLst>
                                      </p:cBhvr>
                                      <p:to>
                                        <p:strVal val="hidden"/>
                                      </p:to>
                                    </p:set>
                                  </p:childTnLst>
                                </p:cTn>
                              </p:par>
                              <p:par>
                                <p:cTn id="138" presetID="1" presetClass="entr" presetSubtype="0" fill="hold" grpId="0" nodeType="withEffect">
                                  <p:stCondLst>
                                    <p:cond delay="19000"/>
                                  </p:stCondLst>
                                  <p:childTnLst>
                                    <p:set>
                                      <p:cBhvr>
                                        <p:cTn id="139" dur="1" fill="hold">
                                          <p:stCondLst>
                                            <p:cond delay="0"/>
                                          </p:stCondLst>
                                        </p:cTn>
                                        <p:tgtEl>
                                          <p:spTgt spid="75"/>
                                        </p:tgtEl>
                                        <p:attrNameLst>
                                          <p:attrName>style.visibility</p:attrName>
                                        </p:attrNameLst>
                                      </p:cBhvr>
                                      <p:to>
                                        <p:strVal val="visible"/>
                                      </p:to>
                                    </p:set>
                                  </p:childTnLst>
                                </p:cTn>
                              </p:par>
                              <p:par>
                                <p:cTn id="140" presetID="2" presetClass="exit" presetSubtype="4" fill="hold" grpId="1" nodeType="withEffect">
                                  <p:stCondLst>
                                    <p:cond delay="18900"/>
                                  </p:stCondLst>
                                  <p:childTnLst>
                                    <p:anim calcmode="lin" valueType="num">
                                      <p:cBhvr additive="base">
                                        <p:cTn id="141" dur="1600"/>
                                        <p:tgtEl>
                                          <p:spTgt spid="75"/>
                                        </p:tgtEl>
                                        <p:attrNameLst>
                                          <p:attrName>ppt_x</p:attrName>
                                        </p:attrNameLst>
                                      </p:cBhvr>
                                      <p:tavLst>
                                        <p:tav tm="0">
                                          <p:val>
                                            <p:strVal val="ppt_x"/>
                                          </p:val>
                                        </p:tav>
                                        <p:tav tm="100000">
                                          <p:val>
                                            <p:strVal val="ppt_x"/>
                                          </p:val>
                                        </p:tav>
                                      </p:tavLst>
                                    </p:anim>
                                    <p:anim calcmode="lin" valueType="num">
                                      <p:cBhvr additive="base">
                                        <p:cTn id="142" dur="1600"/>
                                        <p:tgtEl>
                                          <p:spTgt spid="75"/>
                                        </p:tgtEl>
                                        <p:attrNameLst>
                                          <p:attrName>ppt_y</p:attrName>
                                        </p:attrNameLst>
                                      </p:cBhvr>
                                      <p:tavLst>
                                        <p:tav tm="0">
                                          <p:val>
                                            <p:strVal val="ppt_y"/>
                                          </p:val>
                                        </p:tav>
                                        <p:tav tm="100000">
                                          <p:val>
                                            <p:strVal val="1+ppt_h/2"/>
                                          </p:val>
                                        </p:tav>
                                      </p:tavLst>
                                    </p:anim>
                                    <p:set>
                                      <p:cBhvr>
                                        <p:cTn id="143" dur="1" fill="hold">
                                          <p:stCondLst>
                                            <p:cond delay="1599"/>
                                          </p:stCondLst>
                                        </p:cTn>
                                        <p:tgtEl>
                                          <p:spTgt spid="75"/>
                                        </p:tgtEl>
                                        <p:attrNameLst>
                                          <p:attrName>style.visibility</p:attrName>
                                        </p:attrNameLst>
                                      </p:cBhvr>
                                      <p:to>
                                        <p:strVal val="hidden"/>
                                      </p:to>
                                    </p:set>
                                  </p:childTnLst>
                                </p:cTn>
                              </p:par>
                              <p:par>
                                <p:cTn id="144" presetID="1" presetClass="entr" presetSubtype="0" fill="hold" grpId="0" nodeType="withEffect">
                                  <p:stCondLst>
                                    <p:cond delay="19400"/>
                                  </p:stCondLst>
                                  <p:childTnLst>
                                    <p:set>
                                      <p:cBhvr>
                                        <p:cTn id="145" dur="1" fill="hold">
                                          <p:stCondLst>
                                            <p:cond delay="0"/>
                                          </p:stCondLst>
                                        </p:cTn>
                                        <p:tgtEl>
                                          <p:spTgt spid="76"/>
                                        </p:tgtEl>
                                        <p:attrNameLst>
                                          <p:attrName>style.visibility</p:attrName>
                                        </p:attrNameLst>
                                      </p:cBhvr>
                                      <p:to>
                                        <p:strVal val="visible"/>
                                      </p:to>
                                    </p:set>
                                  </p:childTnLst>
                                </p:cTn>
                              </p:par>
                              <p:par>
                                <p:cTn id="146" presetID="2" presetClass="exit" presetSubtype="4" fill="hold" grpId="1" nodeType="withEffect">
                                  <p:stCondLst>
                                    <p:cond delay="19400"/>
                                  </p:stCondLst>
                                  <p:childTnLst>
                                    <p:anim calcmode="lin" valueType="num">
                                      <p:cBhvr additive="base">
                                        <p:cTn id="147" dur="1600"/>
                                        <p:tgtEl>
                                          <p:spTgt spid="76"/>
                                        </p:tgtEl>
                                        <p:attrNameLst>
                                          <p:attrName>ppt_x</p:attrName>
                                        </p:attrNameLst>
                                      </p:cBhvr>
                                      <p:tavLst>
                                        <p:tav tm="0">
                                          <p:val>
                                            <p:strVal val="ppt_x"/>
                                          </p:val>
                                        </p:tav>
                                        <p:tav tm="100000">
                                          <p:val>
                                            <p:strVal val="ppt_x"/>
                                          </p:val>
                                        </p:tav>
                                      </p:tavLst>
                                    </p:anim>
                                    <p:anim calcmode="lin" valueType="num">
                                      <p:cBhvr additive="base">
                                        <p:cTn id="148" dur="1600"/>
                                        <p:tgtEl>
                                          <p:spTgt spid="76"/>
                                        </p:tgtEl>
                                        <p:attrNameLst>
                                          <p:attrName>ppt_y</p:attrName>
                                        </p:attrNameLst>
                                      </p:cBhvr>
                                      <p:tavLst>
                                        <p:tav tm="0">
                                          <p:val>
                                            <p:strVal val="ppt_y"/>
                                          </p:val>
                                        </p:tav>
                                        <p:tav tm="100000">
                                          <p:val>
                                            <p:strVal val="1+ppt_h/2"/>
                                          </p:val>
                                        </p:tav>
                                      </p:tavLst>
                                    </p:anim>
                                    <p:set>
                                      <p:cBhvr>
                                        <p:cTn id="149" dur="1" fill="hold">
                                          <p:stCondLst>
                                            <p:cond delay="1599"/>
                                          </p:stCondLst>
                                        </p:cTn>
                                        <p:tgtEl>
                                          <p:spTgt spid="76"/>
                                        </p:tgtEl>
                                        <p:attrNameLst>
                                          <p:attrName>style.visibility</p:attrName>
                                        </p:attrNameLst>
                                      </p:cBhvr>
                                      <p:to>
                                        <p:strVal val="hidden"/>
                                      </p:to>
                                    </p:set>
                                  </p:childTnLst>
                                </p:cTn>
                              </p:par>
                              <p:par>
                                <p:cTn id="150" presetID="1" presetClass="entr" presetSubtype="0" fill="hold" grpId="0" nodeType="withEffect">
                                  <p:stCondLst>
                                    <p:cond delay="20000"/>
                                  </p:stCondLst>
                                  <p:childTnLst>
                                    <p:set>
                                      <p:cBhvr>
                                        <p:cTn id="151" dur="1" fill="hold">
                                          <p:stCondLst>
                                            <p:cond delay="0"/>
                                          </p:stCondLst>
                                        </p:cTn>
                                        <p:tgtEl>
                                          <p:spTgt spid="77"/>
                                        </p:tgtEl>
                                        <p:attrNameLst>
                                          <p:attrName>style.visibility</p:attrName>
                                        </p:attrNameLst>
                                      </p:cBhvr>
                                      <p:to>
                                        <p:strVal val="visible"/>
                                      </p:to>
                                    </p:set>
                                  </p:childTnLst>
                                </p:cTn>
                              </p:par>
                              <p:par>
                                <p:cTn id="152" presetID="2" presetClass="exit" presetSubtype="4" fill="hold" grpId="1" nodeType="withEffect">
                                  <p:stCondLst>
                                    <p:cond delay="20000"/>
                                  </p:stCondLst>
                                  <p:childTnLst>
                                    <p:anim calcmode="lin" valueType="num">
                                      <p:cBhvr additive="base">
                                        <p:cTn id="153" dur="1600"/>
                                        <p:tgtEl>
                                          <p:spTgt spid="77"/>
                                        </p:tgtEl>
                                        <p:attrNameLst>
                                          <p:attrName>ppt_x</p:attrName>
                                        </p:attrNameLst>
                                      </p:cBhvr>
                                      <p:tavLst>
                                        <p:tav tm="0">
                                          <p:val>
                                            <p:strVal val="ppt_x"/>
                                          </p:val>
                                        </p:tav>
                                        <p:tav tm="100000">
                                          <p:val>
                                            <p:strVal val="ppt_x"/>
                                          </p:val>
                                        </p:tav>
                                      </p:tavLst>
                                    </p:anim>
                                    <p:anim calcmode="lin" valueType="num">
                                      <p:cBhvr additive="base">
                                        <p:cTn id="154" dur="1600"/>
                                        <p:tgtEl>
                                          <p:spTgt spid="77"/>
                                        </p:tgtEl>
                                        <p:attrNameLst>
                                          <p:attrName>ppt_y</p:attrName>
                                        </p:attrNameLst>
                                      </p:cBhvr>
                                      <p:tavLst>
                                        <p:tav tm="0">
                                          <p:val>
                                            <p:strVal val="ppt_y"/>
                                          </p:val>
                                        </p:tav>
                                        <p:tav tm="100000">
                                          <p:val>
                                            <p:strVal val="1+ppt_h/2"/>
                                          </p:val>
                                        </p:tav>
                                      </p:tavLst>
                                    </p:anim>
                                    <p:set>
                                      <p:cBhvr>
                                        <p:cTn id="155" dur="1" fill="hold">
                                          <p:stCondLst>
                                            <p:cond delay="1599"/>
                                          </p:stCondLst>
                                        </p:cTn>
                                        <p:tgtEl>
                                          <p:spTgt spid="77"/>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82"/>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80"/>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83"/>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13" grpId="0"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80" grpId="0" animBg="1"/>
      <p:bldP spid="81" grpId="0" animBg="1"/>
      <p:bldP spid="82" grpId="0"/>
      <p:bldP spid="8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EE685-6B86-4A32-34D7-399A648164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E0CBC2-7B10-8ED2-E6FF-76CB0AA7DE48}"/>
              </a:ext>
            </a:extLst>
          </p:cNvPr>
          <p:cNvSpPr>
            <a:spLocks noGrp="1"/>
          </p:cNvSpPr>
          <p:nvPr>
            <p:ph type="body" sz="quarter" idx="10"/>
          </p:nvPr>
        </p:nvSpPr>
        <p:spPr>
          <a:xfrm>
            <a:off x="1069199" y="1133205"/>
            <a:ext cx="10964384" cy="461554"/>
          </a:xfrm>
        </p:spPr>
        <p:txBody>
          <a:bodyPr/>
          <a:lstStyle/>
          <a:p>
            <a:r>
              <a:rPr lang="en-US" sz="2000" dirty="0">
                <a:solidFill>
                  <a:schemeClr val="bg2"/>
                </a:solidFill>
                <a:latin typeface="+mj-lt"/>
              </a:rPr>
              <a:t>Critical to Many Disciplines</a:t>
            </a:r>
          </a:p>
          <a:p>
            <a:endParaRPr lang="en-US" dirty="0">
              <a:solidFill>
                <a:schemeClr val="bg2"/>
              </a:solidFill>
              <a:latin typeface="+mj-lt"/>
            </a:endParaRPr>
          </a:p>
        </p:txBody>
      </p:sp>
      <p:sp>
        <p:nvSpPr>
          <p:cNvPr id="4" name="Title 3">
            <a:extLst>
              <a:ext uri="{FF2B5EF4-FFF2-40B4-BE49-F238E27FC236}">
                <a16:creationId xmlns:a16="http://schemas.microsoft.com/office/drawing/2014/main" id="{DAEDE6D4-55EA-88BF-BD03-9C91174EC494}"/>
              </a:ext>
            </a:extLst>
          </p:cNvPr>
          <p:cNvSpPr>
            <a:spLocks noGrp="1"/>
          </p:cNvSpPr>
          <p:nvPr>
            <p:ph type="title"/>
          </p:nvPr>
        </p:nvSpPr>
        <p:spPr/>
        <p:txBody>
          <a:bodyPr/>
          <a:lstStyle/>
          <a:p>
            <a:r>
              <a:rPr lang="en-US" sz="4000" dirty="0"/>
              <a:t>The Evolution of Standards</a:t>
            </a:r>
          </a:p>
        </p:txBody>
      </p:sp>
      <p:pic>
        <p:nvPicPr>
          <p:cNvPr id="5" name="Picture 2" descr="1845 steam train hi-res stock photography and images - Alamy">
            <a:extLst>
              <a:ext uri="{FF2B5EF4-FFF2-40B4-BE49-F238E27FC236}">
                <a16:creationId xmlns:a16="http://schemas.microsoft.com/office/drawing/2014/main" id="{7050C3C8-E60F-A537-2BD8-58359FFB4AB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01616" y="1718006"/>
            <a:ext cx="3554133" cy="2389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D0489C4-BED8-FE18-7BF7-BC0C00FD9D4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69199" y="4107171"/>
            <a:ext cx="3218966" cy="216926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87141F1-F9ED-A7F6-DD2A-EC5DCF18D6A9}"/>
              </a:ext>
            </a:extLst>
          </p:cNvPr>
          <p:cNvGrpSpPr/>
          <p:nvPr/>
        </p:nvGrpSpPr>
        <p:grpSpPr>
          <a:xfrm>
            <a:off x="4972656" y="1957403"/>
            <a:ext cx="6729718" cy="4386656"/>
            <a:chOff x="1654628" y="1166508"/>
            <a:chExt cx="8741339" cy="5638800"/>
          </a:xfrm>
        </p:grpSpPr>
        <p:sp>
          <p:nvSpPr>
            <p:cNvPr id="11" name="Rounded Rectangle 2">
              <a:extLst>
                <a:ext uri="{FF2B5EF4-FFF2-40B4-BE49-F238E27FC236}">
                  <a16:creationId xmlns:a16="http://schemas.microsoft.com/office/drawing/2014/main" id="{4064BD71-4098-DAEB-6059-1BC3E8FAB268}"/>
                </a:ext>
              </a:extLst>
            </p:cNvPr>
            <p:cNvSpPr/>
            <p:nvPr/>
          </p:nvSpPr>
          <p:spPr>
            <a:xfrm>
              <a:off x="1654628" y="1166508"/>
              <a:ext cx="6705600" cy="5638800"/>
            </a:xfrm>
            <a:prstGeom prst="roundRect">
              <a:avLst>
                <a:gd name="adj" fmla="val 2381"/>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2"/>
                </a:solidFill>
                <a:effectLst/>
                <a:uLnTx/>
                <a:uFillTx/>
                <a:latin typeface="+mj-lt"/>
                <a:ea typeface="+mn-ea"/>
                <a:cs typeface="+mn-cs"/>
              </a:endParaRPr>
            </a:p>
          </p:txBody>
        </p:sp>
        <p:grpSp>
          <p:nvGrpSpPr>
            <p:cNvPr id="47" name="Group 46">
              <a:extLst>
                <a:ext uri="{FF2B5EF4-FFF2-40B4-BE49-F238E27FC236}">
                  <a16:creationId xmlns:a16="http://schemas.microsoft.com/office/drawing/2014/main" id="{CA0D58BF-48A0-5F47-7EA5-CE279668BB61}"/>
                </a:ext>
              </a:extLst>
            </p:cNvPr>
            <p:cNvGrpSpPr/>
            <p:nvPr/>
          </p:nvGrpSpPr>
          <p:grpSpPr>
            <a:xfrm>
              <a:off x="1814543" y="2763614"/>
              <a:ext cx="8391899" cy="3889295"/>
              <a:chOff x="388513" y="2587704"/>
              <a:chExt cx="8391899" cy="3889295"/>
            </a:xfrm>
          </p:grpSpPr>
          <p:grpSp>
            <p:nvGrpSpPr>
              <p:cNvPr id="78" name="Group 77">
                <a:extLst>
                  <a:ext uri="{FF2B5EF4-FFF2-40B4-BE49-F238E27FC236}">
                    <a16:creationId xmlns:a16="http://schemas.microsoft.com/office/drawing/2014/main" id="{29A5981D-E431-8A78-99AF-80F98B6E2D82}"/>
                  </a:ext>
                </a:extLst>
              </p:cNvPr>
              <p:cNvGrpSpPr/>
              <p:nvPr/>
            </p:nvGrpSpPr>
            <p:grpSpPr>
              <a:xfrm>
                <a:off x="388513" y="2591564"/>
                <a:ext cx="6393287" cy="3885435"/>
                <a:chOff x="388513" y="2591564"/>
                <a:chExt cx="6393287" cy="3885435"/>
              </a:xfrm>
            </p:grpSpPr>
            <p:sp>
              <p:nvSpPr>
                <p:cNvPr id="81" name="Rounded Rectangle 5">
                  <a:extLst>
                    <a:ext uri="{FF2B5EF4-FFF2-40B4-BE49-F238E27FC236}">
                      <a16:creationId xmlns:a16="http://schemas.microsoft.com/office/drawing/2014/main" id="{F1508082-0A99-AC9B-D512-8A3E85E21C80}"/>
                    </a:ext>
                  </a:extLst>
                </p:cNvPr>
                <p:cNvSpPr/>
                <p:nvPr/>
              </p:nvSpPr>
              <p:spPr>
                <a:xfrm>
                  <a:off x="388513" y="2591564"/>
                  <a:ext cx="6393287" cy="3885435"/>
                </a:xfrm>
                <a:prstGeom prst="roundRect">
                  <a:avLst>
                    <a:gd name="adj" fmla="val 5027"/>
                  </a:avLst>
                </a:prstGeom>
                <a:solidFill>
                  <a:schemeClr val="accent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2"/>
                    </a:solidFill>
                    <a:effectLst/>
                    <a:uLnTx/>
                    <a:uFillTx/>
                    <a:latin typeface="+mj-lt"/>
                    <a:ea typeface="+mn-ea"/>
                    <a:cs typeface="+mn-cs"/>
                  </a:endParaRPr>
                </a:p>
              </p:txBody>
            </p:sp>
            <p:sp>
              <p:nvSpPr>
                <p:cNvPr id="82" name="TextBox 81">
                  <a:extLst>
                    <a:ext uri="{FF2B5EF4-FFF2-40B4-BE49-F238E27FC236}">
                      <a16:creationId xmlns:a16="http://schemas.microsoft.com/office/drawing/2014/main" id="{3812DED5-2C6A-BE6A-0961-44C05314D613}"/>
                    </a:ext>
                  </a:extLst>
                </p:cNvPr>
                <p:cNvSpPr txBox="1"/>
                <p:nvPr/>
              </p:nvSpPr>
              <p:spPr>
                <a:xfrm>
                  <a:off x="533401" y="2641241"/>
                  <a:ext cx="1955821" cy="435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bg2"/>
                      </a:solidFill>
                      <a:effectLst/>
                      <a:uLnTx/>
                      <a:uFillTx/>
                      <a:latin typeface="+mj-lt"/>
                      <a:ea typeface="+mn-ea"/>
                      <a:cs typeface="Arial"/>
                    </a:rPr>
                    <a:t>structuredBody</a:t>
                  </a:r>
                  <a:endParaRPr kumimoji="0" lang="en-US" sz="1600" b="1" i="0" u="none" strike="noStrike" kern="1200" cap="none" spc="0" normalizeH="0" baseline="0" noProof="0" dirty="0">
                    <a:ln>
                      <a:noFill/>
                    </a:ln>
                    <a:solidFill>
                      <a:schemeClr val="bg2"/>
                    </a:solidFill>
                    <a:effectLst/>
                    <a:uLnTx/>
                    <a:uFillTx/>
                    <a:latin typeface="+mj-lt"/>
                    <a:ea typeface="+mn-ea"/>
                    <a:cs typeface="Arial"/>
                  </a:endParaRPr>
                </a:p>
              </p:txBody>
            </p:sp>
          </p:grpSp>
          <p:sp>
            <p:nvSpPr>
              <p:cNvPr id="79" name="TextBox 78">
                <a:extLst>
                  <a:ext uri="{FF2B5EF4-FFF2-40B4-BE49-F238E27FC236}">
                    <a16:creationId xmlns:a16="http://schemas.microsoft.com/office/drawing/2014/main" id="{2708C510-64D6-9B04-1EC2-7F5CFD128ED3}"/>
                  </a:ext>
                </a:extLst>
              </p:cNvPr>
              <p:cNvSpPr txBox="1"/>
              <p:nvPr/>
            </p:nvSpPr>
            <p:spPr>
              <a:xfrm>
                <a:off x="6941713" y="2587704"/>
                <a:ext cx="1838699" cy="7714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2"/>
                    </a:solidFill>
                    <a:effectLst/>
                    <a:uLnTx/>
                    <a:uFillTx/>
                    <a:latin typeface="+mj-lt"/>
                    <a:ea typeface="+mn-ea"/>
                    <a:cs typeface="Arial"/>
                  </a:rPr>
                  <a:t>Sections break up different clinical content </a:t>
                </a:r>
              </a:p>
            </p:txBody>
          </p:sp>
          <p:cxnSp>
            <p:nvCxnSpPr>
              <p:cNvPr id="80" name="Straight Arrow Connector 79">
                <a:extLst>
                  <a:ext uri="{FF2B5EF4-FFF2-40B4-BE49-F238E27FC236}">
                    <a16:creationId xmlns:a16="http://schemas.microsoft.com/office/drawing/2014/main" id="{DC350C6C-7401-486A-8700-C0750CB57844}"/>
                  </a:ext>
                </a:extLst>
              </p:cNvPr>
              <p:cNvCxnSpPr/>
              <p:nvPr/>
            </p:nvCxnSpPr>
            <p:spPr>
              <a:xfrm flipH="1">
                <a:off x="6400799" y="2853997"/>
                <a:ext cx="62299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6775CC0A-7A20-ABC6-54A7-F355C4B0664A}"/>
                </a:ext>
              </a:extLst>
            </p:cNvPr>
            <p:cNvSpPr txBox="1"/>
            <p:nvPr/>
          </p:nvSpPr>
          <p:spPr>
            <a:xfrm>
              <a:off x="1730830" y="1166509"/>
              <a:ext cx="2731973" cy="435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tx2"/>
                  </a:solidFill>
                  <a:effectLst/>
                  <a:uLnTx/>
                  <a:uFillTx/>
                  <a:latin typeface="+mj-lt"/>
                  <a:ea typeface="+mn-ea"/>
                  <a:cs typeface="Arial"/>
                </a:rPr>
                <a:t>ClinicalDocument</a:t>
              </a:r>
              <a:endParaRPr kumimoji="0" lang="en-US" sz="1600" b="1" i="0" u="none" strike="noStrike" kern="1200" cap="none" spc="0" normalizeH="0" baseline="0" noProof="0" dirty="0">
                <a:ln>
                  <a:noFill/>
                </a:ln>
                <a:solidFill>
                  <a:schemeClr val="tx2"/>
                </a:solidFill>
                <a:effectLst/>
                <a:uLnTx/>
                <a:uFillTx/>
                <a:latin typeface="+mj-lt"/>
                <a:ea typeface="+mn-ea"/>
                <a:cs typeface="Arial"/>
              </a:endParaRPr>
            </a:p>
          </p:txBody>
        </p:sp>
        <p:grpSp>
          <p:nvGrpSpPr>
            <p:cNvPr id="49" name="Group 48">
              <a:extLst>
                <a:ext uri="{FF2B5EF4-FFF2-40B4-BE49-F238E27FC236}">
                  <a16:creationId xmlns:a16="http://schemas.microsoft.com/office/drawing/2014/main" id="{0AA823B5-AA9C-EAC2-2550-DA3144026DB3}"/>
                </a:ext>
              </a:extLst>
            </p:cNvPr>
            <p:cNvGrpSpPr/>
            <p:nvPr/>
          </p:nvGrpSpPr>
          <p:grpSpPr>
            <a:xfrm>
              <a:off x="1959428" y="3266940"/>
              <a:ext cx="6096000" cy="3324798"/>
              <a:chOff x="533400" y="3091030"/>
              <a:chExt cx="6096000" cy="3324797"/>
            </a:xfrm>
          </p:grpSpPr>
          <p:sp>
            <p:nvSpPr>
              <p:cNvPr id="74" name="Rounded Rectangle 8">
                <a:extLst>
                  <a:ext uri="{FF2B5EF4-FFF2-40B4-BE49-F238E27FC236}">
                    <a16:creationId xmlns:a16="http://schemas.microsoft.com/office/drawing/2014/main" id="{C7F7D79A-84C4-0873-F986-AF38EA95392D}"/>
                  </a:ext>
                </a:extLst>
              </p:cNvPr>
              <p:cNvSpPr/>
              <p:nvPr/>
            </p:nvSpPr>
            <p:spPr>
              <a:xfrm>
                <a:off x="533400" y="3091030"/>
                <a:ext cx="6096000" cy="2649973"/>
              </a:xfrm>
              <a:prstGeom prst="roundRect">
                <a:avLst>
                  <a:gd name="adj" fmla="val 5027"/>
                </a:avLst>
              </a:prstGeom>
              <a:solidFill>
                <a:schemeClr val="accent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2"/>
                  </a:solidFill>
                  <a:effectLst/>
                  <a:uLnTx/>
                  <a:uFillTx/>
                  <a:latin typeface="+mj-lt"/>
                  <a:ea typeface="+mn-ea"/>
                  <a:cs typeface="+mn-cs"/>
                </a:endParaRPr>
              </a:p>
            </p:txBody>
          </p:sp>
          <p:sp>
            <p:nvSpPr>
              <p:cNvPr id="75" name="Rounded Rectangle 9">
                <a:extLst>
                  <a:ext uri="{FF2B5EF4-FFF2-40B4-BE49-F238E27FC236}">
                    <a16:creationId xmlns:a16="http://schemas.microsoft.com/office/drawing/2014/main" id="{09D017E5-714B-0C94-965B-897B37E0A757}"/>
                  </a:ext>
                </a:extLst>
              </p:cNvPr>
              <p:cNvSpPr/>
              <p:nvPr/>
            </p:nvSpPr>
            <p:spPr>
              <a:xfrm>
                <a:off x="533400" y="5823504"/>
                <a:ext cx="6096000" cy="592323"/>
              </a:xfrm>
              <a:prstGeom prst="roundRect">
                <a:avLst>
                  <a:gd name="adj" fmla="val 20247"/>
                </a:avLst>
              </a:prstGeom>
              <a:solidFill>
                <a:schemeClr val="accent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2"/>
                  </a:solidFill>
                  <a:effectLst/>
                  <a:uLnTx/>
                  <a:uFillTx/>
                  <a:latin typeface="+mj-lt"/>
                  <a:ea typeface="+mn-ea"/>
                  <a:cs typeface="+mn-cs"/>
                </a:endParaRPr>
              </a:p>
            </p:txBody>
          </p:sp>
          <p:sp>
            <p:nvSpPr>
              <p:cNvPr id="76" name="TextBox 75">
                <a:extLst>
                  <a:ext uri="{FF2B5EF4-FFF2-40B4-BE49-F238E27FC236}">
                    <a16:creationId xmlns:a16="http://schemas.microsoft.com/office/drawing/2014/main" id="{0E16F8A1-E84B-CF63-6C38-A00E3B356708}"/>
                  </a:ext>
                </a:extLst>
              </p:cNvPr>
              <p:cNvSpPr txBox="1"/>
              <p:nvPr/>
            </p:nvSpPr>
            <p:spPr>
              <a:xfrm>
                <a:off x="591875" y="5933216"/>
                <a:ext cx="2740548" cy="435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mj-lt"/>
                    <a:ea typeface="+mn-ea"/>
                    <a:cs typeface="Arial"/>
                  </a:rPr>
                  <a:t>… (additional sections)</a:t>
                </a:r>
              </a:p>
            </p:txBody>
          </p:sp>
          <p:sp>
            <p:nvSpPr>
              <p:cNvPr id="77" name="TextBox 76">
                <a:extLst>
                  <a:ext uri="{FF2B5EF4-FFF2-40B4-BE49-F238E27FC236}">
                    <a16:creationId xmlns:a16="http://schemas.microsoft.com/office/drawing/2014/main" id="{C74D34E2-AD8E-0D56-A537-D753D0FE21FC}"/>
                  </a:ext>
                </a:extLst>
              </p:cNvPr>
              <p:cNvSpPr txBox="1"/>
              <p:nvPr/>
            </p:nvSpPr>
            <p:spPr>
              <a:xfrm>
                <a:off x="643391" y="3116582"/>
                <a:ext cx="1035253" cy="435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mj-lt"/>
                    <a:ea typeface="+mn-ea"/>
                    <a:cs typeface="Arial"/>
                  </a:rPr>
                  <a:t>section</a:t>
                </a:r>
              </a:p>
            </p:txBody>
          </p:sp>
        </p:grpSp>
        <p:grpSp>
          <p:nvGrpSpPr>
            <p:cNvPr id="50" name="Group 49">
              <a:extLst>
                <a:ext uri="{FF2B5EF4-FFF2-40B4-BE49-F238E27FC236}">
                  <a16:creationId xmlns:a16="http://schemas.microsoft.com/office/drawing/2014/main" id="{ECE6A6C3-68A9-1809-EC4A-FF50D109C152}"/>
                </a:ext>
              </a:extLst>
            </p:cNvPr>
            <p:cNvGrpSpPr/>
            <p:nvPr/>
          </p:nvGrpSpPr>
          <p:grpSpPr>
            <a:xfrm>
              <a:off x="2069421" y="3769180"/>
              <a:ext cx="8219107" cy="2041208"/>
              <a:chOff x="643391" y="3593272"/>
              <a:chExt cx="8219107" cy="2041207"/>
            </a:xfrm>
          </p:grpSpPr>
          <p:sp>
            <p:nvSpPr>
              <p:cNvPr id="63" name="Rounded Rectangle 13">
                <a:extLst>
                  <a:ext uri="{FF2B5EF4-FFF2-40B4-BE49-F238E27FC236}">
                    <a16:creationId xmlns:a16="http://schemas.microsoft.com/office/drawing/2014/main" id="{09631D8D-203C-2627-518F-A58E87061D87}"/>
                  </a:ext>
                </a:extLst>
              </p:cNvPr>
              <p:cNvSpPr/>
              <p:nvPr/>
            </p:nvSpPr>
            <p:spPr>
              <a:xfrm>
                <a:off x="643391" y="3593272"/>
                <a:ext cx="5757409" cy="673928"/>
              </a:xfrm>
              <a:prstGeom prst="roundRect">
                <a:avLst>
                  <a:gd name="adj" fmla="val 502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2"/>
                  </a:solidFill>
                  <a:effectLst/>
                  <a:uLnTx/>
                  <a:uFillTx/>
                  <a:latin typeface="+mj-lt"/>
                  <a:ea typeface="+mn-ea"/>
                  <a:cs typeface="+mn-cs"/>
                </a:endParaRPr>
              </a:p>
            </p:txBody>
          </p:sp>
          <p:sp>
            <p:nvSpPr>
              <p:cNvPr id="64" name="Rounded Rectangle 14">
                <a:extLst>
                  <a:ext uri="{FF2B5EF4-FFF2-40B4-BE49-F238E27FC236}">
                    <a16:creationId xmlns:a16="http://schemas.microsoft.com/office/drawing/2014/main" id="{D7310A95-1ADB-E95E-CB80-70ED1C0AE568}"/>
                  </a:ext>
                </a:extLst>
              </p:cNvPr>
              <p:cNvSpPr/>
              <p:nvPr/>
            </p:nvSpPr>
            <p:spPr>
              <a:xfrm>
                <a:off x="643391" y="4366034"/>
                <a:ext cx="5757409" cy="673928"/>
              </a:xfrm>
              <a:prstGeom prst="roundRect">
                <a:avLst>
                  <a:gd name="adj" fmla="val 5027"/>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2"/>
                  </a:solidFill>
                  <a:effectLst/>
                  <a:uLnTx/>
                  <a:uFillTx/>
                  <a:latin typeface="+mj-lt"/>
                  <a:ea typeface="+mn-ea"/>
                  <a:cs typeface="+mn-cs"/>
                </a:endParaRPr>
              </a:p>
            </p:txBody>
          </p:sp>
          <p:sp>
            <p:nvSpPr>
              <p:cNvPr id="65" name="Rounded Rectangle 15">
                <a:extLst>
                  <a:ext uri="{FF2B5EF4-FFF2-40B4-BE49-F238E27FC236}">
                    <a16:creationId xmlns:a16="http://schemas.microsoft.com/office/drawing/2014/main" id="{3ED1FBA7-6F87-1474-AF10-367A8881873B}"/>
                  </a:ext>
                </a:extLst>
              </p:cNvPr>
              <p:cNvSpPr/>
              <p:nvPr/>
            </p:nvSpPr>
            <p:spPr>
              <a:xfrm>
                <a:off x="643391" y="5180937"/>
                <a:ext cx="5757409" cy="436813"/>
              </a:xfrm>
              <a:prstGeom prst="roundRect">
                <a:avLst>
                  <a:gd name="adj" fmla="val 5027"/>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2"/>
                  </a:solidFill>
                  <a:effectLst/>
                  <a:uLnTx/>
                  <a:uFillTx/>
                  <a:latin typeface="+mj-lt"/>
                  <a:ea typeface="+mn-ea"/>
                  <a:cs typeface="+mn-cs"/>
                </a:endParaRPr>
              </a:p>
            </p:txBody>
          </p:sp>
          <p:sp>
            <p:nvSpPr>
              <p:cNvPr id="66" name="TextBox 65">
                <a:extLst>
                  <a:ext uri="{FF2B5EF4-FFF2-40B4-BE49-F238E27FC236}">
                    <a16:creationId xmlns:a16="http://schemas.microsoft.com/office/drawing/2014/main" id="{DB51643A-2575-966B-7DE1-FCD6043832AF}"/>
                  </a:ext>
                </a:extLst>
              </p:cNvPr>
              <p:cNvSpPr txBox="1"/>
              <p:nvPr/>
            </p:nvSpPr>
            <p:spPr>
              <a:xfrm>
                <a:off x="755008" y="5199287"/>
                <a:ext cx="3922802" cy="435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ea typeface="+mn-ea"/>
                    <a:cs typeface="Arial"/>
                  </a:rPr>
                  <a:t>entry (often multiple per section)</a:t>
                </a:r>
              </a:p>
            </p:txBody>
          </p:sp>
          <p:sp>
            <p:nvSpPr>
              <p:cNvPr id="67" name="TextBox 66">
                <a:extLst>
                  <a:ext uri="{FF2B5EF4-FFF2-40B4-BE49-F238E27FC236}">
                    <a16:creationId xmlns:a16="http://schemas.microsoft.com/office/drawing/2014/main" id="{56685D4D-ABAE-40A1-94D5-31C7D3A4B431}"/>
                  </a:ext>
                </a:extLst>
              </p:cNvPr>
              <p:cNvSpPr txBox="1"/>
              <p:nvPr/>
            </p:nvSpPr>
            <p:spPr>
              <a:xfrm>
                <a:off x="755008" y="4376912"/>
                <a:ext cx="3946788" cy="435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ea typeface="+mn-ea"/>
                    <a:cs typeface="Arial"/>
                  </a:rPr>
                  <a:t>entry (machine readable content)</a:t>
                </a:r>
              </a:p>
            </p:txBody>
          </p:sp>
          <p:sp>
            <p:nvSpPr>
              <p:cNvPr id="68" name="TextBox 67">
                <a:extLst>
                  <a:ext uri="{FF2B5EF4-FFF2-40B4-BE49-F238E27FC236}">
                    <a16:creationId xmlns:a16="http://schemas.microsoft.com/office/drawing/2014/main" id="{DF332B85-A794-808F-DB33-4ECAA10684E3}"/>
                  </a:ext>
                </a:extLst>
              </p:cNvPr>
              <p:cNvSpPr txBox="1"/>
              <p:nvPr/>
            </p:nvSpPr>
            <p:spPr>
              <a:xfrm>
                <a:off x="755008" y="3616047"/>
                <a:ext cx="4586513" cy="435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mj-lt"/>
                    <a:ea typeface="+mn-ea"/>
                    <a:cs typeface="Arial"/>
                  </a:rPr>
                  <a:t>text (unstructured and one per section)</a:t>
                </a:r>
              </a:p>
            </p:txBody>
          </p:sp>
          <p:sp>
            <p:nvSpPr>
              <p:cNvPr id="69" name="TextBox 68">
                <a:extLst>
                  <a:ext uri="{FF2B5EF4-FFF2-40B4-BE49-F238E27FC236}">
                    <a16:creationId xmlns:a16="http://schemas.microsoft.com/office/drawing/2014/main" id="{7441CBC0-EE48-2AED-F4CD-6169AEE9FAAA}"/>
                  </a:ext>
                </a:extLst>
              </p:cNvPr>
              <p:cNvSpPr txBox="1"/>
              <p:nvPr/>
            </p:nvSpPr>
            <p:spPr>
              <a:xfrm>
                <a:off x="7023799" y="3652539"/>
                <a:ext cx="1838699" cy="553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2"/>
                    </a:solidFill>
                    <a:effectLst/>
                    <a:uLnTx/>
                    <a:uFillTx/>
                    <a:latin typeface="+mj-lt"/>
                    <a:ea typeface="+mn-ea"/>
                    <a:cs typeface="Arial"/>
                  </a:rPr>
                  <a:t>This shows up for</a:t>
                </a:r>
                <a:br>
                  <a:rPr kumimoji="0" lang="en-US" sz="1100" b="1" i="0" u="none" strike="noStrike" kern="1200" cap="none" spc="0" normalizeH="0" baseline="0" noProof="0" dirty="0">
                    <a:ln>
                      <a:noFill/>
                    </a:ln>
                    <a:solidFill>
                      <a:schemeClr val="bg2"/>
                    </a:solidFill>
                    <a:effectLst/>
                    <a:uLnTx/>
                    <a:uFillTx/>
                    <a:latin typeface="+mj-lt"/>
                    <a:ea typeface="+mn-ea"/>
                    <a:cs typeface="Arial"/>
                  </a:rPr>
                </a:br>
                <a:r>
                  <a:rPr kumimoji="0" lang="en-US" sz="1100" b="1" i="0" u="none" strike="noStrike" kern="1200" cap="none" spc="0" normalizeH="0" baseline="0" noProof="0" dirty="0">
                    <a:ln>
                      <a:noFill/>
                    </a:ln>
                    <a:solidFill>
                      <a:schemeClr val="bg2"/>
                    </a:solidFill>
                    <a:effectLst/>
                    <a:uLnTx/>
                    <a:uFillTx/>
                    <a:latin typeface="+mj-lt"/>
                    <a:ea typeface="+mn-ea"/>
                    <a:cs typeface="Arial"/>
                  </a:rPr>
                  <a:t>human display </a:t>
                </a:r>
              </a:p>
            </p:txBody>
          </p:sp>
          <p:sp>
            <p:nvSpPr>
              <p:cNvPr id="70" name="TextBox 69">
                <a:extLst>
                  <a:ext uri="{FF2B5EF4-FFF2-40B4-BE49-F238E27FC236}">
                    <a16:creationId xmlns:a16="http://schemas.microsoft.com/office/drawing/2014/main" id="{3E551A16-6C7B-10DB-B491-55D7FA5635EE}"/>
                  </a:ext>
                </a:extLst>
              </p:cNvPr>
              <p:cNvSpPr txBox="1"/>
              <p:nvPr/>
            </p:nvSpPr>
            <p:spPr>
              <a:xfrm>
                <a:off x="7023799" y="4522762"/>
                <a:ext cx="1838699" cy="989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2"/>
                    </a:solidFill>
                    <a:effectLst/>
                    <a:uLnTx/>
                    <a:uFillTx/>
                    <a:latin typeface="+mj-lt"/>
                    <a:ea typeface="+mn-ea"/>
                    <a:cs typeface="Arial"/>
                  </a:rPr>
                  <a:t>This machine- readable content can be used for exchange &amp; apps </a:t>
                </a:r>
              </a:p>
            </p:txBody>
          </p:sp>
          <p:cxnSp>
            <p:nvCxnSpPr>
              <p:cNvPr id="71" name="Straight Arrow Connector 70">
                <a:extLst>
                  <a:ext uri="{FF2B5EF4-FFF2-40B4-BE49-F238E27FC236}">
                    <a16:creationId xmlns:a16="http://schemas.microsoft.com/office/drawing/2014/main" id="{CB578AAE-5374-BA15-8A75-A56644B6F5B4}"/>
                  </a:ext>
                </a:extLst>
              </p:cNvPr>
              <p:cNvCxnSpPr/>
              <p:nvPr/>
            </p:nvCxnSpPr>
            <p:spPr>
              <a:xfrm flipH="1">
                <a:off x="6400800" y="5395174"/>
                <a:ext cx="62299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5DB783C-22E0-1167-32ED-E67BD0CB8D26}"/>
                  </a:ext>
                </a:extLst>
              </p:cNvPr>
              <p:cNvCxnSpPr/>
              <p:nvPr/>
            </p:nvCxnSpPr>
            <p:spPr>
              <a:xfrm flipH="1">
                <a:off x="6400800" y="4648200"/>
                <a:ext cx="62299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595BC01-F266-1DBB-A0D3-C35EC0C919E2}"/>
                  </a:ext>
                </a:extLst>
              </p:cNvPr>
              <p:cNvCxnSpPr/>
              <p:nvPr/>
            </p:nvCxnSpPr>
            <p:spPr>
              <a:xfrm flipH="1">
                <a:off x="6400800" y="3886200"/>
                <a:ext cx="62299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3E1045CD-6257-053C-CCFE-C8353CFBF5AB}"/>
                </a:ext>
              </a:extLst>
            </p:cNvPr>
            <p:cNvGrpSpPr/>
            <p:nvPr/>
          </p:nvGrpSpPr>
          <p:grpSpPr>
            <a:xfrm>
              <a:off x="1814543" y="1643200"/>
              <a:ext cx="8435007" cy="1047691"/>
              <a:chOff x="388513" y="1467292"/>
              <a:chExt cx="8435007" cy="1047690"/>
            </a:xfrm>
          </p:grpSpPr>
          <p:sp>
            <p:nvSpPr>
              <p:cNvPr id="59" name="Rounded Rectangle 25">
                <a:extLst>
                  <a:ext uri="{FF2B5EF4-FFF2-40B4-BE49-F238E27FC236}">
                    <a16:creationId xmlns:a16="http://schemas.microsoft.com/office/drawing/2014/main" id="{DDC26479-9E1F-36E7-87C2-0E1102458A3F}"/>
                  </a:ext>
                </a:extLst>
              </p:cNvPr>
              <p:cNvSpPr/>
              <p:nvPr/>
            </p:nvSpPr>
            <p:spPr>
              <a:xfrm>
                <a:off x="388513" y="1467292"/>
                <a:ext cx="6393287" cy="1047690"/>
              </a:xfrm>
              <a:prstGeom prst="roundRect">
                <a:avLst>
                  <a:gd name="adj" fmla="val 8822"/>
                </a:avLst>
              </a:prstGeom>
              <a:solidFill>
                <a:schemeClr val="accent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2"/>
                  </a:solidFill>
                  <a:effectLst/>
                  <a:uLnTx/>
                  <a:uFillTx/>
                  <a:latin typeface="+mj-lt"/>
                  <a:ea typeface="+mn-ea"/>
                  <a:cs typeface="+mn-cs"/>
                </a:endParaRPr>
              </a:p>
            </p:txBody>
          </p:sp>
          <p:sp>
            <p:nvSpPr>
              <p:cNvPr id="60" name="TextBox 59">
                <a:extLst>
                  <a:ext uri="{FF2B5EF4-FFF2-40B4-BE49-F238E27FC236}">
                    <a16:creationId xmlns:a16="http://schemas.microsoft.com/office/drawing/2014/main" id="{52CE7153-826E-A54F-92B5-BAAD1DE7DBB3}"/>
                  </a:ext>
                </a:extLst>
              </p:cNvPr>
              <p:cNvSpPr txBox="1"/>
              <p:nvPr/>
            </p:nvSpPr>
            <p:spPr>
              <a:xfrm>
                <a:off x="533401" y="1505929"/>
                <a:ext cx="1638915" cy="435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bg2"/>
                    </a:solidFill>
                    <a:effectLst/>
                    <a:uLnTx/>
                    <a:uFillTx/>
                    <a:latin typeface="+mj-lt"/>
                    <a:ea typeface="+mn-ea"/>
                    <a:cs typeface="Arial"/>
                  </a:rPr>
                  <a:t>recordTarget</a:t>
                </a:r>
                <a:endParaRPr kumimoji="0" lang="en-US" sz="1600" b="1" i="0" u="none" strike="noStrike" kern="1200" cap="none" spc="0" normalizeH="0" baseline="0" noProof="0" dirty="0">
                  <a:ln>
                    <a:noFill/>
                  </a:ln>
                  <a:solidFill>
                    <a:schemeClr val="bg2"/>
                  </a:solidFill>
                  <a:effectLst/>
                  <a:uLnTx/>
                  <a:uFillTx/>
                  <a:latin typeface="+mj-lt"/>
                  <a:ea typeface="+mn-ea"/>
                  <a:cs typeface="Arial"/>
                </a:endParaRPr>
              </a:p>
            </p:txBody>
          </p:sp>
          <p:sp>
            <p:nvSpPr>
              <p:cNvPr id="61" name="TextBox 60">
                <a:extLst>
                  <a:ext uri="{FF2B5EF4-FFF2-40B4-BE49-F238E27FC236}">
                    <a16:creationId xmlns:a16="http://schemas.microsoft.com/office/drawing/2014/main" id="{99B650CA-E9DA-BD38-F01A-C01BE12EA901}"/>
                  </a:ext>
                </a:extLst>
              </p:cNvPr>
              <p:cNvSpPr txBox="1"/>
              <p:nvPr/>
            </p:nvSpPr>
            <p:spPr>
              <a:xfrm>
                <a:off x="6984821" y="1621805"/>
                <a:ext cx="1838699" cy="7714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2"/>
                    </a:solidFill>
                    <a:effectLst/>
                    <a:uLnTx/>
                    <a:uFillTx/>
                    <a:latin typeface="+mj-lt"/>
                    <a:ea typeface="+mn-ea"/>
                    <a:cs typeface="Arial"/>
                  </a:rPr>
                  <a:t>This identifies patient and has demographic info</a:t>
                </a:r>
              </a:p>
            </p:txBody>
          </p:sp>
          <p:cxnSp>
            <p:nvCxnSpPr>
              <p:cNvPr id="62" name="Straight Arrow Connector 61">
                <a:extLst>
                  <a:ext uri="{FF2B5EF4-FFF2-40B4-BE49-F238E27FC236}">
                    <a16:creationId xmlns:a16="http://schemas.microsoft.com/office/drawing/2014/main" id="{22C66095-6CD9-636A-AC8F-D088688D33F0}"/>
                  </a:ext>
                </a:extLst>
              </p:cNvPr>
              <p:cNvCxnSpPr/>
              <p:nvPr/>
            </p:nvCxnSpPr>
            <p:spPr>
              <a:xfrm flipH="1">
                <a:off x="6470300" y="1981200"/>
                <a:ext cx="62299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EB57831B-37B8-40B7-DDAA-150EFEBA2B90}"/>
                </a:ext>
              </a:extLst>
            </p:cNvPr>
            <p:cNvSpPr txBox="1"/>
            <p:nvPr/>
          </p:nvSpPr>
          <p:spPr>
            <a:xfrm>
              <a:off x="8367743" y="5783980"/>
              <a:ext cx="2028224" cy="7714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2"/>
                  </a:solidFill>
                  <a:effectLst/>
                  <a:uLnTx/>
                  <a:uFillTx/>
                  <a:latin typeface="+mj-lt"/>
                  <a:ea typeface="+mn-ea"/>
                  <a:cs typeface="Arial"/>
                </a:rPr>
                <a:t>Sections can be added and re-used between different documents</a:t>
              </a:r>
            </a:p>
          </p:txBody>
        </p:sp>
      </p:grpSp>
      <p:pic>
        <p:nvPicPr>
          <p:cNvPr id="83" name="Picture 82" descr="Icon&#10;&#10;Description automatically generated with medium confidence">
            <a:extLst>
              <a:ext uri="{FF2B5EF4-FFF2-40B4-BE49-F238E27FC236}">
                <a16:creationId xmlns:a16="http://schemas.microsoft.com/office/drawing/2014/main" id="{CA578E54-2269-E4DD-027B-D9F0E0CD57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7720" y="2086705"/>
            <a:ext cx="1101278" cy="1457123"/>
          </a:xfrm>
          <a:prstGeom prst="rect">
            <a:avLst/>
          </a:prstGeom>
        </p:spPr>
      </p:pic>
    </p:spTree>
    <p:extLst>
      <p:ext uri="{BB962C8B-B14F-4D97-AF65-F5344CB8AC3E}">
        <p14:creationId xmlns:p14="http://schemas.microsoft.com/office/powerpoint/2010/main" val="114556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A28C3-79E1-6E7D-3DC4-2A899422A9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023BC9-1406-9AAC-3F05-5E93BD0277A6}"/>
              </a:ext>
            </a:extLst>
          </p:cNvPr>
          <p:cNvSpPr>
            <a:spLocks noGrp="1"/>
          </p:cNvSpPr>
          <p:nvPr>
            <p:ph type="title"/>
          </p:nvPr>
        </p:nvSpPr>
        <p:spPr>
          <a:xfrm>
            <a:off x="930949" y="210862"/>
            <a:ext cx="7711093" cy="1229360"/>
          </a:xfrm>
        </p:spPr>
        <p:txBody>
          <a:bodyPr/>
          <a:lstStyle/>
          <a:p>
            <a:r>
              <a:rPr lang="en-US" sz="4000" dirty="0"/>
              <a:t>The Wild West of Clinical Coding Magnified with COVID-19</a:t>
            </a:r>
          </a:p>
        </p:txBody>
      </p:sp>
      <p:grpSp>
        <p:nvGrpSpPr>
          <p:cNvPr id="25" name="Group 24">
            <a:extLst>
              <a:ext uri="{FF2B5EF4-FFF2-40B4-BE49-F238E27FC236}">
                <a16:creationId xmlns:a16="http://schemas.microsoft.com/office/drawing/2014/main" id="{944E2484-23B7-501D-764B-E3A60DBD7D42}"/>
              </a:ext>
            </a:extLst>
          </p:cNvPr>
          <p:cNvGrpSpPr/>
          <p:nvPr/>
        </p:nvGrpSpPr>
        <p:grpSpPr>
          <a:xfrm>
            <a:off x="9321620" y="262567"/>
            <a:ext cx="643593" cy="653378"/>
            <a:chOff x="8709856" y="1797051"/>
            <a:chExt cx="2373138" cy="2373136"/>
          </a:xfrm>
        </p:grpSpPr>
        <p:grpSp>
          <p:nvGrpSpPr>
            <p:cNvPr id="26" name="Group 25">
              <a:extLst>
                <a:ext uri="{FF2B5EF4-FFF2-40B4-BE49-F238E27FC236}">
                  <a16:creationId xmlns:a16="http://schemas.microsoft.com/office/drawing/2014/main" id="{D0B7C9FD-F07E-3257-0745-5C19015BE6F8}"/>
                </a:ext>
              </a:extLst>
            </p:cNvPr>
            <p:cNvGrpSpPr/>
            <p:nvPr/>
          </p:nvGrpSpPr>
          <p:grpSpPr>
            <a:xfrm>
              <a:off x="8709856" y="1797051"/>
              <a:ext cx="2373138" cy="2373136"/>
              <a:chOff x="6876212" y="987055"/>
              <a:chExt cx="2373138" cy="2373136"/>
            </a:xfrm>
            <a:effectLst>
              <a:glow>
                <a:sysClr val="window" lastClr="FFFFFF">
                  <a:alpha val="42000"/>
                </a:sysClr>
              </a:glow>
            </a:effectLst>
          </p:grpSpPr>
          <p:sp>
            <p:nvSpPr>
              <p:cNvPr id="28" name="Oval 27">
                <a:extLst>
                  <a:ext uri="{FF2B5EF4-FFF2-40B4-BE49-F238E27FC236}">
                    <a16:creationId xmlns:a16="http://schemas.microsoft.com/office/drawing/2014/main" id="{D1B3F658-5365-AE24-965E-C88B8A18B9D9}"/>
                  </a:ext>
                </a:extLst>
              </p:cNvPr>
              <p:cNvSpPr/>
              <p:nvPr/>
            </p:nvSpPr>
            <p:spPr>
              <a:xfrm>
                <a:off x="6876212" y="987055"/>
                <a:ext cx="2373138" cy="2373136"/>
              </a:xfrm>
              <a:prstGeom prst="ellipse">
                <a:avLst/>
              </a:prstGeom>
              <a:solidFill>
                <a:sysClr val="window" lastClr="FFFFFF"/>
              </a:solidFill>
              <a:ln w="76200" cap="flat" cmpd="sng" algn="ctr">
                <a:gradFill>
                  <a:gsLst>
                    <a:gs pos="0">
                      <a:srgbClr val="FF671F"/>
                    </a:gs>
                    <a:gs pos="100000">
                      <a:srgbClr val="FED111"/>
                    </a:gs>
                  </a:gsLst>
                  <a:lin ang="5400000" scaled="1"/>
                </a:gradFill>
                <a:prstDash val="solid"/>
              </a:ln>
              <a:effectLst>
                <a:glow rad="228600">
                  <a:sysClr val="window" lastClr="FFFFFF">
                    <a:alpha val="20847"/>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AE47F451-3356-4155-59B5-624313A04116}"/>
                  </a:ext>
                </a:extLst>
              </p:cNvPr>
              <p:cNvSpPr/>
              <p:nvPr/>
            </p:nvSpPr>
            <p:spPr>
              <a:xfrm>
                <a:off x="7165930" y="1276771"/>
                <a:ext cx="1793703" cy="1793703"/>
              </a:xfrm>
              <a:prstGeom prst="ellipse">
                <a:avLst/>
              </a:prstGeom>
              <a:gradFill>
                <a:gsLst>
                  <a:gs pos="36000">
                    <a:srgbClr val="FF671F"/>
                  </a:gs>
                  <a:gs pos="100000">
                    <a:srgbClr val="FED111"/>
                  </a:gs>
                </a:gsLst>
                <a:lin ang="5400000" scaled="1"/>
              </a:gradFill>
              <a:ln w="63500" cap="flat" cmpd="sng" algn="ctr">
                <a:solidFill>
                  <a:sysClr val="window" lastClr="FFFFFF"/>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27" name="Picture 26" descr="A picture containing text, clipart&#10;&#10;Description automatically generated">
              <a:extLst>
                <a:ext uri="{FF2B5EF4-FFF2-40B4-BE49-F238E27FC236}">
                  <a16:creationId xmlns:a16="http://schemas.microsoft.com/office/drawing/2014/main" id="{82CA33D6-8B15-A331-3DFE-15BBAA34B8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93742" y="2341838"/>
              <a:ext cx="1163519" cy="1283563"/>
            </a:xfrm>
            <a:prstGeom prst="rect">
              <a:avLst/>
            </a:prstGeom>
          </p:spPr>
        </p:pic>
      </p:grpSp>
      <p:sp>
        <p:nvSpPr>
          <p:cNvPr id="30" name="TextBox 29">
            <a:extLst>
              <a:ext uri="{FF2B5EF4-FFF2-40B4-BE49-F238E27FC236}">
                <a16:creationId xmlns:a16="http://schemas.microsoft.com/office/drawing/2014/main" id="{4923948B-6BD7-8624-8F24-0B6B7EBCB876}"/>
              </a:ext>
            </a:extLst>
          </p:cNvPr>
          <p:cNvSpPr txBox="1"/>
          <p:nvPr/>
        </p:nvSpPr>
        <p:spPr>
          <a:xfrm>
            <a:off x="8642042" y="-14921"/>
            <a:ext cx="24892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Inter"/>
                <a:ea typeface="+mn-ea"/>
                <a:cs typeface="+mn-cs"/>
              </a:rPr>
              <a:t>Courtesy Availity Clinical Solutions</a:t>
            </a:r>
          </a:p>
        </p:txBody>
      </p:sp>
      <p:sp>
        <p:nvSpPr>
          <p:cNvPr id="39" name="Text Placeholder 1">
            <a:extLst>
              <a:ext uri="{FF2B5EF4-FFF2-40B4-BE49-F238E27FC236}">
                <a16:creationId xmlns:a16="http://schemas.microsoft.com/office/drawing/2014/main" id="{F289ABDD-68E5-9A7E-DC2A-9E601D12BDF1}"/>
              </a:ext>
            </a:extLst>
          </p:cNvPr>
          <p:cNvSpPr>
            <a:spLocks noGrp="1"/>
          </p:cNvSpPr>
          <p:nvPr>
            <p:ph type="body" sz="quarter" idx="10"/>
          </p:nvPr>
        </p:nvSpPr>
        <p:spPr>
          <a:xfrm>
            <a:off x="1074740" y="1310935"/>
            <a:ext cx="10964384" cy="461554"/>
          </a:xfrm>
        </p:spPr>
        <p:txBody>
          <a:bodyPr/>
          <a:lstStyle/>
          <a:p>
            <a:r>
              <a:rPr lang="en-US" sz="2000" dirty="0">
                <a:solidFill>
                  <a:schemeClr val="bg2"/>
                </a:solidFill>
                <a:latin typeface="+mj-lt"/>
              </a:rPr>
              <a:t>It Starts with Normalization</a:t>
            </a:r>
          </a:p>
          <a:p>
            <a:endParaRPr lang="en-US" dirty="0"/>
          </a:p>
        </p:txBody>
      </p:sp>
      <p:pic>
        <p:nvPicPr>
          <p:cNvPr id="6" name="Picture 5" descr="Text&#10;&#10;Description automatically generated with low confidence">
            <a:extLst>
              <a:ext uri="{FF2B5EF4-FFF2-40B4-BE49-F238E27FC236}">
                <a16:creationId xmlns:a16="http://schemas.microsoft.com/office/drawing/2014/main" id="{6405F5C2-5F5D-C294-68C6-6515C88F1F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8228" y="1768002"/>
            <a:ext cx="10256339" cy="4741443"/>
          </a:xfrm>
          <a:prstGeom prst="rect">
            <a:avLst/>
          </a:prstGeom>
        </p:spPr>
      </p:pic>
    </p:spTree>
    <p:extLst>
      <p:ext uri="{BB962C8B-B14F-4D97-AF65-F5344CB8AC3E}">
        <p14:creationId xmlns:p14="http://schemas.microsoft.com/office/powerpoint/2010/main" val="294453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3D7B-4C9F-5FC2-1BF2-1F50331070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A429BD-B93E-C4AA-0935-A67C002B3606}"/>
              </a:ext>
            </a:extLst>
          </p:cNvPr>
          <p:cNvSpPr>
            <a:spLocks noGrp="1"/>
          </p:cNvSpPr>
          <p:nvPr>
            <p:ph type="title"/>
          </p:nvPr>
        </p:nvSpPr>
        <p:spPr/>
        <p:txBody>
          <a:bodyPr/>
          <a:lstStyle/>
          <a:p>
            <a:r>
              <a:rPr lang="en-US" sz="4000" dirty="0"/>
              <a:t>Clinical Data Gaps</a:t>
            </a:r>
          </a:p>
        </p:txBody>
      </p:sp>
      <p:graphicFrame>
        <p:nvGraphicFramePr>
          <p:cNvPr id="6" name="Chart 5">
            <a:extLst>
              <a:ext uri="{FF2B5EF4-FFF2-40B4-BE49-F238E27FC236}">
                <a16:creationId xmlns:a16="http://schemas.microsoft.com/office/drawing/2014/main" id="{4E8E8477-F977-9EE7-2AD6-22BA89D36144}"/>
              </a:ext>
            </a:extLst>
          </p:cNvPr>
          <p:cNvGraphicFramePr/>
          <p:nvPr/>
        </p:nvGraphicFramePr>
        <p:xfrm>
          <a:off x="1979846" y="1247905"/>
          <a:ext cx="4417989" cy="453558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Rounded Corners 34">
            <a:extLst>
              <a:ext uri="{FF2B5EF4-FFF2-40B4-BE49-F238E27FC236}">
                <a16:creationId xmlns:a16="http://schemas.microsoft.com/office/drawing/2014/main" id="{C140439D-7D66-AB4D-51A4-F5F205BA6882}"/>
              </a:ext>
            </a:extLst>
          </p:cNvPr>
          <p:cNvSpPr/>
          <p:nvPr/>
        </p:nvSpPr>
        <p:spPr>
          <a:xfrm>
            <a:off x="6636883" y="1297532"/>
            <a:ext cx="5210229" cy="365126"/>
          </a:xfrm>
          <a:prstGeom prst="roundRect">
            <a:avLst>
              <a:gd name="adj" fmla="val 64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2"/>
                </a:solidFill>
                <a:effectLst/>
                <a:uLnTx/>
                <a:uFillTx/>
                <a:latin typeface="+mj-lt"/>
                <a:ea typeface="Open Sans Light" panose="020B0306030504020204" pitchFamily="34" charset="0"/>
                <a:cs typeface="Kanit Bold" pitchFamily="2" charset="-34"/>
              </a:rPr>
              <a:t>How can we improve healthcare when:</a:t>
            </a:r>
          </a:p>
        </p:txBody>
      </p:sp>
      <p:sp>
        <p:nvSpPr>
          <p:cNvPr id="8" name="TextBox 7">
            <a:extLst>
              <a:ext uri="{FF2B5EF4-FFF2-40B4-BE49-F238E27FC236}">
                <a16:creationId xmlns:a16="http://schemas.microsoft.com/office/drawing/2014/main" id="{9B1C989B-F0D5-E069-5C0B-4D60EF651DFE}"/>
              </a:ext>
            </a:extLst>
          </p:cNvPr>
          <p:cNvSpPr txBox="1"/>
          <p:nvPr/>
        </p:nvSpPr>
        <p:spPr>
          <a:xfrm>
            <a:off x="1129841" y="1622438"/>
            <a:ext cx="12229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ea typeface="Roboto" panose="02000000000000000000" pitchFamily="2" charset="0"/>
                <a:cs typeface="Arial" panose="020B0604020202020204" pitchFamily="34" charset="0"/>
              </a:rPr>
              <a:t>Allergies</a:t>
            </a:r>
          </a:p>
        </p:txBody>
      </p:sp>
      <p:sp>
        <p:nvSpPr>
          <p:cNvPr id="12" name="TextBox 11">
            <a:extLst>
              <a:ext uri="{FF2B5EF4-FFF2-40B4-BE49-F238E27FC236}">
                <a16:creationId xmlns:a16="http://schemas.microsoft.com/office/drawing/2014/main" id="{39C7741C-6910-6823-37E8-251A9EDA052B}"/>
              </a:ext>
            </a:extLst>
          </p:cNvPr>
          <p:cNvSpPr txBox="1"/>
          <p:nvPr/>
        </p:nvSpPr>
        <p:spPr>
          <a:xfrm>
            <a:off x="782398" y="3246035"/>
            <a:ext cx="1234697" cy="338554"/>
          </a:xfrm>
          <a:prstGeom prst="rect">
            <a:avLst/>
          </a:prstGeom>
          <a:noFill/>
        </p:spPr>
        <p:txBody>
          <a:bodyPr wrap="none" rtlCol="0">
            <a:spAutoFit/>
          </a:bodyPr>
          <a:lstStyle>
            <a:defPPr>
              <a:defRPr lang="en-US"/>
            </a:defPPr>
            <a:lvl1pPr>
              <a:defRPr sz="14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cs typeface="Arial" panose="020B0604020202020204" pitchFamily="34" charset="0"/>
              </a:rPr>
              <a:t>Medications</a:t>
            </a:r>
          </a:p>
        </p:txBody>
      </p:sp>
      <p:sp>
        <p:nvSpPr>
          <p:cNvPr id="13" name="TextBox 12">
            <a:extLst>
              <a:ext uri="{FF2B5EF4-FFF2-40B4-BE49-F238E27FC236}">
                <a16:creationId xmlns:a16="http://schemas.microsoft.com/office/drawing/2014/main" id="{B88ACFC2-29E2-7150-8D74-A297E27AB131}"/>
              </a:ext>
            </a:extLst>
          </p:cNvPr>
          <p:cNvSpPr txBox="1"/>
          <p:nvPr/>
        </p:nvSpPr>
        <p:spPr>
          <a:xfrm>
            <a:off x="1304098" y="2426374"/>
            <a:ext cx="794000" cy="338554"/>
          </a:xfrm>
          <a:prstGeom prst="rect">
            <a:avLst/>
          </a:prstGeom>
          <a:noFill/>
        </p:spPr>
        <p:txBody>
          <a:bodyPr wrap="none" rtlCol="0">
            <a:spAutoFit/>
          </a:bodyPr>
          <a:lstStyle>
            <a:defPPr>
              <a:defRPr lang="en-US"/>
            </a:defPPr>
            <a:lvl1pPr>
              <a:defRPr sz="14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cs typeface="Arial" panose="020B0604020202020204" pitchFamily="34" charset="0"/>
              </a:rPr>
              <a:t>Results</a:t>
            </a:r>
          </a:p>
        </p:txBody>
      </p:sp>
      <p:sp>
        <p:nvSpPr>
          <p:cNvPr id="14" name="TextBox 13">
            <a:extLst>
              <a:ext uri="{FF2B5EF4-FFF2-40B4-BE49-F238E27FC236}">
                <a16:creationId xmlns:a16="http://schemas.microsoft.com/office/drawing/2014/main" id="{408BB179-D191-6444-D34D-8FEB18130BC2}"/>
              </a:ext>
            </a:extLst>
          </p:cNvPr>
          <p:cNvSpPr txBox="1"/>
          <p:nvPr/>
        </p:nvSpPr>
        <p:spPr>
          <a:xfrm>
            <a:off x="1053588" y="4851175"/>
            <a:ext cx="986873" cy="338554"/>
          </a:xfrm>
          <a:prstGeom prst="rect">
            <a:avLst/>
          </a:prstGeom>
          <a:noFill/>
        </p:spPr>
        <p:txBody>
          <a:bodyPr wrap="none" rtlCol="0">
            <a:spAutoFit/>
          </a:bodyPr>
          <a:lstStyle>
            <a:defPPr>
              <a:defRPr lang="en-US"/>
            </a:defPPr>
            <a:lvl1pPr>
              <a:defRPr sz="14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cs typeface="Arial" panose="020B0604020202020204" pitchFamily="34" charset="0"/>
              </a:rPr>
              <a:t>Problems</a:t>
            </a:r>
          </a:p>
        </p:txBody>
      </p:sp>
      <p:sp>
        <p:nvSpPr>
          <p:cNvPr id="15" name="TextBox 14">
            <a:extLst>
              <a:ext uri="{FF2B5EF4-FFF2-40B4-BE49-F238E27FC236}">
                <a16:creationId xmlns:a16="http://schemas.microsoft.com/office/drawing/2014/main" id="{3B61A7C3-78A5-90FA-2B6C-58BD77D2DCCA}"/>
              </a:ext>
            </a:extLst>
          </p:cNvPr>
          <p:cNvSpPr txBox="1"/>
          <p:nvPr/>
        </p:nvSpPr>
        <p:spPr>
          <a:xfrm>
            <a:off x="873770" y="4062374"/>
            <a:ext cx="1141659" cy="338554"/>
          </a:xfrm>
          <a:prstGeom prst="rect">
            <a:avLst/>
          </a:prstGeom>
          <a:noFill/>
        </p:spPr>
        <p:txBody>
          <a:bodyPr wrap="none" rtlCol="0">
            <a:spAutoFit/>
          </a:bodyPr>
          <a:lstStyle>
            <a:defPPr>
              <a:defRPr lang="en-US"/>
            </a:defPPr>
            <a:lvl1pPr>
              <a:defRPr sz="14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j-lt"/>
                <a:cs typeface="Arial" panose="020B0604020202020204" pitchFamily="34" charset="0"/>
              </a:rPr>
              <a:t>Procedures</a:t>
            </a:r>
          </a:p>
        </p:txBody>
      </p:sp>
      <p:sp>
        <p:nvSpPr>
          <p:cNvPr id="16" name="TextBox 15">
            <a:extLst>
              <a:ext uri="{FF2B5EF4-FFF2-40B4-BE49-F238E27FC236}">
                <a16:creationId xmlns:a16="http://schemas.microsoft.com/office/drawing/2014/main" id="{D22EF76A-74F2-4C29-F8F0-AA58456337C4}"/>
              </a:ext>
            </a:extLst>
          </p:cNvPr>
          <p:cNvSpPr txBox="1"/>
          <p:nvPr/>
        </p:nvSpPr>
        <p:spPr>
          <a:xfrm>
            <a:off x="383634" y="5967687"/>
            <a:ext cx="576792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j-lt"/>
                <a:ea typeface="+mn-ea"/>
                <a:cs typeface="Arial"/>
              </a:rPr>
              <a:t>1. </a:t>
            </a:r>
            <a:r>
              <a:rPr kumimoji="0" lang="en-US" sz="900" b="0" i="0" u="none" strike="noStrike" kern="1200" cap="none" spc="0" normalizeH="0" baseline="0" noProof="0" dirty="0" err="1">
                <a:ln>
                  <a:noFill/>
                </a:ln>
                <a:solidFill>
                  <a:schemeClr val="bg1"/>
                </a:solidFill>
                <a:effectLst/>
                <a:uLnTx/>
                <a:uFillTx/>
                <a:latin typeface="+mj-lt"/>
                <a:ea typeface="+mn-ea"/>
                <a:cs typeface="Arial"/>
              </a:rPr>
              <a:t>D’Amore</a:t>
            </a:r>
            <a:r>
              <a:rPr kumimoji="0" lang="en-US" sz="900" b="0" i="0" u="none" strike="noStrike" kern="1200" cap="none" spc="0" normalizeH="0" baseline="0" noProof="0" dirty="0">
                <a:ln>
                  <a:noFill/>
                </a:ln>
                <a:solidFill>
                  <a:schemeClr val="bg1"/>
                </a:solidFill>
                <a:effectLst/>
                <a:uLnTx/>
                <a:uFillTx/>
                <a:latin typeface="+mj-lt"/>
                <a:ea typeface="+mn-ea"/>
                <a:cs typeface="Arial"/>
              </a:rPr>
              <a:t> et al. Using Clinical Data Standards to Measure Quality: A New Approach. </a:t>
            </a:r>
            <a:r>
              <a:rPr kumimoji="0" lang="en-US" sz="900" b="0" i="1" u="none" strike="noStrike" kern="1200" cap="none" spc="0" normalizeH="0" baseline="0" noProof="0" dirty="0">
                <a:ln>
                  <a:noFill/>
                </a:ln>
                <a:solidFill>
                  <a:schemeClr val="bg1"/>
                </a:solidFill>
                <a:effectLst/>
                <a:uLnTx/>
                <a:uFillTx/>
                <a:latin typeface="+mj-lt"/>
                <a:ea typeface="+mn-ea"/>
                <a:cs typeface="Arial"/>
              </a:rPr>
              <a:t>Applied Clinical Informatics. </a:t>
            </a:r>
            <a:r>
              <a:rPr kumimoji="0" lang="en-US" sz="900" b="0" i="0" u="none" strike="noStrike" kern="1200" cap="none" spc="0" normalizeH="0" baseline="0" noProof="0" dirty="0">
                <a:ln>
                  <a:noFill/>
                </a:ln>
                <a:solidFill>
                  <a:schemeClr val="bg1"/>
                </a:solidFill>
                <a:effectLst/>
                <a:uLnTx/>
                <a:uFillTx/>
                <a:latin typeface="+mj-lt"/>
                <a:ea typeface="+mn-ea"/>
                <a:cs typeface="Arial"/>
              </a:rPr>
              <a:t>2018 </a:t>
            </a:r>
          </a:p>
        </p:txBody>
      </p:sp>
      <p:pic>
        <p:nvPicPr>
          <p:cNvPr id="18" name="Graphic 17" descr="Cough outline">
            <a:extLst>
              <a:ext uri="{FF2B5EF4-FFF2-40B4-BE49-F238E27FC236}">
                <a16:creationId xmlns:a16="http://schemas.microsoft.com/office/drawing/2014/main" id="{C3A17CCC-078E-AB3C-C305-6B494E4908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556" y="1524291"/>
            <a:ext cx="521701" cy="521701"/>
          </a:xfrm>
          <a:prstGeom prst="rect">
            <a:avLst/>
          </a:prstGeom>
        </p:spPr>
      </p:pic>
      <p:pic>
        <p:nvPicPr>
          <p:cNvPr id="19" name="Graphic 18" descr="Clipboard outline">
            <a:extLst>
              <a:ext uri="{FF2B5EF4-FFF2-40B4-BE49-F238E27FC236}">
                <a16:creationId xmlns:a16="http://schemas.microsoft.com/office/drawing/2014/main" id="{D6173668-FEC0-B548-C6D8-1B4D9F1A46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625" y="2344065"/>
            <a:ext cx="521701" cy="521701"/>
          </a:xfrm>
          <a:prstGeom prst="rect">
            <a:avLst/>
          </a:prstGeom>
        </p:spPr>
      </p:pic>
      <p:pic>
        <p:nvPicPr>
          <p:cNvPr id="20" name="Graphic 19" descr="Medicine outline">
            <a:extLst>
              <a:ext uri="{FF2B5EF4-FFF2-40B4-BE49-F238E27FC236}">
                <a16:creationId xmlns:a16="http://schemas.microsoft.com/office/drawing/2014/main" id="{5086F4FA-4119-D628-6CB5-4917E34F9F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7052" y="3142017"/>
            <a:ext cx="566957" cy="566957"/>
          </a:xfrm>
          <a:prstGeom prst="rect">
            <a:avLst/>
          </a:prstGeom>
        </p:spPr>
      </p:pic>
      <p:pic>
        <p:nvPicPr>
          <p:cNvPr id="21" name="Graphic 20" descr="Adhesive Bandage outline">
            <a:extLst>
              <a:ext uri="{FF2B5EF4-FFF2-40B4-BE49-F238E27FC236}">
                <a16:creationId xmlns:a16="http://schemas.microsoft.com/office/drawing/2014/main" id="{1F7C8E1D-38F7-1EF7-80B3-A0BD79399E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67" y="4776928"/>
            <a:ext cx="530214" cy="530214"/>
          </a:xfrm>
          <a:prstGeom prst="rect">
            <a:avLst/>
          </a:prstGeom>
        </p:spPr>
      </p:pic>
      <p:pic>
        <p:nvPicPr>
          <p:cNvPr id="22" name="Graphic 21">
            <a:extLst>
              <a:ext uri="{FF2B5EF4-FFF2-40B4-BE49-F238E27FC236}">
                <a16:creationId xmlns:a16="http://schemas.microsoft.com/office/drawing/2014/main" id="{12FB597A-3019-DFD5-86F0-7A0DFB14CE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3634" y="3956744"/>
            <a:ext cx="566957" cy="566957"/>
          </a:xfrm>
          <a:prstGeom prst="rect">
            <a:avLst/>
          </a:prstGeom>
        </p:spPr>
      </p:pic>
      <p:graphicFrame>
        <p:nvGraphicFramePr>
          <p:cNvPr id="23" name="Table 34">
            <a:extLst>
              <a:ext uri="{FF2B5EF4-FFF2-40B4-BE49-F238E27FC236}">
                <a16:creationId xmlns:a16="http://schemas.microsoft.com/office/drawing/2014/main" id="{E1302E9E-F537-BC8D-D708-AB9A9A0374C4}"/>
              </a:ext>
            </a:extLst>
          </p:cNvPr>
          <p:cNvGraphicFramePr>
            <a:graphicFrameLocks noGrp="1"/>
          </p:cNvGraphicFramePr>
          <p:nvPr>
            <p:extLst>
              <p:ext uri="{D42A27DB-BD31-4B8C-83A1-F6EECF244321}">
                <p14:modId xmlns:p14="http://schemas.microsoft.com/office/powerpoint/2010/main" val="80408625"/>
              </p:ext>
            </p:extLst>
          </p:nvPr>
        </p:nvGraphicFramePr>
        <p:xfrm>
          <a:off x="6688580" y="1788087"/>
          <a:ext cx="5119786" cy="4031319"/>
        </p:xfrm>
        <a:graphic>
          <a:graphicData uri="http://schemas.openxmlformats.org/drawingml/2006/table">
            <a:tbl>
              <a:tblPr firstRow="1" bandRow="1">
                <a:tableStyleId>{5C22544A-7EE6-4342-B048-85BDC9FD1C3A}</a:tableStyleId>
              </a:tblPr>
              <a:tblGrid>
                <a:gridCol w="1525125">
                  <a:extLst>
                    <a:ext uri="{9D8B030D-6E8A-4147-A177-3AD203B41FA5}">
                      <a16:colId xmlns:a16="http://schemas.microsoft.com/office/drawing/2014/main" val="2445998604"/>
                    </a:ext>
                  </a:extLst>
                </a:gridCol>
                <a:gridCol w="3594661">
                  <a:extLst>
                    <a:ext uri="{9D8B030D-6E8A-4147-A177-3AD203B41FA5}">
                      <a16:colId xmlns:a16="http://schemas.microsoft.com/office/drawing/2014/main" val="4228744335"/>
                    </a:ext>
                  </a:extLst>
                </a:gridCol>
              </a:tblGrid>
              <a:tr h="1188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mj-lt"/>
                          <a:ea typeface="Verdana" panose="020B0604030504040204" pitchFamily="34" charset="0"/>
                          <a:cs typeface="Verdana" panose="020B0604030504040204" pitchFamily="34" charset="0"/>
                        </a:rPr>
                        <a:t>80</a:t>
                      </a:r>
                      <a:r>
                        <a:rPr kumimoji="0" lang="en-US" sz="2800" b="1" i="0" u="none" strike="noStrike" kern="1200" cap="none" spc="0" normalizeH="0" baseline="0" noProof="0" dirty="0">
                          <a:ln>
                            <a:noFill/>
                          </a:ln>
                          <a:solidFill>
                            <a:schemeClr val="accent2"/>
                          </a:solidFill>
                          <a:effectLst/>
                          <a:uLnTx/>
                          <a:uFillTx/>
                          <a:latin typeface="+mj-lt"/>
                          <a:ea typeface="Verdana" panose="020B0604030504040204" pitchFamily="34" charset="0"/>
                          <a:cs typeface="Verdana" panose="020B0604030504040204" pitchFamily="34" charset="0"/>
                        </a:rPr>
                        <a:t>%</a:t>
                      </a:r>
                      <a:r>
                        <a:rPr kumimoji="0" lang="en-US" sz="3600" b="1" i="0" u="none" strike="noStrike" kern="1200" cap="none" spc="0" normalizeH="0" baseline="0" noProof="0" dirty="0">
                          <a:ln>
                            <a:noFill/>
                          </a:ln>
                          <a:solidFill>
                            <a:schemeClr val="accent2"/>
                          </a:solidFill>
                          <a:effectLst/>
                          <a:uLnTx/>
                          <a:uFillTx/>
                          <a:latin typeface="+mj-lt"/>
                          <a:ea typeface="Verdana" panose="020B0604030504040204" pitchFamily="34" charset="0"/>
                          <a:cs typeface="Verdana" panose="020B0604030504040204" pitchFamily="34" charset="0"/>
                        </a:rPr>
                        <a:t> </a:t>
                      </a:r>
                    </a:p>
                  </a:txBody>
                  <a:tcPr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mj-lt"/>
                          <a:ea typeface="Open Sans Light" panose="020B0306030504020204" pitchFamily="34" charset="0"/>
                          <a:cs typeface="Kanit Light" pitchFamily="2" charset="-34"/>
                        </a:rPr>
                        <a:t>of allergies aren’t coded appropriately (30% no code at all)</a:t>
                      </a:r>
                    </a:p>
                  </a:txBody>
                  <a:tcPr marL="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9339901"/>
                  </a:ext>
                </a:extLst>
              </a:tr>
              <a:tr h="1328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2"/>
                          </a:solidFill>
                          <a:latin typeface="+mj-lt"/>
                          <a:ea typeface="Verdana" panose="020B0604030504040204" pitchFamily="34" charset="0"/>
                          <a:cs typeface="Verdana" panose="020B0604030504040204" pitchFamily="34" charset="0"/>
                        </a:rPr>
                        <a:t>70</a:t>
                      </a:r>
                      <a:r>
                        <a:rPr lang="en-US" sz="3200" b="1" dirty="0">
                          <a:solidFill>
                            <a:schemeClr val="accent2"/>
                          </a:solidFill>
                          <a:latin typeface="+mj-lt"/>
                          <a:ea typeface="Verdana" panose="020B0604030504040204" pitchFamily="34" charset="0"/>
                          <a:cs typeface="Verdana" panose="020B0604030504040204" pitchFamily="34" charset="0"/>
                        </a:rPr>
                        <a:t>%</a:t>
                      </a:r>
                      <a:endParaRPr lang="en-US" sz="3600" b="1" dirty="0">
                        <a:solidFill>
                          <a:schemeClr val="accent2"/>
                        </a:solidFill>
                        <a:latin typeface="+mj-lt"/>
                        <a:ea typeface="Verdana" panose="020B0604030504040204" pitchFamily="34" charset="0"/>
                        <a:cs typeface="Verdana" panose="020B0604030504040204" pitchFamily="34" charset="0"/>
                      </a:endParaRPr>
                    </a:p>
                  </a:txBody>
                  <a:tcPr marR="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0" lang="en-US" sz="1400" b="0" i="0" u="none" strike="noStrike" kern="1200" cap="none" spc="0" normalizeH="0" baseline="0" noProof="0" dirty="0">
                          <a:ln>
                            <a:noFill/>
                          </a:ln>
                          <a:solidFill>
                            <a:schemeClr val="bg2"/>
                          </a:solidFill>
                          <a:effectLst/>
                          <a:uLnTx/>
                          <a:uFillTx/>
                          <a:latin typeface="+mj-lt"/>
                          <a:ea typeface="Open Sans Light" panose="020B0306030504020204" pitchFamily="34" charset="0"/>
                          <a:cs typeface="Kanit Light" pitchFamily="2" charset="-34"/>
                        </a:rPr>
                        <a:t>of lab results don’t use right vocabulary or units (45% with no LOINC)</a:t>
                      </a:r>
                      <a:endParaRPr lang="en-US" sz="1400" dirty="0">
                        <a:solidFill>
                          <a:schemeClr val="bg2"/>
                        </a:solidFill>
                        <a:latin typeface="+mj-lt"/>
                      </a:endParaRPr>
                    </a:p>
                  </a:txBody>
                  <a:tcPr marL="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929718"/>
                  </a:ext>
                </a:extLst>
              </a:tr>
              <a:tr h="1515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2"/>
                          </a:solidFill>
                          <a:latin typeface="+mj-lt"/>
                          <a:ea typeface="Verdana" panose="020B0604030504040204" pitchFamily="34" charset="0"/>
                          <a:cs typeface="Verdana" panose="020B0604030504040204" pitchFamily="34" charset="0"/>
                        </a:rPr>
                        <a:t>40</a:t>
                      </a:r>
                      <a:r>
                        <a:rPr lang="en-US" sz="3200" b="1" dirty="0">
                          <a:solidFill>
                            <a:schemeClr val="accent2"/>
                          </a:solidFill>
                          <a:latin typeface="+mj-lt"/>
                          <a:ea typeface="Verdana" panose="020B0604030504040204" pitchFamily="34" charset="0"/>
                          <a:cs typeface="Verdana" panose="020B0604030504040204" pitchFamily="34" charset="0"/>
                        </a:rPr>
                        <a:t>%</a:t>
                      </a:r>
                      <a:endParaRPr lang="en-US" sz="4000" b="1" dirty="0">
                        <a:solidFill>
                          <a:schemeClr val="accent2"/>
                        </a:solidFill>
                        <a:latin typeface="+mj-lt"/>
                        <a:ea typeface="Verdana" panose="020B0604030504040204" pitchFamily="34" charset="0"/>
                        <a:cs typeface="Verdana" panose="020B0604030504040204" pitchFamily="34" charset="0"/>
                      </a:endParaRPr>
                    </a:p>
                  </a:txBody>
                  <a:tcPr marR="0" marT="16459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mj-lt"/>
                          <a:ea typeface="Open Sans Light" panose="020B0306030504020204" pitchFamily="34" charset="0"/>
                          <a:cs typeface="Kanit Light" pitchFamily="2" charset="-34"/>
                        </a:rPr>
                        <a:t>of medications don’t have right coding for quality measures¹</a:t>
                      </a:r>
                    </a:p>
                  </a:txBody>
                  <a:tcPr marL="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1296700"/>
                  </a:ext>
                </a:extLst>
              </a:tr>
            </a:tbl>
          </a:graphicData>
        </a:graphic>
      </p:graphicFrame>
      <p:sp>
        <p:nvSpPr>
          <p:cNvPr id="24" name="TextBox 23">
            <a:extLst>
              <a:ext uri="{FF2B5EF4-FFF2-40B4-BE49-F238E27FC236}">
                <a16:creationId xmlns:a16="http://schemas.microsoft.com/office/drawing/2014/main" id="{F64F4583-A2DF-3B28-66D6-5CA69954A67D}"/>
              </a:ext>
            </a:extLst>
          </p:cNvPr>
          <p:cNvSpPr txBox="1"/>
          <p:nvPr/>
        </p:nvSpPr>
        <p:spPr>
          <a:xfrm>
            <a:off x="6792997" y="4667196"/>
            <a:ext cx="999798" cy="276999"/>
          </a:xfrm>
          <a:prstGeom prst="rect">
            <a:avLst/>
          </a:prstGeom>
          <a:noFill/>
        </p:spPr>
        <p:txBody>
          <a:bodyPr wrap="square">
            <a:spAutoFit/>
          </a:bodyPr>
          <a:lstStyle/>
          <a:p>
            <a:r>
              <a:rPr kumimoji="0" lang="en-US" sz="1200" b="1" i="0" u="none" strike="noStrike" kern="1200" cap="none" spc="0" normalizeH="0" baseline="0" noProof="0" dirty="0">
                <a:ln>
                  <a:noFill/>
                </a:ln>
                <a:solidFill>
                  <a:schemeClr val="tx1"/>
                </a:solidFill>
                <a:effectLst/>
                <a:uLnTx/>
                <a:uFillTx/>
                <a:latin typeface="+mj-lt"/>
                <a:ea typeface="Open Sans Light" panose="020B0306030504020204" pitchFamily="34" charset="0"/>
                <a:cs typeface="Kanit Light" pitchFamily="2" charset="-34"/>
              </a:rPr>
              <a:t>NEARLY</a:t>
            </a:r>
            <a:endParaRPr lang="en-US" sz="1200" b="1" dirty="0">
              <a:latin typeface="+mj-lt"/>
            </a:endParaRPr>
          </a:p>
        </p:txBody>
      </p:sp>
    </p:spTree>
    <p:extLst>
      <p:ext uri="{BB962C8B-B14F-4D97-AF65-F5344CB8AC3E}">
        <p14:creationId xmlns:p14="http://schemas.microsoft.com/office/powerpoint/2010/main" val="341000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63505-EB0C-06C9-E290-822B05193E6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7AF6CD4-BADB-B40B-0F0B-AEE9A716BE58}"/>
              </a:ext>
            </a:extLst>
          </p:cNvPr>
          <p:cNvSpPr>
            <a:spLocks noGrp="1"/>
          </p:cNvSpPr>
          <p:nvPr>
            <p:ph type="title"/>
          </p:nvPr>
        </p:nvSpPr>
        <p:spPr>
          <a:xfrm>
            <a:off x="685800" y="365125"/>
            <a:ext cx="9475728" cy="867327"/>
          </a:xfrm>
        </p:spPr>
        <p:txBody>
          <a:bodyPr>
            <a:noAutofit/>
          </a:bodyPr>
          <a:lstStyle/>
          <a:p>
            <a:r>
              <a:rPr lang="en-US" sz="3200" dirty="0"/>
              <a:t>Magnitude of the Problem</a:t>
            </a:r>
          </a:p>
        </p:txBody>
      </p:sp>
      <p:sp>
        <p:nvSpPr>
          <p:cNvPr id="14" name="Text Placeholder 5">
            <a:extLst>
              <a:ext uri="{FF2B5EF4-FFF2-40B4-BE49-F238E27FC236}">
                <a16:creationId xmlns:a16="http://schemas.microsoft.com/office/drawing/2014/main" id="{BB8C7ACA-13EB-7003-9A01-39011A548BDF}"/>
              </a:ext>
            </a:extLst>
          </p:cNvPr>
          <p:cNvSpPr txBox="1">
            <a:spLocks/>
          </p:cNvSpPr>
          <p:nvPr/>
        </p:nvSpPr>
        <p:spPr>
          <a:xfrm>
            <a:off x="685800" y="828802"/>
            <a:ext cx="11455400" cy="338137"/>
          </a:xfrm>
          <a:prstGeom prst="rect">
            <a:avLst/>
          </a:prstGeom>
        </p:spPr>
        <p:txBody>
          <a:bodyPr wrap="square" lIns="0" tIns="0" rIns="0" bIns="0">
            <a:normAutofit/>
          </a:bodyPr>
          <a:lstStyle>
            <a:lvl1pPr marL="0">
              <a:defRPr>
                <a:solidFill>
                  <a:schemeClr val="bg2"/>
                </a:solidFill>
                <a:latin typeface="+mj-lt"/>
                <a:ea typeface="+mn-ea"/>
                <a:cs typeface="+mn-cs"/>
              </a:defRPr>
            </a:lvl1pPr>
            <a:lvl2pPr marL="486461">
              <a:defRPr>
                <a:latin typeface="+mn-lt"/>
                <a:ea typeface="+mn-ea"/>
                <a:cs typeface="+mn-cs"/>
              </a:defRPr>
            </a:lvl2pPr>
            <a:lvl3pPr marL="972922">
              <a:defRPr>
                <a:latin typeface="+mn-lt"/>
                <a:ea typeface="+mn-ea"/>
                <a:cs typeface="+mn-cs"/>
              </a:defRPr>
            </a:lvl3pPr>
            <a:lvl4pPr marL="1459382">
              <a:defRPr>
                <a:latin typeface="+mn-lt"/>
                <a:ea typeface="+mn-ea"/>
                <a:cs typeface="+mn-cs"/>
              </a:defRPr>
            </a:lvl4pPr>
            <a:lvl5pPr marL="1945843">
              <a:defRPr>
                <a:latin typeface="+mn-lt"/>
                <a:ea typeface="+mn-ea"/>
                <a:cs typeface="+mn-cs"/>
              </a:defRPr>
            </a:lvl5pPr>
            <a:lvl6pPr marL="2432304">
              <a:defRPr>
                <a:latin typeface="+mn-lt"/>
                <a:ea typeface="+mn-ea"/>
                <a:cs typeface="+mn-cs"/>
              </a:defRPr>
            </a:lvl6pPr>
            <a:lvl7pPr marL="2918765">
              <a:defRPr>
                <a:latin typeface="+mn-lt"/>
                <a:ea typeface="+mn-ea"/>
                <a:cs typeface="+mn-cs"/>
              </a:defRPr>
            </a:lvl7pPr>
            <a:lvl8pPr marL="3405226">
              <a:defRPr>
                <a:latin typeface="+mn-lt"/>
                <a:ea typeface="+mn-ea"/>
                <a:cs typeface="+mn-cs"/>
              </a:defRPr>
            </a:lvl8pPr>
            <a:lvl9pPr marL="3891686">
              <a:defRPr>
                <a:latin typeface="+mn-lt"/>
                <a:ea typeface="+mn-ea"/>
                <a:cs typeface="+mn-cs"/>
              </a:defRPr>
            </a:lvl9pPr>
          </a:lstStyle>
          <a:p>
            <a:r>
              <a:rPr lang="en-US" kern="0" dirty="0">
                <a:solidFill>
                  <a:schemeClr val="tx2"/>
                </a:solidFill>
              </a:rPr>
              <a:t>Coding Variation Increases Exponentially Across Clinical Domains</a:t>
            </a:r>
          </a:p>
        </p:txBody>
      </p:sp>
      <p:sp>
        <p:nvSpPr>
          <p:cNvPr id="2" name="Rectangle 1">
            <a:extLst>
              <a:ext uri="{FF2B5EF4-FFF2-40B4-BE49-F238E27FC236}">
                <a16:creationId xmlns:a16="http://schemas.microsoft.com/office/drawing/2014/main" id="{578EBD04-11AD-5CA3-B0FB-2CCD31A89F6B}"/>
              </a:ext>
            </a:extLst>
          </p:cNvPr>
          <p:cNvSpPr/>
          <p:nvPr/>
        </p:nvSpPr>
        <p:spPr>
          <a:xfrm>
            <a:off x="2057401" y="5328999"/>
            <a:ext cx="2797283" cy="64203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j-lt"/>
                <a:ea typeface="+mn-ea"/>
                <a:cs typeface="Kanit Light" pitchFamily="2" charset="-34"/>
              </a:rPr>
              <a:t>Single Lab Test: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mj-lt"/>
                <a:ea typeface="+mn-ea"/>
                <a:cs typeface="Kanit Light" pitchFamily="2" charset="-34"/>
              </a:rPr>
              <a:t>A1c LOINC Code</a:t>
            </a:r>
          </a:p>
        </p:txBody>
      </p:sp>
      <p:sp>
        <p:nvSpPr>
          <p:cNvPr id="3" name="Rectangle 2">
            <a:extLst>
              <a:ext uri="{FF2B5EF4-FFF2-40B4-BE49-F238E27FC236}">
                <a16:creationId xmlns:a16="http://schemas.microsoft.com/office/drawing/2014/main" id="{95244FAC-3638-0B15-FDC4-2AE2D97AF0F0}"/>
              </a:ext>
            </a:extLst>
          </p:cNvPr>
          <p:cNvSpPr/>
          <p:nvPr/>
        </p:nvSpPr>
        <p:spPr>
          <a:xfrm>
            <a:off x="5354203" y="4596491"/>
            <a:ext cx="2797283" cy="13745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j-lt"/>
                <a:ea typeface="+mn-ea"/>
                <a:cs typeface="Kanit Light" pitchFamily="2" charset="-34"/>
              </a:rPr>
              <a:t>Single Clinical Domain: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mj-lt"/>
                <a:ea typeface="+mn-ea"/>
                <a:cs typeface="Kanit Light" pitchFamily="2" charset="-34"/>
              </a:rPr>
              <a:t>All Labs</a:t>
            </a:r>
          </a:p>
        </p:txBody>
      </p:sp>
      <p:sp>
        <p:nvSpPr>
          <p:cNvPr id="4" name="Rectangle 3">
            <a:extLst>
              <a:ext uri="{FF2B5EF4-FFF2-40B4-BE49-F238E27FC236}">
                <a16:creationId xmlns:a16="http://schemas.microsoft.com/office/drawing/2014/main" id="{27A7FA81-EBC2-A1F7-4D32-8466D53B28BE}"/>
              </a:ext>
            </a:extLst>
          </p:cNvPr>
          <p:cNvSpPr/>
          <p:nvPr/>
        </p:nvSpPr>
        <p:spPr>
          <a:xfrm>
            <a:off x="8651006" y="1781530"/>
            <a:ext cx="2797283" cy="41895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j-lt"/>
                <a:ea typeface="+mn-ea"/>
                <a:cs typeface="Kanit Light" pitchFamily="2" charset="-34"/>
              </a:rPr>
              <a:t>Single Clinical Document: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mj-lt"/>
                <a:ea typeface="+mn-ea"/>
                <a:cs typeface="Kanit Light" pitchFamily="2" charset="-34"/>
              </a:rPr>
              <a:t>All Clinical Domains*</a:t>
            </a:r>
          </a:p>
        </p:txBody>
      </p:sp>
      <p:sp>
        <p:nvSpPr>
          <p:cNvPr id="5" name="Right Arrow 17">
            <a:extLst>
              <a:ext uri="{FF2B5EF4-FFF2-40B4-BE49-F238E27FC236}">
                <a16:creationId xmlns:a16="http://schemas.microsoft.com/office/drawing/2014/main" id="{BE0819C2-E6ED-AB13-39F6-D2A5A68C540D}"/>
              </a:ext>
            </a:extLst>
          </p:cNvPr>
          <p:cNvSpPr/>
          <p:nvPr/>
        </p:nvSpPr>
        <p:spPr>
          <a:xfrm>
            <a:off x="4314825" y="5385816"/>
            <a:ext cx="1042989" cy="528398"/>
          </a:xfrm>
          <a:prstGeom prst="rightArrow">
            <a:avLst/>
          </a:prstGeom>
          <a:gradFill flip="none" rotWithShape="1">
            <a:gsLst>
              <a:gs pos="0">
                <a:schemeClr val="accent2">
                  <a:alpha val="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6" name="Right Arrow 30">
            <a:extLst>
              <a:ext uri="{FF2B5EF4-FFF2-40B4-BE49-F238E27FC236}">
                <a16:creationId xmlns:a16="http://schemas.microsoft.com/office/drawing/2014/main" id="{796984A9-8F5A-5AD2-40AC-E31DC48B63F3}"/>
              </a:ext>
            </a:extLst>
          </p:cNvPr>
          <p:cNvSpPr/>
          <p:nvPr/>
        </p:nvSpPr>
        <p:spPr>
          <a:xfrm>
            <a:off x="7611628" y="5385816"/>
            <a:ext cx="1042989" cy="528398"/>
          </a:xfrm>
          <a:prstGeom prst="rightArrow">
            <a:avLst/>
          </a:prstGeom>
          <a:gradFill flip="none" rotWithShape="1">
            <a:gsLst>
              <a:gs pos="0">
                <a:schemeClr val="accent2">
                  <a:alpha val="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6BEC64F3-3B92-A969-FA5D-768AE3276D01}"/>
              </a:ext>
            </a:extLst>
          </p:cNvPr>
          <p:cNvSpPr txBox="1"/>
          <p:nvPr/>
        </p:nvSpPr>
        <p:spPr>
          <a:xfrm>
            <a:off x="2013226" y="3857757"/>
            <a:ext cx="246399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mj-lt"/>
                <a:ea typeface="Verdana" panose="020B0604030504040204" pitchFamily="34" charset="0"/>
                <a:cs typeface="Verdana" panose="020B0604030504040204" pitchFamily="34" charset="0"/>
              </a:rPr>
              <a:t>&gt;100 </a:t>
            </a:r>
            <a:endParaRPr kumimoji="0" lang="en-US" sz="2400" b="1" i="0" u="none" strike="noStrike" kern="1200" cap="none" spc="0" normalizeH="0" baseline="0" noProof="0" dirty="0">
              <a:ln>
                <a:noFill/>
              </a:ln>
              <a:solidFill>
                <a:schemeClr val="bg2"/>
              </a:solidFill>
              <a:effectLst/>
              <a:uLnTx/>
              <a:uFillTx/>
              <a:latin typeface="+mj-lt"/>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mj-lt"/>
                <a:ea typeface="+mn-ea"/>
                <a:cs typeface="Kanit Light" pitchFamily="2" charset="-34"/>
              </a:rPr>
              <a:t>descriptions and codes tied to single LOINC code</a:t>
            </a:r>
          </a:p>
        </p:txBody>
      </p:sp>
      <p:sp>
        <p:nvSpPr>
          <p:cNvPr id="8" name="TextBox 7">
            <a:extLst>
              <a:ext uri="{FF2B5EF4-FFF2-40B4-BE49-F238E27FC236}">
                <a16:creationId xmlns:a16="http://schemas.microsoft.com/office/drawing/2014/main" id="{C3E25928-EB3F-F71B-5882-9B97E925B1BA}"/>
              </a:ext>
            </a:extLst>
          </p:cNvPr>
          <p:cNvSpPr txBox="1"/>
          <p:nvPr/>
        </p:nvSpPr>
        <p:spPr>
          <a:xfrm>
            <a:off x="5037217" y="2460555"/>
            <a:ext cx="185982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latin typeface="+mj-lt"/>
                <a:ea typeface="Verdana" panose="020B0604030504040204" pitchFamily="34" charset="0"/>
                <a:cs typeface="Verdana" panose="020B0604030504040204" pitchFamily="34" charset="0"/>
              </a:rPr>
              <a:t>&gt;2,000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mj-lt"/>
                <a:ea typeface="+mn-ea"/>
                <a:cs typeface="Kanit Light" pitchFamily="2" charset="-34"/>
              </a:rPr>
              <a:t>LOINC codes for major lab tests</a:t>
            </a:r>
          </a:p>
        </p:txBody>
      </p:sp>
      <p:sp>
        <p:nvSpPr>
          <p:cNvPr id="9" name="TextBox 8">
            <a:extLst>
              <a:ext uri="{FF2B5EF4-FFF2-40B4-BE49-F238E27FC236}">
                <a16:creationId xmlns:a16="http://schemas.microsoft.com/office/drawing/2014/main" id="{805D0D35-6FBC-D8CF-11ED-F8AC8EBF0FFC}"/>
              </a:ext>
            </a:extLst>
          </p:cNvPr>
          <p:cNvSpPr txBox="1"/>
          <p:nvPr/>
        </p:nvSpPr>
        <p:spPr>
          <a:xfrm>
            <a:off x="6681716" y="1171260"/>
            <a:ext cx="185982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2"/>
                </a:solidFill>
                <a:latin typeface="Verdana" panose="020B0604030504040204" pitchFamily="34" charset="0"/>
                <a:ea typeface="Verdana" panose="020B0604030504040204" pitchFamily="34" charset="0"/>
                <a:cs typeface="Verdana" panose="020B0604030504040204" pitchFamily="34" charset="0"/>
              </a:rPr>
              <a:t>10</a:t>
            </a:r>
            <a:r>
              <a:rPr kumimoji="0" lang="en-US" sz="1400" b="0" i="0" u="none" strike="noStrike" kern="1200" cap="none" spc="0" normalizeH="0" baseline="0" noProof="0" dirty="0">
                <a:ln>
                  <a:noFill/>
                </a:ln>
                <a:solidFill>
                  <a:schemeClr val="accent2"/>
                </a:solidFill>
                <a:effectLst/>
                <a:uLnTx/>
                <a:uFillTx/>
                <a:latin typeface="Arial" panose="020B0604020202020204"/>
                <a:ea typeface="+mn-ea"/>
                <a:cs typeface="Kanit Light" pitchFamily="2" charset="-3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rial" panose="020B0604020202020204"/>
                <a:ea typeface="+mn-ea"/>
                <a:cs typeface="Kanit Light" pitchFamily="2" charset="-34"/>
              </a:rPr>
              <a:t>major clinical domains</a:t>
            </a:r>
          </a:p>
        </p:txBody>
      </p:sp>
      <p:cxnSp>
        <p:nvCxnSpPr>
          <p:cNvPr id="10" name="Straight Arrow Connector 9">
            <a:extLst>
              <a:ext uri="{FF2B5EF4-FFF2-40B4-BE49-F238E27FC236}">
                <a16:creationId xmlns:a16="http://schemas.microsoft.com/office/drawing/2014/main" id="{6DBB5325-FE67-5B09-E8D5-3BC341D29DA8}"/>
              </a:ext>
            </a:extLst>
          </p:cNvPr>
          <p:cNvCxnSpPr>
            <a:cxnSpLocks/>
          </p:cNvCxnSpPr>
          <p:nvPr/>
        </p:nvCxnSpPr>
        <p:spPr>
          <a:xfrm flipV="1">
            <a:off x="1833491" y="1399032"/>
            <a:ext cx="0" cy="4572000"/>
          </a:xfrm>
          <a:prstGeom prst="straightConnector1">
            <a:avLst/>
          </a:prstGeom>
          <a:ln w="25400">
            <a:solidFill>
              <a:srgbClr val="63666A"/>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C69101F-5603-88DC-4B38-93B79273B0BF}"/>
              </a:ext>
            </a:extLst>
          </p:cNvPr>
          <p:cNvSpPr txBox="1"/>
          <p:nvPr/>
        </p:nvSpPr>
        <p:spPr>
          <a:xfrm>
            <a:off x="494112" y="2992535"/>
            <a:ext cx="1291632"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j-lt"/>
                <a:ea typeface="+mn-ea"/>
                <a:cs typeface="Kanit Light" pitchFamily="2" charset="-34"/>
              </a:rPr>
              <a:t>Increasing amount of complexity and variation across clinical domains</a:t>
            </a:r>
          </a:p>
        </p:txBody>
      </p:sp>
      <p:sp>
        <p:nvSpPr>
          <p:cNvPr id="13" name="TextBox 12">
            <a:extLst>
              <a:ext uri="{FF2B5EF4-FFF2-40B4-BE49-F238E27FC236}">
                <a16:creationId xmlns:a16="http://schemas.microsoft.com/office/drawing/2014/main" id="{4CB6E255-E44F-5CFC-4BF2-D61A074B51E3}"/>
              </a:ext>
            </a:extLst>
          </p:cNvPr>
          <p:cNvSpPr txBox="1"/>
          <p:nvPr/>
        </p:nvSpPr>
        <p:spPr>
          <a:xfrm>
            <a:off x="516367" y="6292677"/>
            <a:ext cx="9329738" cy="24622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j-lt"/>
                <a:ea typeface="+mn-ea"/>
                <a:cs typeface="Kanit ExtraLight" pitchFamily="2" charset="-34"/>
              </a:rPr>
              <a:t>* Clinical Domains include: medications, immunizations, problems, allergies, encounters, procedures, plan of care, and labs and vital signs.</a:t>
            </a:r>
          </a:p>
        </p:txBody>
      </p:sp>
      <p:sp>
        <p:nvSpPr>
          <p:cNvPr id="15" name="Freeform: Shape 14">
            <a:extLst>
              <a:ext uri="{FF2B5EF4-FFF2-40B4-BE49-F238E27FC236}">
                <a16:creationId xmlns:a16="http://schemas.microsoft.com/office/drawing/2014/main" id="{1AB5FC0D-5BCB-7934-534C-61CDC2F16AD7}"/>
              </a:ext>
            </a:extLst>
          </p:cNvPr>
          <p:cNvSpPr/>
          <p:nvPr/>
        </p:nvSpPr>
        <p:spPr>
          <a:xfrm>
            <a:off x="2624328" y="1417320"/>
            <a:ext cx="6071616" cy="3504284"/>
          </a:xfrm>
          <a:custGeom>
            <a:avLst/>
            <a:gdLst>
              <a:gd name="connsiteX0" fmla="*/ 6318504 w 6318504"/>
              <a:gd name="connsiteY0" fmla="*/ 0 h 3383280"/>
              <a:gd name="connsiteX1" fmla="*/ 3355848 w 6318504"/>
              <a:gd name="connsiteY1" fmla="*/ 2542032 h 3383280"/>
              <a:gd name="connsiteX2" fmla="*/ 0 w 6318504"/>
              <a:gd name="connsiteY2" fmla="*/ 3383280 h 3383280"/>
              <a:gd name="connsiteX3" fmla="*/ 0 w 6318504"/>
              <a:gd name="connsiteY3" fmla="*/ 3383280 h 3383280"/>
              <a:gd name="connsiteX0" fmla="*/ 6318504 w 6318504"/>
              <a:gd name="connsiteY0" fmla="*/ 0 h 3465468"/>
              <a:gd name="connsiteX1" fmla="*/ 3355848 w 6318504"/>
              <a:gd name="connsiteY1" fmla="*/ 2542032 h 3465468"/>
              <a:gd name="connsiteX2" fmla="*/ 0 w 6318504"/>
              <a:gd name="connsiteY2" fmla="*/ 3383280 h 3465468"/>
              <a:gd name="connsiteX3" fmla="*/ 0 w 6318504"/>
              <a:gd name="connsiteY3" fmla="*/ 3383280 h 3465468"/>
              <a:gd name="connsiteX0" fmla="*/ 6318504 w 6318504"/>
              <a:gd name="connsiteY0" fmla="*/ 0 h 3503051"/>
              <a:gd name="connsiteX1" fmla="*/ 3355848 w 6318504"/>
              <a:gd name="connsiteY1" fmla="*/ 2542032 h 3503051"/>
              <a:gd name="connsiteX2" fmla="*/ 0 w 6318504"/>
              <a:gd name="connsiteY2" fmla="*/ 3383280 h 3503051"/>
              <a:gd name="connsiteX3" fmla="*/ 0 w 6318504"/>
              <a:gd name="connsiteY3" fmla="*/ 3383280 h 3503051"/>
              <a:gd name="connsiteX0" fmla="*/ 6318504 w 6318504"/>
              <a:gd name="connsiteY0" fmla="*/ 0 h 3503051"/>
              <a:gd name="connsiteX1" fmla="*/ 3355848 w 6318504"/>
              <a:gd name="connsiteY1" fmla="*/ 2542032 h 3503051"/>
              <a:gd name="connsiteX2" fmla="*/ 0 w 6318504"/>
              <a:gd name="connsiteY2" fmla="*/ 3383280 h 3503051"/>
              <a:gd name="connsiteX3" fmla="*/ 0 w 6318504"/>
              <a:gd name="connsiteY3" fmla="*/ 3383280 h 3503051"/>
              <a:gd name="connsiteX0" fmla="*/ 6318504 w 6318504"/>
              <a:gd name="connsiteY0" fmla="*/ 0 h 3503051"/>
              <a:gd name="connsiteX1" fmla="*/ 3355848 w 6318504"/>
              <a:gd name="connsiteY1" fmla="*/ 2542032 h 3503051"/>
              <a:gd name="connsiteX2" fmla="*/ 0 w 6318504"/>
              <a:gd name="connsiteY2" fmla="*/ 3383280 h 3503051"/>
              <a:gd name="connsiteX3" fmla="*/ 0 w 6318504"/>
              <a:gd name="connsiteY3" fmla="*/ 3383280 h 3503051"/>
              <a:gd name="connsiteX0" fmla="*/ 6318504 w 6318504"/>
              <a:gd name="connsiteY0" fmla="*/ 0 h 3503051"/>
              <a:gd name="connsiteX1" fmla="*/ 3355848 w 6318504"/>
              <a:gd name="connsiteY1" fmla="*/ 2542032 h 3503051"/>
              <a:gd name="connsiteX2" fmla="*/ 0 w 6318504"/>
              <a:gd name="connsiteY2" fmla="*/ 3383280 h 3503051"/>
              <a:gd name="connsiteX3" fmla="*/ 0 w 6318504"/>
              <a:gd name="connsiteY3" fmla="*/ 3383280 h 3503051"/>
              <a:gd name="connsiteX0" fmla="*/ 6318504 w 6318504"/>
              <a:gd name="connsiteY0" fmla="*/ 0 h 3470148"/>
              <a:gd name="connsiteX1" fmla="*/ 3026664 w 6318504"/>
              <a:gd name="connsiteY1" fmla="*/ 2212848 h 3470148"/>
              <a:gd name="connsiteX2" fmla="*/ 0 w 6318504"/>
              <a:gd name="connsiteY2" fmla="*/ 3383280 h 3470148"/>
              <a:gd name="connsiteX3" fmla="*/ 0 w 6318504"/>
              <a:gd name="connsiteY3" fmla="*/ 3383280 h 3470148"/>
              <a:gd name="connsiteX0" fmla="*/ 6318504 w 6318504"/>
              <a:gd name="connsiteY0" fmla="*/ 0 h 3521014"/>
              <a:gd name="connsiteX1" fmla="*/ 3163824 w 6318504"/>
              <a:gd name="connsiteY1" fmla="*/ 2660904 h 3521014"/>
              <a:gd name="connsiteX2" fmla="*/ 0 w 6318504"/>
              <a:gd name="connsiteY2" fmla="*/ 3383280 h 3521014"/>
              <a:gd name="connsiteX3" fmla="*/ 0 w 6318504"/>
              <a:gd name="connsiteY3" fmla="*/ 3383280 h 3521014"/>
              <a:gd name="connsiteX0" fmla="*/ 6318504 w 6318504"/>
              <a:gd name="connsiteY0" fmla="*/ 0 h 3521014"/>
              <a:gd name="connsiteX1" fmla="*/ 3163824 w 6318504"/>
              <a:gd name="connsiteY1" fmla="*/ 2660904 h 3521014"/>
              <a:gd name="connsiteX2" fmla="*/ 0 w 6318504"/>
              <a:gd name="connsiteY2" fmla="*/ 3383280 h 3521014"/>
              <a:gd name="connsiteX3" fmla="*/ 0 w 6318504"/>
              <a:gd name="connsiteY3" fmla="*/ 3383280 h 3521014"/>
              <a:gd name="connsiteX0" fmla="*/ 6318504 w 6318504"/>
              <a:gd name="connsiteY0" fmla="*/ 0 h 3504284"/>
              <a:gd name="connsiteX1" fmla="*/ 3239950 w 6318504"/>
              <a:gd name="connsiteY1" fmla="*/ 2551176 h 3504284"/>
              <a:gd name="connsiteX2" fmla="*/ 0 w 6318504"/>
              <a:gd name="connsiteY2" fmla="*/ 3383280 h 3504284"/>
              <a:gd name="connsiteX3" fmla="*/ 0 w 6318504"/>
              <a:gd name="connsiteY3" fmla="*/ 3383280 h 3504284"/>
            </a:gdLst>
            <a:ahLst/>
            <a:cxnLst>
              <a:cxn ang="0">
                <a:pos x="connsiteX0" y="connsiteY0"/>
              </a:cxn>
              <a:cxn ang="0">
                <a:pos x="connsiteX1" y="connsiteY1"/>
              </a:cxn>
              <a:cxn ang="0">
                <a:pos x="connsiteX2" y="connsiteY2"/>
              </a:cxn>
              <a:cxn ang="0">
                <a:pos x="connsiteX3" y="connsiteY3"/>
              </a:cxn>
            </a:cxnLst>
            <a:rect l="l" t="t" r="r" b="b"/>
            <a:pathLst>
              <a:path w="6318504" h="3504284">
                <a:moveTo>
                  <a:pt x="6318504" y="0"/>
                </a:moveTo>
                <a:cubicBezTo>
                  <a:pt x="5394960" y="883920"/>
                  <a:pt x="4367710" y="1850136"/>
                  <a:pt x="3239950" y="2551176"/>
                </a:cubicBezTo>
                <a:cubicBezTo>
                  <a:pt x="2112190" y="3252216"/>
                  <a:pt x="1063752" y="3742944"/>
                  <a:pt x="0" y="3383280"/>
                </a:cubicBezTo>
                <a:lnTo>
                  <a:pt x="0" y="3383280"/>
                </a:lnTo>
              </a:path>
            </a:pathLst>
          </a:custGeom>
          <a:ln w="158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133246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57FC46-ECA6-F252-6A40-E6949098B071}"/>
              </a:ext>
            </a:extLst>
          </p:cNvPr>
          <p:cNvSpPr>
            <a:spLocks noGrp="1"/>
          </p:cNvSpPr>
          <p:nvPr>
            <p:ph type="title"/>
          </p:nvPr>
        </p:nvSpPr>
        <p:spPr>
          <a:xfrm>
            <a:off x="972571" y="132597"/>
            <a:ext cx="9215001" cy="1229360"/>
          </a:xfrm>
        </p:spPr>
        <p:txBody>
          <a:bodyPr/>
          <a:lstStyle/>
          <a:p>
            <a:r>
              <a:rPr lang="en-US" sz="4000" dirty="0"/>
              <a:t>Patient Access Mandate Moves Healthcare into Modern Age</a:t>
            </a:r>
          </a:p>
        </p:txBody>
      </p:sp>
      <p:graphicFrame>
        <p:nvGraphicFramePr>
          <p:cNvPr id="8" name="Table 29">
            <a:extLst>
              <a:ext uri="{FF2B5EF4-FFF2-40B4-BE49-F238E27FC236}">
                <a16:creationId xmlns:a16="http://schemas.microsoft.com/office/drawing/2014/main" id="{293608C6-5B43-B239-5F32-9E668EE55A0D}"/>
              </a:ext>
            </a:extLst>
          </p:cNvPr>
          <p:cNvGraphicFramePr>
            <a:graphicFrameLocks noGrp="1"/>
          </p:cNvGraphicFramePr>
          <p:nvPr>
            <p:extLst>
              <p:ext uri="{D42A27DB-BD31-4B8C-83A1-F6EECF244321}">
                <p14:modId xmlns:p14="http://schemas.microsoft.com/office/powerpoint/2010/main" val="3749386203"/>
              </p:ext>
            </p:extLst>
          </p:nvPr>
        </p:nvGraphicFramePr>
        <p:xfrm>
          <a:off x="1242059" y="1638430"/>
          <a:ext cx="9950659" cy="3952006"/>
        </p:xfrm>
        <a:graphic>
          <a:graphicData uri="http://schemas.openxmlformats.org/drawingml/2006/table">
            <a:tbl>
              <a:tblPr firstRow="1" bandRow="1">
                <a:effectLst/>
                <a:tableStyleId>{5C22544A-7EE6-4342-B048-85BDC9FD1C3A}</a:tableStyleId>
              </a:tblPr>
              <a:tblGrid>
                <a:gridCol w="9950659">
                  <a:extLst>
                    <a:ext uri="{9D8B030D-6E8A-4147-A177-3AD203B41FA5}">
                      <a16:colId xmlns:a16="http://schemas.microsoft.com/office/drawing/2014/main" val="30320296"/>
                    </a:ext>
                  </a:extLst>
                </a:gridCol>
              </a:tblGrid>
              <a:tr h="3500347">
                <a:tc>
                  <a:txBody>
                    <a:bodyPr/>
                    <a:lstStyle/>
                    <a:p>
                      <a:pPr marL="63500" marR="0" lvl="0" indent="-63500" algn="ctr" defTabSz="914400" rtl="0" eaLnBrk="1" fontAlgn="auto" latinLnBrk="0" hangingPunct="1">
                        <a:lnSpc>
                          <a:spcPts val="2460"/>
                        </a:lnSpc>
                        <a:spcBef>
                          <a:spcPts val="0"/>
                        </a:spcBef>
                        <a:spcAft>
                          <a:spcPts val="0"/>
                        </a:spcAft>
                        <a:buClrTx/>
                        <a:buSzTx/>
                        <a:buFontTx/>
                        <a:buNone/>
                        <a:tabLst/>
                        <a:defRPr/>
                      </a:pPr>
                      <a:endParaRPr kumimoji="0" lang="en-US" sz="2400" b="0" i="1" u="none" strike="noStrike" kern="1200" cap="none" spc="0" normalizeH="0" baseline="0" noProof="0" dirty="0">
                        <a:ln>
                          <a:noFill/>
                        </a:ln>
                        <a:solidFill>
                          <a:schemeClr val="bg2"/>
                        </a:solidFill>
                        <a:effectLst/>
                        <a:uLnTx/>
                        <a:uFillTx/>
                        <a:latin typeface="+mj-lt"/>
                        <a:ea typeface="+mn-ea"/>
                        <a:cs typeface="Arial" panose="020B0604020202020204" pitchFamily="34" charset="0"/>
                      </a:endParaRPr>
                    </a:p>
                    <a:p>
                      <a:pPr marL="63500" marR="0" lvl="0" indent="-63500" algn="ctr" defTabSz="914400" rtl="0" eaLnBrk="1" fontAlgn="auto" latinLnBrk="0" hangingPunct="1">
                        <a:lnSpc>
                          <a:spcPts val="3060"/>
                        </a:lnSpc>
                        <a:spcBef>
                          <a:spcPts val="0"/>
                        </a:spcBef>
                        <a:spcAft>
                          <a:spcPts val="0"/>
                        </a:spcAft>
                        <a:buClrTx/>
                        <a:buSzTx/>
                        <a:buFontTx/>
                        <a:buNone/>
                        <a:tabLst/>
                        <a:defRPr/>
                      </a:pPr>
                      <a:r>
                        <a:rPr kumimoji="0" lang="en-US" sz="2400" b="1" i="1" u="sng" strike="noStrike" kern="1200" cap="none" spc="0" normalizeH="0" baseline="0" noProof="0" dirty="0">
                          <a:ln>
                            <a:noFill/>
                          </a:ln>
                          <a:solidFill>
                            <a:schemeClr val="bg2"/>
                          </a:solidFill>
                          <a:effectLst/>
                          <a:uLnTx/>
                          <a:uFillTx/>
                          <a:latin typeface="+mj-lt"/>
                          <a:ea typeface="+mn-ea"/>
                          <a:cs typeface="Arial" panose="020B0604020202020204" pitchFamily="34" charset="0"/>
                        </a:rPr>
                        <a:t>Delivering interoperability </a:t>
                      </a:r>
                      <a:r>
                        <a:rPr kumimoji="0" lang="en-US" sz="2400" b="0" i="1" u="none" strike="noStrike" kern="1200" cap="none" spc="0" normalizeH="0" baseline="0" noProof="0" dirty="0">
                          <a:ln>
                            <a:noFill/>
                          </a:ln>
                          <a:solidFill>
                            <a:schemeClr val="bg2"/>
                          </a:solidFill>
                          <a:effectLst/>
                          <a:uLnTx/>
                          <a:uFillTx/>
                          <a:latin typeface="+mj-lt"/>
                          <a:ea typeface="+mn-ea"/>
                          <a:cs typeface="Arial" panose="020B0604020202020204" pitchFamily="34" charset="0"/>
                        </a:rPr>
                        <a:t>actually gives </a:t>
                      </a:r>
                      <a:r>
                        <a:rPr kumimoji="0" lang="en-US" sz="2400" b="1" i="1" u="sng" strike="noStrike" kern="1200" cap="none" spc="0" normalizeH="0" baseline="0" noProof="0" dirty="0">
                          <a:ln>
                            <a:noFill/>
                          </a:ln>
                          <a:solidFill>
                            <a:schemeClr val="bg2"/>
                          </a:solidFill>
                          <a:effectLst/>
                          <a:uLnTx/>
                          <a:uFillTx/>
                          <a:latin typeface="+mj-lt"/>
                          <a:ea typeface="+mn-ea"/>
                          <a:cs typeface="Arial" panose="020B0604020202020204" pitchFamily="34" charset="0"/>
                        </a:rPr>
                        <a:t>patients the ability to manage their healthcare</a:t>
                      </a:r>
                      <a:r>
                        <a:rPr kumimoji="0" lang="en-US" sz="2400" b="1" i="1" u="none" strike="noStrike" kern="1200" cap="none" spc="0" normalizeH="0" baseline="0" noProof="0" dirty="0">
                          <a:ln>
                            <a:noFill/>
                          </a:ln>
                          <a:solidFill>
                            <a:schemeClr val="bg2"/>
                          </a:solidFill>
                          <a:effectLst/>
                          <a:uLnTx/>
                          <a:uFillTx/>
                          <a:latin typeface="+mj-lt"/>
                          <a:ea typeface="+mn-ea"/>
                          <a:cs typeface="Arial" panose="020B0604020202020204" pitchFamily="34" charset="0"/>
                        </a:rPr>
                        <a:t> </a:t>
                      </a:r>
                      <a:r>
                        <a:rPr kumimoji="0" lang="en-US" sz="2400" b="0" i="1" u="none" strike="noStrike" kern="1200" cap="none" spc="0" normalizeH="0" baseline="0" noProof="0" dirty="0">
                          <a:ln>
                            <a:noFill/>
                          </a:ln>
                          <a:solidFill>
                            <a:schemeClr val="bg2"/>
                          </a:solidFill>
                          <a:effectLst/>
                          <a:uLnTx/>
                          <a:uFillTx/>
                          <a:latin typeface="+mj-lt"/>
                          <a:ea typeface="+mn-ea"/>
                          <a:cs typeface="Arial" panose="020B0604020202020204" pitchFamily="34" charset="0"/>
                        </a:rPr>
                        <a:t>the same way they manage their finances, travel and every other component of their lives. This requires using </a:t>
                      </a:r>
                      <a:r>
                        <a:rPr kumimoji="0" lang="en-US" sz="2400" b="1" i="1" u="sng" strike="noStrike" kern="1200" cap="none" spc="0" normalizeH="0" baseline="0" noProof="0" dirty="0">
                          <a:ln>
                            <a:noFill/>
                          </a:ln>
                          <a:solidFill>
                            <a:schemeClr val="bg2"/>
                          </a:solidFill>
                          <a:effectLst/>
                          <a:uLnTx/>
                          <a:uFillTx/>
                          <a:latin typeface="+mj-lt"/>
                          <a:ea typeface="+mn-ea"/>
                          <a:cs typeface="Arial" panose="020B0604020202020204" pitchFamily="34" charset="0"/>
                        </a:rPr>
                        <a:t>modern computing standards and APIs</a:t>
                      </a:r>
                      <a:r>
                        <a:rPr kumimoji="0" lang="en-US" sz="2400" b="1" i="1" u="none" strike="noStrike" kern="1200" cap="none" spc="0" normalizeH="0" baseline="0" noProof="0" dirty="0">
                          <a:ln>
                            <a:noFill/>
                          </a:ln>
                          <a:solidFill>
                            <a:schemeClr val="bg2"/>
                          </a:solidFill>
                          <a:effectLst/>
                          <a:uLnTx/>
                          <a:uFillTx/>
                          <a:latin typeface="+mj-lt"/>
                          <a:ea typeface="+mn-ea"/>
                          <a:cs typeface="Arial" panose="020B0604020202020204" pitchFamily="34" charset="0"/>
                        </a:rPr>
                        <a:t> </a:t>
                      </a:r>
                      <a:r>
                        <a:rPr kumimoji="0" lang="en-US" sz="2400" b="0" i="1" u="none" strike="noStrike" kern="1200" cap="none" spc="0" normalizeH="0" baseline="0" noProof="0" dirty="0">
                          <a:ln>
                            <a:noFill/>
                          </a:ln>
                          <a:solidFill>
                            <a:schemeClr val="bg2"/>
                          </a:solidFill>
                          <a:effectLst/>
                          <a:uLnTx/>
                          <a:uFillTx/>
                          <a:latin typeface="+mj-lt"/>
                          <a:ea typeface="+mn-ea"/>
                          <a:cs typeface="Arial" panose="020B0604020202020204" pitchFamily="34" charset="0"/>
                        </a:rPr>
                        <a:t>that give patients </a:t>
                      </a:r>
                      <a:r>
                        <a:rPr kumimoji="0" lang="en-US" sz="2400" b="1" i="1" u="sng" strike="noStrike" kern="1200" cap="none" spc="0" normalizeH="0" baseline="0" noProof="0" dirty="0">
                          <a:ln>
                            <a:noFill/>
                          </a:ln>
                          <a:solidFill>
                            <a:schemeClr val="bg2"/>
                          </a:solidFill>
                          <a:effectLst/>
                          <a:uLnTx/>
                          <a:uFillTx/>
                          <a:latin typeface="+mj-lt"/>
                          <a:ea typeface="+mn-ea"/>
                          <a:cs typeface="Arial" panose="020B0604020202020204" pitchFamily="34" charset="0"/>
                        </a:rPr>
                        <a:t>access to their health information </a:t>
                      </a:r>
                      <a:r>
                        <a:rPr kumimoji="0" lang="en-US" sz="2400" b="0" i="1" u="none" strike="noStrike" kern="1200" cap="none" spc="0" normalizeH="0" baseline="0" noProof="0" dirty="0">
                          <a:ln>
                            <a:noFill/>
                          </a:ln>
                          <a:solidFill>
                            <a:schemeClr val="bg2"/>
                          </a:solidFill>
                          <a:effectLst/>
                          <a:uLnTx/>
                          <a:uFillTx/>
                          <a:latin typeface="+mj-lt"/>
                          <a:ea typeface="+mn-ea"/>
                          <a:cs typeface="Arial" panose="020B0604020202020204" pitchFamily="34" charset="0"/>
                        </a:rPr>
                        <a:t>and give them the ability to use the tools they want </a:t>
                      </a:r>
                      <a:r>
                        <a:rPr kumimoji="0" lang="en-US" sz="2400" b="1" i="1" u="none" strike="noStrike" kern="1200" cap="none" spc="0" normalizeH="0" baseline="0" noProof="0" dirty="0">
                          <a:ln>
                            <a:noFill/>
                          </a:ln>
                          <a:solidFill>
                            <a:schemeClr val="bg2"/>
                          </a:solidFill>
                          <a:effectLst/>
                          <a:uLnTx/>
                          <a:uFillTx/>
                          <a:latin typeface="+mj-lt"/>
                          <a:ea typeface="+mn-ea"/>
                          <a:cs typeface="Arial" panose="020B0604020202020204" pitchFamily="34" charset="0"/>
                        </a:rPr>
                        <a:t>to </a:t>
                      </a:r>
                      <a:r>
                        <a:rPr kumimoji="0" lang="en-US" sz="2400" b="1" i="1" u="sng" strike="noStrike" kern="1200" cap="none" spc="0" normalizeH="0" baseline="0" noProof="0" dirty="0">
                          <a:ln>
                            <a:noFill/>
                          </a:ln>
                          <a:solidFill>
                            <a:schemeClr val="bg2"/>
                          </a:solidFill>
                          <a:effectLst/>
                          <a:uLnTx/>
                          <a:uFillTx/>
                          <a:latin typeface="+mj-lt"/>
                          <a:ea typeface="+mn-ea"/>
                          <a:cs typeface="Arial" panose="020B0604020202020204" pitchFamily="34" charset="0"/>
                        </a:rPr>
                        <a:t>shop for and coordinate </a:t>
                      </a:r>
                      <a:r>
                        <a:rPr kumimoji="0" lang="en-US" sz="2400" b="0" i="1" u="none" strike="noStrike" kern="1200" cap="none" spc="0" normalizeH="0" baseline="0" noProof="0" dirty="0">
                          <a:ln>
                            <a:noFill/>
                          </a:ln>
                          <a:solidFill>
                            <a:schemeClr val="bg2"/>
                          </a:solidFill>
                          <a:effectLst/>
                          <a:uLnTx/>
                          <a:uFillTx/>
                          <a:latin typeface="+mj-lt"/>
                          <a:ea typeface="+mn-ea"/>
                          <a:cs typeface="Arial" panose="020B0604020202020204" pitchFamily="34" charset="0"/>
                        </a:rPr>
                        <a:t>their own care on their smartphones.</a:t>
                      </a:r>
                    </a:p>
                  </a:txBody>
                  <a:tcPr marT="332509" marB="33250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952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27315392"/>
                  </a:ext>
                </a:extLst>
              </a:tr>
              <a:tr h="410663">
                <a:tc>
                  <a:txBody>
                    <a:bodyPr/>
                    <a:lstStyle/>
                    <a:p>
                      <a:pPr algn="ctr"/>
                      <a:r>
                        <a:rPr lang="en-US" sz="1600" dirty="0">
                          <a:solidFill>
                            <a:schemeClr val="bg2"/>
                          </a:solidFill>
                          <a:latin typeface="+mj-lt"/>
                        </a:rPr>
                        <a:t>— Don Rucker, M.D. National Coordinator for Health IT</a:t>
                      </a:r>
                    </a:p>
                  </a:txBody>
                  <a:tcPr marT="166255" marB="41564">
                    <a:lnL w="12700" cap="flat" cmpd="sng" algn="ctr">
                      <a:noFill/>
                      <a:prstDash val="dot"/>
                      <a:round/>
                      <a:headEnd type="none" w="med" len="med"/>
                      <a:tailEnd type="none" w="med" len="med"/>
                    </a:lnL>
                    <a:lnR w="12700" cap="flat" cmpd="sng" algn="ctr">
                      <a:noFill/>
                      <a:prstDash val="dot"/>
                      <a:round/>
                      <a:headEnd type="none" w="med" len="med"/>
                      <a:tailEnd type="none" w="med" len="med"/>
                    </a:lnR>
                    <a:lnT w="952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93885588"/>
                  </a:ext>
                </a:extLst>
              </a:tr>
            </a:tbl>
          </a:graphicData>
        </a:graphic>
      </p:graphicFrame>
      <p:cxnSp>
        <p:nvCxnSpPr>
          <p:cNvPr id="9" name="Straight Connector 8">
            <a:extLst>
              <a:ext uri="{FF2B5EF4-FFF2-40B4-BE49-F238E27FC236}">
                <a16:creationId xmlns:a16="http://schemas.microsoft.com/office/drawing/2014/main" id="{E6C1A48F-FEA8-8397-3761-F320263658A7}"/>
              </a:ext>
            </a:extLst>
          </p:cNvPr>
          <p:cNvCxnSpPr>
            <a:cxnSpLocks/>
          </p:cNvCxnSpPr>
          <p:nvPr/>
        </p:nvCxnSpPr>
        <p:spPr>
          <a:xfrm>
            <a:off x="1238491" y="1634152"/>
            <a:ext cx="4341581" cy="3418"/>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3B95CBF5-D36A-BD76-A622-29E102DD1569}"/>
              </a:ext>
            </a:extLst>
          </p:cNvPr>
          <p:cNvCxnSpPr>
            <a:cxnSpLocks/>
          </p:cNvCxnSpPr>
          <p:nvPr/>
        </p:nvCxnSpPr>
        <p:spPr>
          <a:xfrm flipV="1">
            <a:off x="6597570" y="1631609"/>
            <a:ext cx="4608894" cy="2543"/>
          </a:xfrm>
          <a:prstGeom prst="line">
            <a:avLst/>
          </a:prstGeom>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45299EFA-1E2D-7F7F-23A8-2D875A15FA9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8169" b="20616"/>
          <a:stretch/>
        </p:blipFill>
        <p:spPr>
          <a:xfrm>
            <a:off x="5735707" y="1364096"/>
            <a:ext cx="720587" cy="441107"/>
          </a:xfrm>
          <a:prstGeom prst="rect">
            <a:avLst/>
          </a:prstGeom>
        </p:spPr>
      </p:pic>
    </p:spTree>
    <p:extLst>
      <p:ext uri="{BB962C8B-B14F-4D97-AF65-F5344CB8AC3E}">
        <p14:creationId xmlns:p14="http://schemas.microsoft.com/office/powerpoint/2010/main" val="13829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447D3-33B9-B6E5-3CEA-E9D34A4F7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D70B2-EAAE-9587-3785-13CAADF5970E}"/>
              </a:ext>
            </a:extLst>
          </p:cNvPr>
          <p:cNvSpPr>
            <a:spLocks noGrp="1"/>
          </p:cNvSpPr>
          <p:nvPr>
            <p:ph type="ctrTitle"/>
          </p:nvPr>
        </p:nvSpPr>
        <p:spPr>
          <a:xfrm>
            <a:off x="476758" y="548331"/>
            <a:ext cx="10046381" cy="538586"/>
          </a:xfrm>
        </p:spPr>
        <p:txBody>
          <a:bodyPr>
            <a:normAutofit fontScale="90000"/>
          </a:bodyPr>
          <a:lstStyle/>
          <a:p>
            <a:pPr algn="l"/>
            <a:r>
              <a:rPr lang="en-US" dirty="0">
                <a:solidFill>
                  <a:schemeClr val="bg1"/>
                </a:solidFill>
                <a:latin typeface="Source Serif Pro" panose="02040603050405020204" pitchFamily="18" charset="0"/>
                <a:ea typeface="Source Serif Pro" panose="02040603050405020204" pitchFamily="18" charset="0"/>
              </a:rPr>
              <a:t>Changes You May Wish to Make in Practice</a:t>
            </a:r>
          </a:p>
        </p:txBody>
      </p:sp>
      <p:sp>
        <p:nvSpPr>
          <p:cNvPr id="6" name="Text Placeholder 2">
            <a:extLst>
              <a:ext uri="{FF2B5EF4-FFF2-40B4-BE49-F238E27FC236}">
                <a16:creationId xmlns:a16="http://schemas.microsoft.com/office/drawing/2014/main" id="{35C855FE-11F0-DE3E-5846-B3FA9BD69132}"/>
              </a:ext>
            </a:extLst>
          </p:cNvPr>
          <p:cNvSpPr txBox="1">
            <a:spLocks/>
          </p:cNvSpPr>
          <p:nvPr/>
        </p:nvSpPr>
        <p:spPr>
          <a:xfrm>
            <a:off x="476758" y="2564247"/>
            <a:ext cx="11216478" cy="3819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bg1"/>
                </a:solidFill>
                <a:latin typeface="+mj-lt"/>
              </a:rPr>
              <a:t>Implement strategies to leverage automated tools for data management and analysis.</a:t>
            </a:r>
          </a:p>
          <a:p>
            <a:pPr marL="342900" indent="-342900" algn="l">
              <a:buFont typeface="Arial" panose="020B0604020202020204" pitchFamily="34" charset="0"/>
              <a:buChar char="•"/>
            </a:pPr>
            <a:r>
              <a:rPr lang="en-US" dirty="0">
                <a:solidFill>
                  <a:schemeClr val="bg1"/>
                </a:solidFill>
                <a:latin typeface="+mj-lt"/>
              </a:rPr>
              <a:t>Incorporate a holistic, data-agnostic approach to patient information to improve clinical decision-making.</a:t>
            </a:r>
          </a:p>
          <a:p>
            <a:pPr marL="342900" indent="-342900" algn="l">
              <a:buFont typeface="Arial" panose="020B0604020202020204" pitchFamily="34" charset="0"/>
              <a:buChar char="•"/>
            </a:pPr>
            <a:r>
              <a:rPr lang="en-US" dirty="0">
                <a:solidFill>
                  <a:schemeClr val="bg1"/>
                </a:solidFill>
                <a:latin typeface="+mj-lt"/>
              </a:rPr>
              <a:t>Consider the adoption of innovative technologies to enhance diagnostic capabilities and patient care.</a:t>
            </a:r>
          </a:p>
        </p:txBody>
      </p:sp>
      <p:sp>
        <p:nvSpPr>
          <p:cNvPr id="10" name="TextBox 9">
            <a:extLst>
              <a:ext uri="{FF2B5EF4-FFF2-40B4-BE49-F238E27FC236}">
                <a16:creationId xmlns:a16="http://schemas.microsoft.com/office/drawing/2014/main" id="{5F960F62-D7BA-27AD-4FA2-EF9E44E97D24}"/>
              </a:ext>
            </a:extLst>
          </p:cNvPr>
          <p:cNvSpPr txBox="1"/>
          <p:nvPr/>
        </p:nvSpPr>
        <p:spPr>
          <a:xfrm>
            <a:off x="367145" y="1170536"/>
            <a:ext cx="10515600" cy="646331"/>
          </a:xfrm>
          <a:prstGeom prst="rect">
            <a:avLst/>
          </a:prstGeom>
          <a:noFill/>
        </p:spPr>
        <p:txBody>
          <a:bodyPr wrap="square">
            <a:spAutoFit/>
          </a:bodyPr>
          <a:lstStyle/>
          <a:p>
            <a:r>
              <a:rPr lang="en-US" sz="1800" dirty="0">
                <a:solidFill>
                  <a:schemeClr val="bg2"/>
                </a:solidFill>
                <a:latin typeface="+mj-lt"/>
              </a:rPr>
              <a:t>Achieving a Holistic View of Patient Information, Improving Patient Care and Driving Innovation in Healthcare Through Leveraging Clinical Data Agnostic of Source</a:t>
            </a:r>
            <a:endParaRPr lang="en-US" dirty="0">
              <a:solidFill>
                <a:schemeClr val="bg2"/>
              </a:solidFill>
              <a:latin typeface="+mj-lt"/>
            </a:endParaRPr>
          </a:p>
        </p:txBody>
      </p:sp>
    </p:spTree>
    <p:extLst>
      <p:ext uri="{BB962C8B-B14F-4D97-AF65-F5344CB8AC3E}">
        <p14:creationId xmlns:p14="http://schemas.microsoft.com/office/powerpoint/2010/main" val="127769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B5B1-793C-9E7F-4586-7BBD17F32E3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9AC78C-A3E5-754E-8F0B-75646A4A6233}"/>
              </a:ext>
            </a:extLst>
          </p:cNvPr>
          <p:cNvSpPr/>
          <p:nvPr/>
        </p:nvSpPr>
        <p:spPr>
          <a:xfrm>
            <a:off x="0" y="1308491"/>
            <a:ext cx="12192000" cy="55254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386CB9F4-8C66-C2DF-0833-7F4F7B312ADA}"/>
              </a:ext>
            </a:extLst>
          </p:cNvPr>
          <p:cNvSpPr>
            <a:spLocks noGrp="1"/>
          </p:cNvSpPr>
          <p:nvPr>
            <p:ph type="body" sz="quarter" idx="4294967295"/>
          </p:nvPr>
        </p:nvSpPr>
        <p:spPr>
          <a:xfrm>
            <a:off x="647041" y="886153"/>
            <a:ext cx="8182616" cy="492443"/>
          </a:xfrm>
        </p:spPr>
        <p:txBody>
          <a:bodyPr/>
          <a:lstStyle/>
          <a:p>
            <a:pPr marL="0" indent="0">
              <a:buNone/>
            </a:pPr>
            <a:r>
              <a:rPr lang="en-US" sz="1400" dirty="0">
                <a:solidFill>
                  <a:schemeClr val="tx2"/>
                </a:solidFill>
                <a:latin typeface="Monseratt"/>
              </a:rPr>
              <a:t>70% of Patients Want Personalized Care, but Care Model Constraints Keep Clinicians from Delivering</a:t>
            </a:r>
          </a:p>
          <a:p>
            <a:endParaRPr lang="en-US" dirty="0">
              <a:latin typeface="Monseratt"/>
            </a:endParaRPr>
          </a:p>
        </p:txBody>
      </p:sp>
      <p:sp>
        <p:nvSpPr>
          <p:cNvPr id="4" name="Title 3">
            <a:extLst>
              <a:ext uri="{FF2B5EF4-FFF2-40B4-BE49-F238E27FC236}">
                <a16:creationId xmlns:a16="http://schemas.microsoft.com/office/drawing/2014/main" id="{56E3B2C8-66D2-2045-E0CE-CECEB83AD967}"/>
              </a:ext>
            </a:extLst>
          </p:cNvPr>
          <p:cNvSpPr>
            <a:spLocks noGrp="1"/>
          </p:cNvSpPr>
          <p:nvPr>
            <p:ph type="title" idx="4294967295"/>
          </p:nvPr>
        </p:nvSpPr>
        <p:spPr>
          <a:xfrm>
            <a:off x="652796" y="138967"/>
            <a:ext cx="6480175" cy="1228725"/>
          </a:xfrm>
        </p:spPr>
        <p:txBody>
          <a:bodyPr>
            <a:normAutofit fontScale="90000"/>
          </a:bodyPr>
          <a:lstStyle/>
          <a:p>
            <a:r>
              <a:rPr lang="en-US" sz="2400" dirty="0"/>
              <a:t>Patient Care – Defragmented – I Found My Scale in 2021</a:t>
            </a:r>
            <a:br>
              <a:rPr lang="en-US" sz="3600" dirty="0"/>
            </a:br>
            <a:endParaRPr lang="en-US" sz="3600" dirty="0"/>
          </a:p>
        </p:txBody>
      </p:sp>
      <p:sp>
        <p:nvSpPr>
          <p:cNvPr id="5" name="Hexagon 4">
            <a:extLst>
              <a:ext uri="{FF2B5EF4-FFF2-40B4-BE49-F238E27FC236}">
                <a16:creationId xmlns:a16="http://schemas.microsoft.com/office/drawing/2014/main" id="{64D600B5-40C8-7692-AE82-8FAF0C9C042B}"/>
              </a:ext>
            </a:extLst>
          </p:cNvPr>
          <p:cNvSpPr/>
          <p:nvPr/>
        </p:nvSpPr>
        <p:spPr>
          <a:xfrm>
            <a:off x="2629076" y="5395177"/>
            <a:ext cx="327499" cy="282327"/>
          </a:xfrm>
          <a:prstGeom prst="hexagon">
            <a:avLst/>
          </a:prstGeom>
          <a:solidFill>
            <a:srgbClr val="95A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7" name="Hexagon 46">
            <a:extLst>
              <a:ext uri="{FF2B5EF4-FFF2-40B4-BE49-F238E27FC236}">
                <a16:creationId xmlns:a16="http://schemas.microsoft.com/office/drawing/2014/main" id="{B7F0773F-C4B8-DA48-2274-A25E3DA72DFF}"/>
              </a:ext>
            </a:extLst>
          </p:cNvPr>
          <p:cNvSpPr/>
          <p:nvPr/>
        </p:nvSpPr>
        <p:spPr>
          <a:xfrm>
            <a:off x="4367509" y="4822910"/>
            <a:ext cx="327499" cy="282327"/>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8" name="Hexagon 47">
            <a:extLst>
              <a:ext uri="{FF2B5EF4-FFF2-40B4-BE49-F238E27FC236}">
                <a16:creationId xmlns:a16="http://schemas.microsoft.com/office/drawing/2014/main" id="{67C65BDF-8964-19AA-1849-EB7DB9540D8F}"/>
              </a:ext>
            </a:extLst>
          </p:cNvPr>
          <p:cNvSpPr/>
          <p:nvPr/>
        </p:nvSpPr>
        <p:spPr>
          <a:xfrm>
            <a:off x="5599701" y="5372309"/>
            <a:ext cx="327499" cy="282327"/>
          </a:xfrm>
          <a:prstGeom prst="hexagon">
            <a:avLst/>
          </a:prstGeom>
          <a:solidFill>
            <a:srgbClr val="18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49" name="Hexagon 48">
            <a:extLst>
              <a:ext uri="{FF2B5EF4-FFF2-40B4-BE49-F238E27FC236}">
                <a16:creationId xmlns:a16="http://schemas.microsoft.com/office/drawing/2014/main" id="{65972698-8891-DD88-F081-BEE679180DA9}"/>
              </a:ext>
            </a:extLst>
          </p:cNvPr>
          <p:cNvSpPr/>
          <p:nvPr/>
        </p:nvSpPr>
        <p:spPr>
          <a:xfrm>
            <a:off x="7253165" y="4929207"/>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0" name="Hexagon 49">
            <a:extLst>
              <a:ext uri="{FF2B5EF4-FFF2-40B4-BE49-F238E27FC236}">
                <a16:creationId xmlns:a16="http://schemas.microsoft.com/office/drawing/2014/main" id="{5BC09F99-09DC-907E-99C3-FF6D6BB38A79}"/>
              </a:ext>
            </a:extLst>
          </p:cNvPr>
          <p:cNvSpPr/>
          <p:nvPr/>
        </p:nvSpPr>
        <p:spPr>
          <a:xfrm>
            <a:off x="681297" y="4552854"/>
            <a:ext cx="327499" cy="2823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1" name="Hexagon 50">
            <a:extLst>
              <a:ext uri="{FF2B5EF4-FFF2-40B4-BE49-F238E27FC236}">
                <a16:creationId xmlns:a16="http://schemas.microsoft.com/office/drawing/2014/main" id="{D6035916-9042-9842-2203-89B00642A782}"/>
              </a:ext>
            </a:extLst>
          </p:cNvPr>
          <p:cNvSpPr/>
          <p:nvPr/>
        </p:nvSpPr>
        <p:spPr>
          <a:xfrm>
            <a:off x="2283481" y="4537230"/>
            <a:ext cx="327499" cy="282327"/>
          </a:xfrm>
          <a:prstGeom prst="hexagon">
            <a:avLst/>
          </a:prstGeom>
          <a:solidFill>
            <a:srgbClr val="95A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2" name="Hexagon 51">
            <a:extLst>
              <a:ext uri="{FF2B5EF4-FFF2-40B4-BE49-F238E27FC236}">
                <a16:creationId xmlns:a16="http://schemas.microsoft.com/office/drawing/2014/main" id="{156BA5F7-CADB-00BE-5C66-DFFCCF2625B1}"/>
              </a:ext>
            </a:extLst>
          </p:cNvPr>
          <p:cNvSpPr/>
          <p:nvPr/>
        </p:nvSpPr>
        <p:spPr>
          <a:xfrm>
            <a:off x="4041757" y="5389297"/>
            <a:ext cx="327499" cy="282327"/>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3" name="Hexagon 52">
            <a:extLst>
              <a:ext uri="{FF2B5EF4-FFF2-40B4-BE49-F238E27FC236}">
                <a16:creationId xmlns:a16="http://schemas.microsoft.com/office/drawing/2014/main" id="{39339069-1828-8BDA-8087-6C687E8EA8B5}"/>
              </a:ext>
            </a:extLst>
          </p:cNvPr>
          <p:cNvSpPr/>
          <p:nvPr/>
        </p:nvSpPr>
        <p:spPr>
          <a:xfrm>
            <a:off x="3458708" y="4678395"/>
            <a:ext cx="327499" cy="282327"/>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4" name="Hexagon 53">
            <a:extLst>
              <a:ext uri="{FF2B5EF4-FFF2-40B4-BE49-F238E27FC236}">
                <a16:creationId xmlns:a16="http://schemas.microsoft.com/office/drawing/2014/main" id="{F9AF0538-9C68-E968-14D5-9EE312668B04}"/>
              </a:ext>
            </a:extLst>
          </p:cNvPr>
          <p:cNvSpPr/>
          <p:nvPr/>
        </p:nvSpPr>
        <p:spPr>
          <a:xfrm>
            <a:off x="4942213" y="4537231"/>
            <a:ext cx="327499" cy="282327"/>
          </a:xfrm>
          <a:prstGeom prst="hexagon">
            <a:avLst/>
          </a:prstGeom>
          <a:solidFill>
            <a:srgbClr val="18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5" name="Hexagon 54">
            <a:extLst>
              <a:ext uri="{FF2B5EF4-FFF2-40B4-BE49-F238E27FC236}">
                <a16:creationId xmlns:a16="http://schemas.microsoft.com/office/drawing/2014/main" id="{5EACC268-F955-5091-085F-CC765964DAD8}"/>
              </a:ext>
            </a:extLst>
          </p:cNvPr>
          <p:cNvSpPr/>
          <p:nvPr/>
        </p:nvSpPr>
        <p:spPr>
          <a:xfrm>
            <a:off x="5983524" y="4744086"/>
            <a:ext cx="327499" cy="282327"/>
          </a:xfrm>
          <a:prstGeom prst="hexagon">
            <a:avLst/>
          </a:prstGeom>
          <a:solidFill>
            <a:srgbClr val="18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6" name="Hexagon 55">
            <a:extLst>
              <a:ext uri="{FF2B5EF4-FFF2-40B4-BE49-F238E27FC236}">
                <a16:creationId xmlns:a16="http://schemas.microsoft.com/office/drawing/2014/main" id="{5F429E8B-1545-9B33-BBD5-99F54D254330}"/>
              </a:ext>
            </a:extLst>
          </p:cNvPr>
          <p:cNvSpPr/>
          <p:nvPr/>
        </p:nvSpPr>
        <p:spPr>
          <a:xfrm>
            <a:off x="6496941" y="4698198"/>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7" name="Hexagon 56">
            <a:extLst>
              <a:ext uri="{FF2B5EF4-FFF2-40B4-BE49-F238E27FC236}">
                <a16:creationId xmlns:a16="http://schemas.microsoft.com/office/drawing/2014/main" id="{55618E18-B7E9-DB1E-B2CC-30218B3F0660}"/>
              </a:ext>
            </a:extLst>
          </p:cNvPr>
          <p:cNvSpPr/>
          <p:nvPr/>
        </p:nvSpPr>
        <p:spPr>
          <a:xfrm>
            <a:off x="6862489" y="5463134"/>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8" name="Hexagon 57">
            <a:extLst>
              <a:ext uri="{FF2B5EF4-FFF2-40B4-BE49-F238E27FC236}">
                <a16:creationId xmlns:a16="http://schemas.microsoft.com/office/drawing/2014/main" id="{7DC1B8A4-4612-6305-66A8-E559CAE5B89B}"/>
              </a:ext>
            </a:extLst>
          </p:cNvPr>
          <p:cNvSpPr/>
          <p:nvPr/>
        </p:nvSpPr>
        <p:spPr>
          <a:xfrm>
            <a:off x="1881693" y="5042999"/>
            <a:ext cx="327499" cy="282327"/>
          </a:xfrm>
          <a:prstGeom prst="hexagon">
            <a:avLst/>
          </a:prstGeom>
          <a:solidFill>
            <a:srgbClr val="95A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59" name="Hexagon 58">
            <a:extLst>
              <a:ext uri="{FF2B5EF4-FFF2-40B4-BE49-F238E27FC236}">
                <a16:creationId xmlns:a16="http://schemas.microsoft.com/office/drawing/2014/main" id="{7583E6A9-5E82-5121-9944-A30818F5EFD6}"/>
              </a:ext>
            </a:extLst>
          </p:cNvPr>
          <p:cNvSpPr/>
          <p:nvPr/>
        </p:nvSpPr>
        <p:spPr>
          <a:xfrm>
            <a:off x="1422945" y="4835181"/>
            <a:ext cx="327499" cy="2823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60" name="Hexagon 59">
            <a:extLst>
              <a:ext uri="{FF2B5EF4-FFF2-40B4-BE49-F238E27FC236}">
                <a16:creationId xmlns:a16="http://schemas.microsoft.com/office/drawing/2014/main" id="{6CED0B12-BE84-12A8-CAD6-984935A684AB}"/>
              </a:ext>
            </a:extLst>
          </p:cNvPr>
          <p:cNvSpPr/>
          <p:nvPr/>
        </p:nvSpPr>
        <p:spPr>
          <a:xfrm>
            <a:off x="3233264" y="5117794"/>
            <a:ext cx="327499" cy="282327"/>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61" name="Hexagon 60">
            <a:extLst>
              <a:ext uri="{FF2B5EF4-FFF2-40B4-BE49-F238E27FC236}">
                <a16:creationId xmlns:a16="http://schemas.microsoft.com/office/drawing/2014/main" id="{93EAC604-42A8-A161-AE63-B4DB2E9C3784}"/>
              </a:ext>
            </a:extLst>
          </p:cNvPr>
          <p:cNvSpPr/>
          <p:nvPr/>
        </p:nvSpPr>
        <p:spPr>
          <a:xfrm>
            <a:off x="305656" y="5053206"/>
            <a:ext cx="327499" cy="2823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62" name="Hexagon 61">
            <a:extLst>
              <a:ext uri="{FF2B5EF4-FFF2-40B4-BE49-F238E27FC236}">
                <a16:creationId xmlns:a16="http://schemas.microsoft.com/office/drawing/2014/main" id="{B15D46A6-67B8-2CDC-A09D-23618B079A9C}"/>
              </a:ext>
            </a:extLst>
          </p:cNvPr>
          <p:cNvSpPr/>
          <p:nvPr/>
        </p:nvSpPr>
        <p:spPr>
          <a:xfrm>
            <a:off x="1043721" y="5357341"/>
            <a:ext cx="327499" cy="2823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63" name="Hexagon 62">
            <a:extLst>
              <a:ext uri="{FF2B5EF4-FFF2-40B4-BE49-F238E27FC236}">
                <a16:creationId xmlns:a16="http://schemas.microsoft.com/office/drawing/2014/main" id="{89DC9A99-B320-DFC6-4B3E-DF6EABAC624A}"/>
              </a:ext>
            </a:extLst>
          </p:cNvPr>
          <p:cNvSpPr/>
          <p:nvPr/>
        </p:nvSpPr>
        <p:spPr>
          <a:xfrm>
            <a:off x="4614713" y="5463697"/>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64" name="Hexagon 63">
            <a:extLst>
              <a:ext uri="{FF2B5EF4-FFF2-40B4-BE49-F238E27FC236}">
                <a16:creationId xmlns:a16="http://schemas.microsoft.com/office/drawing/2014/main" id="{6BC1F59D-BA4D-94C8-D151-40D27C790FE1}"/>
              </a:ext>
            </a:extLst>
          </p:cNvPr>
          <p:cNvSpPr/>
          <p:nvPr/>
        </p:nvSpPr>
        <p:spPr>
          <a:xfrm>
            <a:off x="2935745" y="4835467"/>
            <a:ext cx="327499" cy="282327"/>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pic>
        <p:nvPicPr>
          <p:cNvPr id="65" name="Picture 64">
            <a:extLst>
              <a:ext uri="{FF2B5EF4-FFF2-40B4-BE49-F238E27FC236}">
                <a16:creationId xmlns:a16="http://schemas.microsoft.com/office/drawing/2014/main" id="{7C0AF5E6-25D5-605F-327F-9C076D6485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1395"/>
          <a:stretch/>
        </p:blipFill>
        <p:spPr>
          <a:xfrm>
            <a:off x="8869180" y="4286635"/>
            <a:ext cx="2072323" cy="1966790"/>
          </a:xfrm>
          <a:prstGeom prst="rect">
            <a:avLst/>
          </a:prstGeom>
        </p:spPr>
      </p:pic>
      <p:sp>
        <p:nvSpPr>
          <p:cNvPr id="66" name="TextBox 65">
            <a:extLst>
              <a:ext uri="{FF2B5EF4-FFF2-40B4-BE49-F238E27FC236}">
                <a16:creationId xmlns:a16="http://schemas.microsoft.com/office/drawing/2014/main" id="{A5D55FF5-6D3B-EB8B-D2F3-B940D036E85B}"/>
              </a:ext>
            </a:extLst>
          </p:cNvPr>
          <p:cNvSpPr txBox="1"/>
          <p:nvPr/>
        </p:nvSpPr>
        <p:spPr>
          <a:xfrm>
            <a:off x="469405" y="1765361"/>
            <a:ext cx="1152620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Monseratt"/>
                <a:cs typeface="Arial" panose="020B0604020202020204" pitchFamily="34" charset="0"/>
              </a:rPr>
              <a:t>Despite data ubiquity,</a:t>
            </a:r>
            <a:r>
              <a:rPr kumimoji="0" lang="en-US" sz="1200" b="0" i="0" u="none" strike="noStrike" kern="1200" cap="none" spc="0" normalizeH="0" noProof="0" dirty="0">
                <a:ln>
                  <a:noFill/>
                </a:ln>
                <a:effectLst/>
                <a:uLnTx/>
                <a:uFillTx/>
                <a:latin typeface="Monseratt"/>
                <a:cs typeface="Arial" panose="020B0604020202020204" pitchFamily="34" charset="0"/>
              </a:rPr>
              <a:t> </a:t>
            </a:r>
            <a:r>
              <a:rPr lang="en-US" sz="1200" dirty="0">
                <a:latin typeface="Monseratt"/>
                <a:cs typeface="Arial" panose="020B0604020202020204" pitchFamily="34" charset="0"/>
              </a:rPr>
              <a:t>c</a:t>
            </a:r>
            <a:r>
              <a:rPr kumimoji="0" lang="en-US" sz="1200" b="0" i="0" u="none" strike="noStrike" kern="1200" cap="none" spc="0" normalizeH="0" baseline="0" noProof="0" dirty="0" err="1">
                <a:ln>
                  <a:noFill/>
                </a:ln>
                <a:effectLst/>
                <a:uLnTx/>
                <a:uFillTx/>
                <a:latin typeface="Monseratt"/>
                <a:cs typeface="Arial" panose="020B0604020202020204" pitchFamily="34" charset="0"/>
              </a:rPr>
              <a:t>omplex</a:t>
            </a:r>
            <a:r>
              <a:rPr kumimoji="0" lang="en-US" sz="1200" b="0" i="0" u="none" strike="noStrike" kern="1200" cap="none" spc="0" normalizeH="0" baseline="0" noProof="0" dirty="0">
                <a:ln>
                  <a:noFill/>
                </a:ln>
                <a:effectLst/>
                <a:uLnTx/>
                <a:uFillTx/>
                <a:latin typeface="Monseratt"/>
                <a:cs typeface="Arial" panose="020B0604020202020204" pitchFamily="34" charset="0"/>
              </a:rPr>
              <a:t> patients of variable medical</a:t>
            </a:r>
            <a:r>
              <a:rPr kumimoji="0" lang="en-US" sz="1200" b="0" i="0" u="none" strike="noStrike" kern="1200" cap="none" spc="0" normalizeH="0" noProof="0" dirty="0">
                <a:ln>
                  <a:noFill/>
                </a:ln>
                <a:effectLst/>
                <a:uLnTx/>
                <a:uFillTx/>
                <a:latin typeface="Monseratt"/>
                <a:cs typeface="Arial" panose="020B0604020202020204" pitchFamily="34" charset="0"/>
              </a:rPr>
              <a:t> literacy need to tell their story time and </a:t>
            </a:r>
            <a:r>
              <a:rPr kumimoji="0" lang="en-US" sz="1200" b="0" i="0" u="none" strike="noStrike" kern="1200" cap="none" spc="0" normalizeH="0" noProof="0" dirty="0" err="1">
                <a:ln>
                  <a:noFill/>
                </a:ln>
                <a:effectLst/>
                <a:uLnTx/>
                <a:uFillTx/>
                <a:latin typeface="Monseratt"/>
                <a:cs typeface="Arial" panose="020B0604020202020204" pitchFamily="34" charset="0"/>
              </a:rPr>
              <a:t>tim</a:t>
            </a:r>
            <a:r>
              <a:rPr lang="en-US" sz="1200" dirty="0">
                <a:latin typeface="Monseratt"/>
                <a:cs typeface="Arial" panose="020B0604020202020204" pitchFamily="34" charset="0"/>
              </a:rPr>
              <a:t>e again across care settings</a:t>
            </a:r>
            <a:endParaRPr kumimoji="0" lang="en-US" sz="1200" b="0" i="0" u="none" strike="noStrike" kern="1200" cap="none" spc="0" normalizeH="0" baseline="0" noProof="0" dirty="0">
              <a:ln>
                <a:noFill/>
              </a:ln>
              <a:effectLst/>
              <a:uLnTx/>
              <a:uFillTx/>
              <a:latin typeface="Monseratt"/>
              <a:cs typeface="Arial" panose="020B0604020202020204" pitchFamily="34" charset="0"/>
            </a:endParaRPr>
          </a:p>
        </p:txBody>
      </p:sp>
      <p:sp>
        <p:nvSpPr>
          <p:cNvPr id="67" name="TextBox 66">
            <a:extLst>
              <a:ext uri="{FF2B5EF4-FFF2-40B4-BE49-F238E27FC236}">
                <a16:creationId xmlns:a16="http://schemas.microsoft.com/office/drawing/2014/main" id="{19D9F934-1FD5-7520-F650-B77D9B8FF713}"/>
              </a:ext>
            </a:extLst>
          </p:cNvPr>
          <p:cNvSpPr txBox="1"/>
          <p:nvPr/>
        </p:nvSpPr>
        <p:spPr>
          <a:xfrm>
            <a:off x="399284" y="6122683"/>
            <a:ext cx="6425155" cy="276999"/>
          </a:xfrm>
          <a:prstGeom prst="rect">
            <a:avLst/>
          </a:prstGeom>
          <a:noFill/>
        </p:spPr>
        <p:txBody>
          <a:bodyPr wrap="square">
            <a:spAutoFit/>
          </a:body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effectLst/>
                <a:uLnTx/>
                <a:uFillTx/>
                <a:latin typeface="Monseratt"/>
                <a:hlinkClick r:id="rId4">
                  <a:extLst>
                    <a:ext uri="{A12FA001-AC4F-418D-AE19-62706E023703}">
                      <ahyp:hlinkClr xmlns:ahyp="http://schemas.microsoft.com/office/drawing/2018/hyperlinkcolor" val="tx"/>
                    </a:ext>
                  </a:extLst>
                </a:hlinkClick>
              </a:rPr>
              <a:t>https://www.slideshare.net/HowardRosen129/the-future-of-mhealth-jay-srini-march-2011</a:t>
            </a:r>
            <a:endParaRPr kumimoji="0" lang="en-US" altLang="en-US" sz="1200" b="0" i="0" u="none" strike="noStrike" kern="1200" cap="none" spc="0" normalizeH="0" baseline="0" noProof="0" dirty="0">
              <a:ln>
                <a:noFill/>
              </a:ln>
              <a:effectLst/>
              <a:uLnTx/>
              <a:uFillTx/>
              <a:latin typeface="Monseratt"/>
            </a:endParaRPr>
          </a:p>
        </p:txBody>
      </p:sp>
      <p:cxnSp>
        <p:nvCxnSpPr>
          <p:cNvPr id="72" name="Straight Arrow Connector 71">
            <a:extLst>
              <a:ext uri="{FF2B5EF4-FFF2-40B4-BE49-F238E27FC236}">
                <a16:creationId xmlns:a16="http://schemas.microsoft.com/office/drawing/2014/main" id="{7CCE630D-D64C-3405-2B5F-900B2DA6B649}"/>
              </a:ext>
            </a:extLst>
          </p:cNvPr>
          <p:cNvCxnSpPr>
            <a:cxnSpLocks/>
          </p:cNvCxnSpPr>
          <p:nvPr/>
        </p:nvCxnSpPr>
        <p:spPr>
          <a:xfrm>
            <a:off x="451886" y="3979267"/>
            <a:ext cx="7752679" cy="0"/>
          </a:xfrm>
          <a:prstGeom prst="straightConnector1">
            <a:avLst/>
          </a:prstGeom>
          <a:ln w="25400">
            <a:gradFill>
              <a:gsLst>
                <a:gs pos="16000">
                  <a:schemeClr val="accent2"/>
                </a:gs>
                <a:gs pos="100000">
                  <a:srgbClr val="FED111"/>
                </a:gs>
              </a:gsLst>
              <a:lin ang="16800000" scaled="0"/>
            </a:gradFill>
            <a:tailEnd type="arrow"/>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24C7A847-DB1F-88E5-DF61-9E78292C09B5}"/>
              </a:ext>
            </a:extLst>
          </p:cNvPr>
          <p:cNvSpPr txBox="1"/>
          <p:nvPr/>
        </p:nvSpPr>
        <p:spPr>
          <a:xfrm>
            <a:off x="233680" y="4108526"/>
            <a:ext cx="16366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Patient Provided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Data</a:t>
            </a:r>
          </a:p>
        </p:txBody>
      </p:sp>
      <p:sp>
        <p:nvSpPr>
          <p:cNvPr id="74" name="Freeform 17">
            <a:extLst>
              <a:ext uri="{FF2B5EF4-FFF2-40B4-BE49-F238E27FC236}">
                <a16:creationId xmlns:a16="http://schemas.microsoft.com/office/drawing/2014/main" id="{616DF543-59CC-7FB1-7CD2-56F0B337149A}"/>
              </a:ext>
            </a:extLst>
          </p:cNvPr>
          <p:cNvSpPr>
            <a:spLocks/>
          </p:cNvSpPr>
          <p:nvPr/>
        </p:nvSpPr>
        <p:spPr bwMode="gray">
          <a:xfrm flipH="1">
            <a:off x="852032"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grpSp>
        <p:nvGrpSpPr>
          <p:cNvPr id="75" name="Group 74">
            <a:extLst>
              <a:ext uri="{FF2B5EF4-FFF2-40B4-BE49-F238E27FC236}">
                <a16:creationId xmlns:a16="http://schemas.microsoft.com/office/drawing/2014/main" id="{F4F71186-E8B8-664D-F72C-B5E920306290}"/>
              </a:ext>
            </a:extLst>
          </p:cNvPr>
          <p:cNvGrpSpPr/>
          <p:nvPr/>
        </p:nvGrpSpPr>
        <p:grpSpPr>
          <a:xfrm>
            <a:off x="1760211" y="2154842"/>
            <a:ext cx="6247229" cy="2415349"/>
            <a:chOff x="1760211" y="2154842"/>
            <a:chExt cx="6247229" cy="2415349"/>
          </a:xfrm>
        </p:grpSpPr>
        <p:sp>
          <p:nvSpPr>
            <p:cNvPr id="76" name="TextBox 75">
              <a:extLst>
                <a:ext uri="{FF2B5EF4-FFF2-40B4-BE49-F238E27FC236}">
                  <a16:creationId xmlns:a16="http://schemas.microsoft.com/office/drawing/2014/main" id="{6F5E1838-CC13-1A91-5B2E-8A51D557D462}"/>
                </a:ext>
              </a:extLst>
            </p:cNvPr>
            <p:cNvSpPr txBox="1"/>
            <p:nvPr/>
          </p:nvSpPr>
          <p:spPr>
            <a:xfrm>
              <a:off x="3234233" y="4108526"/>
              <a:ext cx="1562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Gastroenterology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Data</a:t>
              </a:r>
            </a:p>
          </p:txBody>
        </p:sp>
        <p:sp>
          <p:nvSpPr>
            <p:cNvPr id="77" name="TextBox 76">
              <a:extLst>
                <a:ext uri="{FF2B5EF4-FFF2-40B4-BE49-F238E27FC236}">
                  <a16:creationId xmlns:a16="http://schemas.microsoft.com/office/drawing/2014/main" id="{A7D403FE-37CE-29AA-ECDB-280D77A821CD}"/>
                </a:ext>
              </a:extLst>
            </p:cNvPr>
            <p:cNvSpPr txBox="1"/>
            <p:nvPr/>
          </p:nvSpPr>
          <p:spPr>
            <a:xfrm>
              <a:off x="4727095" y="4108526"/>
              <a:ext cx="1562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Urgent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Data</a:t>
              </a:r>
            </a:p>
          </p:txBody>
        </p:sp>
        <p:sp>
          <p:nvSpPr>
            <p:cNvPr id="78" name="TextBox 77">
              <a:extLst>
                <a:ext uri="{FF2B5EF4-FFF2-40B4-BE49-F238E27FC236}">
                  <a16:creationId xmlns:a16="http://schemas.microsoft.com/office/drawing/2014/main" id="{E9F7F2D7-907B-EC4B-D3C1-49C9DC14BAD0}"/>
                </a:ext>
              </a:extLst>
            </p:cNvPr>
            <p:cNvSpPr txBox="1"/>
            <p:nvPr/>
          </p:nvSpPr>
          <p:spPr>
            <a:xfrm>
              <a:off x="1760211" y="4108526"/>
              <a:ext cx="1562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Primary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Data</a:t>
              </a:r>
            </a:p>
          </p:txBody>
        </p:sp>
        <p:sp>
          <p:nvSpPr>
            <p:cNvPr id="79" name="Freeform 17">
              <a:extLst>
                <a:ext uri="{FF2B5EF4-FFF2-40B4-BE49-F238E27FC236}">
                  <a16:creationId xmlns:a16="http://schemas.microsoft.com/office/drawing/2014/main" id="{8EFCB5FC-736D-4429-9430-D83F810FD61E}"/>
                </a:ext>
              </a:extLst>
            </p:cNvPr>
            <p:cNvSpPr>
              <a:spLocks/>
            </p:cNvSpPr>
            <p:nvPr/>
          </p:nvSpPr>
          <p:spPr bwMode="gray">
            <a:xfrm flipH="1">
              <a:off x="2341576"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sp>
          <p:nvSpPr>
            <p:cNvPr id="80" name="TextBox 79">
              <a:extLst>
                <a:ext uri="{FF2B5EF4-FFF2-40B4-BE49-F238E27FC236}">
                  <a16:creationId xmlns:a16="http://schemas.microsoft.com/office/drawing/2014/main" id="{16412CF4-298D-63C4-8BB9-CF44421B6221}"/>
                </a:ext>
              </a:extLst>
            </p:cNvPr>
            <p:cNvSpPr txBox="1"/>
            <p:nvPr/>
          </p:nvSpPr>
          <p:spPr>
            <a:xfrm>
              <a:off x="6289738" y="4108526"/>
              <a:ext cx="1717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Emergency 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Monseratt"/>
                </a:rPr>
                <a:t>Data</a:t>
              </a:r>
            </a:p>
          </p:txBody>
        </p:sp>
        <p:sp>
          <p:nvSpPr>
            <p:cNvPr id="81" name="Freeform 17">
              <a:extLst>
                <a:ext uri="{FF2B5EF4-FFF2-40B4-BE49-F238E27FC236}">
                  <a16:creationId xmlns:a16="http://schemas.microsoft.com/office/drawing/2014/main" id="{81980418-EF27-B662-47CC-70AB4D4F5ECC}"/>
                </a:ext>
              </a:extLst>
            </p:cNvPr>
            <p:cNvSpPr>
              <a:spLocks/>
            </p:cNvSpPr>
            <p:nvPr/>
          </p:nvSpPr>
          <p:spPr bwMode="gray">
            <a:xfrm flipH="1">
              <a:off x="3805870"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sp>
          <p:nvSpPr>
            <p:cNvPr id="82" name="Freeform 17">
              <a:extLst>
                <a:ext uri="{FF2B5EF4-FFF2-40B4-BE49-F238E27FC236}">
                  <a16:creationId xmlns:a16="http://schemas.microsoft.com/office/drawing/2014/main" id="{C7A94A8E-03EE-7986-C75F-C4359E48F72E}"/>
                </a:ext>
              </a:extLst>
            </p:cNvPr>
            <p:cNvSpPr>
              <a:spLocks/>
            </p:cNvSpPr>
            <p:nvPr/>
          </p:nvSpPr>
          <p:spPr bwMode="gray">
            <a:xfrm flipH="1">
              <a:off x="5308460"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sp>
          <p:nvSpPr>
            <p:cNvPr id="83" name="Freeform 17">
              <a:extLst>
                <a:ext uri="{FF2B5EF4-FFF2-40B4-BE49-F238E27FC236}">
                  <a16:creationId xmlns:a16="http://schemas.microsoft.com/office/drawing/2014/main" id="{23387733-2A6C-FE98-3139-9AB2633E6C3B}"/>
                </a:ext>
              </a:extLst>
            </p:cNvPr>
            <p:cNvSpPr>
              <a:spLocks/>
            </p:cNvSpPr>
            <p:nvPr/>
          </p:nvSpPr>
          <p:spPr bwMode="gray">
            <a:xfrm flipH="1">
              <a:off x="6948633" y="2154842"/>
              <a:ext cx="399912" cy="1164488"/>
            </a:xfrm>
            <a:custGeom>
              <a:avLst/>
              <a:gdLst/>
              <a:ahLst/>
              <a:cxnLst>
                <a:cxn ang="0">
                  <a:pos x="307" y="286"/>
                </a:cxn>
                <a:cxn ang="0">
                  <a:pos x="404" y="286"/>
                </a:cxn>
                <a:cxn ang="0">
                  <a:pos x="494" y="373"/>
                </a:cxn>
                <a:cxn ang="0">
                  <a:pos x="494" y="839"/>
                </a:cxn>
                <a:cxn ang="0">
                  <a:pos x="494" y="866"/>
                </a:cxn>
                <a:cxn ang="0">
                  <a:pos x="451" y="910"/>
                </a:cxn>
                <a:cxn ang="0">
                  <a:pos x="451" y="910"/>
                </a:cxn>
                <a:cxn ang="0">
                  <a:pos x="408" y="866"/>
                </a:cxn>
                <a:cxn ang="0">
                  <a:pos x="408" y="839"/>
                </a:cxn>
                <a:cxn ang="0">
                  <a:pos x="408" y="458"/>
                </a:cxn>
                <a:cxn ang="0">
                  <a:pos x="392" y="458"/>
                </a:cxn>
                <a:cxn ang="0">
                  <a:pos x="392" y="1402"/>
                </a:cxn>
                <a:cxn ang="0">
                  <a:pos x="330" y="1463"/>
                </a:cxn>
                <a:cxn ang="0">
                  <a:pos x="330" y="1463"/>
                </a:cxn>
                <a:cxn ang="0">
                  <a:pos x="269" y="1402"/>
                </a:cxn>
                <a:cxn ang="0">
                  <a:pos x="269" y="834"/>
                </a:cxn>
                <a:cxn ang="0">
                  <a:pos x="269" y="834"/>
                </a:cxn>
                <a:cxn ang="0">
                  <a:pos x="251" y="816"/>
                </a:cxn>
                <a:cxn ang="0">
                  <a:pos x="243" y="816"/>
                </a:cxn>
                <a:cxn ang="0">
                  <a:pos x="225" y="834"/>
                </a:cxn>
                <a:cxn ang="0">
                  <a:pos x="225" y="834"/>
                </a:cxn>
                <a:cxn ang="0">
                  <a:pos x="225" y="1402"/>
                </a:cxn>
                <a:cxn ang="0">
                  <a:pos x="164" y="1463"/>
                </a:cxn>
                <a:cxn ang="0">
                  <a:pos x="164" y="1463"/>
                </a:cxn>
                <a:cxn ang="0">
                  <a:pos x="103" y="1402"/>
                </a:cxn>
                <a:cxn ang="0">
                  <a:pos x="103" y="458"/>
                </a:cxn>
                <a:cxn ang="0">
                  <a:pos x="87" y="458"/>
                </a:cxn>
                <a:cxn ang="0">
                  <a:pos x="86" y="839"/>
                </a:cxn>
                <a:cxn ang="0">
                  <a:pos x="86" y="866"/>
                </a:cxn>
                <a:cxn ang="0">
                  <a:pos x="43" y="910"/>
                </a:cxn>
                <a:cxn ang="0">
                  <a:pos x="43" y="910"/>
                </a:cxn>
                <a:cxn ang="0">
                  <a:pos x="0" y="866"/>
                </a:cxn>
                <a:cxn ang="0">
                  <a:pos x="0" y="839"/>
                </a:cxn>
                <a:cxn ang="0">
                  <a:pos x="1" y="373"/>
                </a:cxn>
                <a:cxn ang="0">
                  <a:pos x="90" y="286"/>
                </a:cxn>
                <a:cxn ang="0">
                  <a:pos x="187" y="286"/>
                </a:cxn>
                <a:cxn ang="0">
                  <a:pos x="187" y="240"/>
                </a:cxn>
                <a:cxn ang="0">
                  <a:pos x="120" y="128"/>
                </a:cxn>
                <a:cxn ang="0">
                  <a:pos x="247" y="0"/>
                </a:cxn>
                <a:cxn ang="0">
                  <a:pos x="375" y="128"/>
                </a:cxn>
                <a:cxn ang="0">
                  <a:pos x="307" y="240"/>
                </a:cxn>
                <a:cxn ang="0">
                  <a:pos x="307" y="286"/>
                </a:cxn>
              </a:cxnLst>
              <a:rect l="0" t="0" r="r" b="b"/>
              <a:pathLst>
                <a:path w="494" h="1463">
                  <a:moveTo>
                    <a:pt x="307" y="286"/>
                  </a:moveTo>
                  <a:cubicBezTo>
                    <a:pt x="404" y="286"/>
                    <a:pt x="404" y="286"/>
                    <a:pt x="404" y="286"/>
                  </a:cubicBezTo>
                  <a:cubicBezTo>
                    <a:pt x="454" y="286"/>
                    <a:pt x="494" y="325"/>
                    <a:pt x="494" y="373"/>
                  </a:cubicBezTo>
                  <a:cubicBezTo>
                    <a:pt x="494" y="839"/>
                    <a:pt x="494" y="839"/>
                    <a:pt x="494" y="839"/>
                  </a:cubicBezTo>
                  <a:cubicBezTo>
                    <a:pt x="494" y="866"/>
                    <a:pt x="494" y="866"/>
                    <a:pt x="494" y="866"/>
                  </a:cubicBezTo>
                  <a:cubicBezTo>
                    <a:pt x="494" y="890"/>
                    <a:pt x="475" y="910"/>
                    <a:pt x="451" y="910"/>
                  </a:cubicBezTo>
                  <a:cubicBezTo>
                    <a:pt x="451" y="910"/>
                    <a:pt x="451" y="910"/>
                    <a:pt x="451" y="910"/>
                  </a:cubicBezTo>
                  <a:cubicBezTo>
                    <a:pt x="427" y="910"/>
                    <a:pt x="408" y="890"/>
                    <a:pt x="408" y="866"/>
                  </a:cubicBezTo>
                  <a:cubicBezTo>
                    <a:pt x="408" y="839"/>
                    <a:pt x="408" y="839"/>
                    <a:pt x="408" y="839"/>
                  </a:cubicBezTo>
                  <a:cubicBezTo>
                    <a:pt x="408" y="458"/>
                    <a:pt x="408" y="458"/>
                    <a:pt x="408" y="458"/>
                  </a:cubicBezTo>
                  <a:cubicBezTo>
                    <a:pt x="399" y="444"/>
                    <a:pt x="392" y="458"/>
                    <a:pt x="392" y="458"/>
                  </a:cubicBezTo>
                  <a:cubicBezTo>
                    <a:pt x="392" y="1402"/>
                    <a:pt x="392" y="1402"/>
                    <a:pt x="392" y="1402"/>
                  </a:cubicBezTo>
                  <a:cubicBezTo>
                    <a:pt x="392" y="1436"/>
                    <a:pt x="364" y="1463"/>
                    <a:pt x="330" y="1463"/>
                  </a:cubicBezTo>
                  <a:cubicBezTo>
                    <a:pt x="330" y="1463"/>
                    <a:pt x="330" y="1463"/>
                    <a:pt x="330" y="1463"/>
                  </a:cubicBezTo>
                  <a:cubicBezTo>
                    <a:pt x="296" y="1463"/>
                    <a:pt x="269" y="1436"/>
                    <a:pt x="269" y="1402"/>
                  </a:cubicBezTo>
                  <a:cubicBezTo>
                    <a:pt x="269" y="834"/>
                    <a:pt x="269" y="834"/>
                    <a:pt x="269" y="834"/>
                  </a:cubicBezTo>
                  <a:cubicBezTo>
                    <a:pt x="269" y="834"/>
                    <a:pt x="269" y="834"/>
                    <a:pt x="269" y="834"/>
                  </a:cubicBezTo>
                  <a:cubicBezTo>
                    <a:pt x="269" y="824"/>
                    <a:pt x="261" y="816"/>
                    <a:pt x="251" y="816"/>
                  </a:cubicBezTo>
                  <a:cubicBezTo>
                    <a:pt x="243" y="816"/>
                    <a:pt x="243" y="816"/>
                    <a:pt x="243" y="816"/>
                  </a:cubicBezTo>
                  <a:cubicBezTo>
                    <a:pt x="233" y="816"/>
                    <a:pt x="225" y="824"/>
                    <a:pt x="225" y="834"/>
                  </a:cubicBezTo>
                  <a:cubicBezTo>
                    <a:pt x="225" y="834"/>
                    <a:pt x="225" y="834"/>
                    <a:pt x="225" y="834"/>
                  </a:cubicBezTo>
                  <a:cubicBezTo>
                    <a:pt x="225" y="1402"/>
                    <a:pt x="225" y="1402"/>
                    <a:pt x="225" y="1402"/>
                  </a:cubicBezTo>
                  <a:cubicBezTo>
                    <a:pt x="225" y="1436"/>
                    <a:pt x="198" y="1463"/>
                    <a:pt x="164" y="1463"/>
                  </a:cubicBezTo>
                  <a:cubicBezTo>
                    <a:pt x="164" y="1463"/>
                    <a:pt x="164" y="1463"/>
                    <a:pt x="164" y="1463"/>
                  </a:cubicBezTo>
                  <a:cubicBezTo>
                    <a:pt x="131" y="1463"/>
                    <a:pt x="103" y="1436"/>
                    <a:pt x="103" y="1402"/>
                  </a:cubicBezTo>
                  <a:cubicBezTo>
                    <a:pt x="103" y="458"/>
                    <a:pt x="103" y="458"/>
                    <a:pt x="103" y="458"/>
                  </a:cubicBezTo>
                  <a:cubicBezTo>
                    <a:pt x="103" y="458"/>
                    <a:pt x="95" y="444"/>
                    <a:pt x="87" y="458"/>
                  </a:cubicBezTo>
                  <a:cubicBezTo>
                    <a:pt x="86" y="839"/>
                    <a:pt x="86" y="839"/>
                    <a:pt x="86" y="839"/>
                  </a:cubicBezTo>
                  <a:cubicBezTo>
                    <a:pt x="86" y="866"/>
                    <a:pt x="86" y="866"/>
                    <a:pt x="86" y="866"/>
                  </a:cubicBezTo>
                  <a:cubicBezTo>
                    <a:pt x="86" y="890"/>
                    <a:pt x="67" y="910"/>
                    <a:pt x="43" y="910"/>
                  </a:cubicBezTo>
                  <a:cubicBezTo>
                    <a:pt x="43" y="910"/>
                    <a:pt x="43" y="910"/>
                    <a:pt x="43" y="910"/>
                  </a:cubicBezTo>
                  <a:cubicBezTo>
                    <a:pt x="20" y="910"/>
                    <a:pt x="0" y="890"/>
                    <a:pt x="0" y="866"/>
                  </a:cubicBezTo>
                  <a:cubicBezTo>
                    <a:pt x="0" y="839"/>
                    <a:pt x="0" y="839"/>
                    <a:pt x="0" y="839"/>
                  </a:cubicBezTo>
                  <a:cubicBezTo>
                    <a:pt x="1" y="373"/>
                    <a:pt x="1" y="373"/>
                    <a:pt x="1" y="373"/>
                  </a:cubicBezTo>
                  <a:cubicBezTo>
                    <a:pt x="1" y="325"/>
                    <a:pt x="41" y="286"/>
                    <a:pt x="90" y="286"/>
                  </a:cubicBezTo>
                  <a:cubicBezTo>
                    <a:pt x="187" y="286"/>
                    <a:pt x="187" y="286"/>
                    <a:pt x="187" y="286"/>
                  </a:cubicBezTo>
                  <a:cubicBezTo>
                    <a:pt x="187" y="240"/>
                    <a:pt x="187" y="240"/>
                    <a:pt x="187" y="240"/>
                  </a:cubicBezTo>
                  <a:cubicBezTo>
                    <a:pt x="147" y="219"/>
                    <a:pt x="120" y="176"/>
                    <a:pt x="120" y="128"/>
                  </a:cubicBezTo>
                  <a:cubicBezTo>
                    <a:pt x="120" y="57"/>
                    <a:pt x="177" y="0"/>
                    <a:pt x="247" y="0"/>
                  </a:cubicBezTo>
                  <a:cubicBezTo>
                    <a:pt x="318" y="0"/>
                    <a:pt x="375" y="57"/>
                    <a:pt x="375" y="128"/>
                  </a:cubicBezTo>
                  <a:cubicBezTo>
                    <a:pt x="375" y="176"/>
                    <a:pt x="347" y="219"/>
                    <a:pt x="307" y="240"/>
                  </a:cubicBezTo>
                  <a:lnTo>
                    <a:pt x="307" y="286"/>
                  </a:lnTo>
                  <a:close/>
                </a:path>
              </a:pathLst>
            </a:cu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Monseratt"/>
              </a:endParaRPr>
            </a:p>
          </p:txBody>
        </p:sp>
        <p:pic>
          <p:nvPicPr>
            <p:cNvPr id="84" name="Picture 6" descr="http://healthcareitsystems.com/wp-content/uploads/2012/06/logo_66.jpg">
              <a:extLst>
                <a:ext uri="{FF2B5EF4-FFF2-40B4-BE49-F238E27FC236}">
                  <a16:creationId xmlns:a16="http://schemas.microsoft.com/office/drawing/2014/main" id="{82B4F71C-EA00-4B6A-1B7A-FC690E8CCDA4}"/>
                </a:ext>
              </a:extLst>
            </p:cNvPr>
            <p:cNvPicPr>
              <a:picLocks noChangeAspect="1" noChangeArrowheads="1"/>
            </p:cNvPicPr>
            <p:nvPr/>
          </p:nvPicPr>
          <p:blipFill>
            <a:blip r:embed="rId5" cstate="screen">
              <a:clrChange>
                <a:clrFrom>
                  <a:srgbClr val="F0FFFB"/>
                </a:clrFrom>
                <a:clrTo>
                  <a:srgbClr val="F0FFFB">
                    <a:alpha val="0"/>
                  </a:srgbClr>
                </a:clrTo>
              </a:clrChange>
              <a:extLst>
                <a:ext uri="{28A0092B-C50C-407E-A947-70E740481C1C}">
                  <a14:useLocalDpi xmlns:a14="http://schemas.microsoft.com/office/drawing/2010/main"/>
                </a:ext>
              </a:extLst>
            </a:blip>
            <a:srcRect/>
            <a:stretch>
              <a:fillRect/>
            </a:stretch>
          </p:blipFill>
          <p:spPr bwMode="auto">
            <a:xfrm>
              <a:off x="3596650" y="3580728"/>
              <a:ext cx="818352" cy="307701"/>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4" descr="http://www.health2con.com/news/files/2013/08/Allscripts_logo_RGB.jpg">
              <a:extLst>
                <a:ext uri="{FF2B5EF4-FFF2-40B4-BE49-F238E27FC236}">
                  <a16:creationId xmlns:a16="http://schemas.microsoft.com/office/drawing/2014/main" id="{BAD0188E-C25A-3889-2E15-78B0C5F04499}"/>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60781" y="3590747"/>
              <a:ext cx="1324812" cy="287663"/>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4" descr="http://www.intrasystems.com/wp-content/uploads/2013/08/Meditech-Global-Logo-e1368126792220.jpg">
              <a:extLst>
                <a:ext uri="{FF2B5EF4-FFF2-40B4-BE49-F238E27FC236}">
                  <a16:creationId xmlns:a16="http://schemas.microsoft.com/office/drawing/2014/main" id="{2B1647CA-7FBD-7AC9-1280-75A7A28BE38B}"/>
                </a:ext>
              </a:extLst>
            </p:cNvPr>
            <p:cNvPicPr>
              <a:picLocks noChangeAspect="1" noChangeArrowheads="1"/>
            </p:cNvPicPr>
            <p:nvPr/>
          </p:nvPicPr>
          <p:blipFill rotWithShape="1">
            <a:blip r:embed="rId7" cstate="screen">
              <a:clrChange>
                <a:clrFrom>
                  <a:srgbClr val="EDEDED"/>
                </a:clrFrom>
                <a:clrTo>
                  <a:srgbClr val="EDEDED">
                    <a:alpha val="0"/>
                  </a:srgbClr>
                </a:clrTo>
              </a:clrChange>
              <a:extLst>
                <a:ext uri="{28A0092B-C50C-407E-A947-70E740481C1C}">
                  <a14:useLocalDpi xmlns:a14="http://schemas.microsoft.com/office/drawing/2010/main"/>
                </a:ext>
              </a:extLst>
            </a:blip>
            <a:srcRect/>
            <a:stretch/>
          </p:blipFill>
          <p:spPr bwMode="auto">
            <a:xfrm>
              <a:off x="6569748" y="3625401"/>
              <a:ext cx="1092223" cy="218355"/>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86" descr="https://wiki.ucern.com/download/attachments/1004545925/Cerner_CMYK_Standard_horizontal.jpg?version=2&amp;modificationDate=1340302833000">
              <a:extLst>
                <a:ext uri="{FF2B5EF4-FFF2-40B4-BE49-F238E27FC236}">
                  <a16:creationId xmlns:a16="http://schemas.microsoft.com/office/drawing/2014/main" id="{DF871333-1346-0FFB-5A64-1ED7156D5317}"/>
                </a:ext>
              </a:extLst>
            </p:cNvPr>
            <p:cNvPicPr>
              <a:picLocks noChangeAspect="1" noChangeArrowheads="1"/>
            </p:cNvPicPr>
            <p:nvPr/>
          </p:nvPicPr>
          <p:blipFill>
            <a:blip r:embed="rId8" cstate="screen">
              <a:clrChange>
                <a:clrFrom>
                  <a:srgbClr val="FFFAFF"/>
                </a:clrFrom>
                <a:clrTo>
                  <a:srgbClr val="FFFAFF">
                    <a:alpha val="0"/>
                  </a:srgbClr>
                </a:clrTo>
              </a:clrChange>
              <a:extLst>
                <a:ext uri="{28A0092B-C50C-407E-A947-70E740481C1C}">
                  <a14:useLocalDpi xmlns:a14="http://schemas.microsoft.com/office/drawing/2010/main"/>
                </a:ext>
              </a:extLst>
            </a:blip>
            <a:srcRect/>
            <a:stretch>
              <a:fillRect/>
            </a:stretch>
          </p:blipFill>
          <p:spPr bwMode="auto">
            <a:xfrm>
              <a:off x="4738349" y="3425384"/>
              <a:ext cx="1615288" cy="61838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8" name="Graphic 87" descr="Open folder outline">
            <a:extLst>
              <a:ext uri="{FF2B5EF4-FFF2-40B4-BE49-F238E27FC236}">
                <a16:creationId xmlns:a16="http://schemas.microsoft.com/office/drawing/2014/main" id="{9DF51154-954F-C23A-36CB-97CE6F4EA0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3663" y="3414769"/>
            <a:ext cx="560965" cy="560965"/>
          </a:xfrm>
          <a:prstGeom prst="rect">
            <a:avLst/>
          </a:prstGeom>
        </p:spPr>
      </p:pic>
      <p:sp>
        <p:nvSpPr>
          <p:cNvPr id="95" name="Oval 94">
            <a:extLst>
              <a:ext uri="{FF2B5EF4-FFF2-40B4-BE49-F238E27FC236}">
                <a16:creationId xmlns:a16="http://schemas.microsoft.com/office/drawing/2014/main" id="{19BFF42F-CF6A-503B-FAB0-7822E885344F}"/>
              </a:ext>
            </a:extLst>
          </p:cNvPr>
          <p:cNvSpPr/>
          <p:nvPr/>
        </p:nvSpPr>
        <p:spPr>
          <a:xfrm>
            <a:off x="8815771" y="1882463"/>
            <a:ext cx="2161309" cy="21613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grpSp>
        <p:nvGrpSpPr>
          <p:cNvPr id="96" name="Group 95">
            <a:extLst>
              <a:ext uri="{FF2B5EF4-FFF2-40B4-BE49-F238E27FC236}">
                <a16:creationId xmlns:a16="http://schemas.microsoft.com/office/drawing/2014/main" id="{AD469F61-9B30-D85F-AC37-EE2A730ABA95}"/>
              </a:ext>
            </a:extLst>
          </p:cNvPr>
          <p:cNvGrpSpPr/>
          <p:nvPr/>
        </p:nvGrpSpPr>
        <p:grpSpPr>
          <a:xfrm>
            <a:off x="9148389" y="2176231"/>
            <a:ext cx="1496079" cy="1596100"/>
            <a:chOff x="6864939" y="2081028"/>
            <a:chExt cx="1122059" cy="1197075"/>
          </a:xfrm>
          <a:solidFill>
            <a:srgbClr val="FFFF00"/>
          </a:solidFill>
        </p:grpSpPr>
        <p:sp>
          <p:nvSpPr>
            <p:cNvPr id="97" name="Hexagon 96">
              <a:extLst>
                <a:ext uri="{FF2B5EF4-FFF2-40B4-BE49-F238E27FC236}">
                  <a16:creationId xmlns:a16="http://schemas.microsoft.com/office/drawing/2014/main" id="{7583D5F3-7307-63B6-4F7F-FC8356D93BE1}"/>
                </a:ext>
              </a:extLst>
            </p:cNvPr>
            <p:cNvSpPr/>
            <p:nvPr/>
          </p:nvSpPr>
          <p:spPr>
            <a:xfrm>
              <a:off x="7303157" y="2315454"/>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98" name="Hexagon 97">
              <a:extLst>
                <a:ext uri="{FF2B5EF4-FFF2-40B4-BE49-F238E27FC236}">
                  <a16:creationId xmlns:a16="http://schemas.microsoft.com/office/drawing/2014/main" id="{C43EC954-1646-3226-6A28-33D00A48FF42}"/>
                </a:ext>
              </a:extLst>
            </p:cNvPr>
            <p:cNvSpPr/>
            <p:nvPr/>
          </p:nvSpPr>
          <p:spPr>
            <a:xfrm>
              <a:off x="7084048" y="2458934"/>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99" name="Hexagon 98">
              <a:extLst>
                <a:ext uri="{FF2B5EF4-FFF2-40B4-BE49-F238E27FC236}">
                  <a16:creationId xmlns:a16="http://schemas.microsoft.com/office/drawing/2014/main" id="{AABC764D-AA8F-389C-1223-05662265E77D}"/>
                </a:ext>
              </a:extLst>
            </p:cNvPr>
            <p:cNvSpPr/>
            <p:nvPr/>
          </p:nvSpPr>
          <p:spPr>
            <a:xfrm>
              <a:off x="7303157" y="2565755"/>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seratt"/>
              </a:endParaRPr>
            </a:p>
          </p:txBody>
        </p:sp>
        <p:sp>
          <p:nvSpPr>
            <p:cNvPr id="100" name="Hexagon 99">
              <a:extLst>
                <a:ext uri="{FF2B5EF4-FFF2-40B4-BE49-F238E27FC236}">
                  <a16:creationId xmlns:a16="http://schemas.microsoft.com/office/drawing/2014/main" id="{C6867727-0C37-0C97-84B2-E0E5FFC22F4E}"/>
                </a:ext>
              </a:extLst>
            </p:cNvPr>
            <p:cNvSpPr/>
            <p:nvPr/>
          </p:nvSpPr>
          <p:spPr>
            <a:xfrm>
              <a:off x="7303157" y="2816056"/>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1" name="Hexagon 100">
              <a:extLst>
                <a:ext uri="{FF2B5EF4-FFF2-40B4-BE49-F238E27FC236}">
                  <a16:creationId xmlns:a16="http://schemas.microsoft.com/office/drawing/2014/main" id="{9EB44E91-0FE6-627F-BDE7-8393F1BC9144}"/>
                </a:ext>
              </a:extLst>
            </p:cNvPr>
            <p:cNvSpPr/>
            <p:nvPr/>
          </p:nvSpPr>
          <p:spPr>
            <a:xfrm>
              <a:off x="7303157" y="3066358"/>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2" name="Hexagon 101">
              <a:extLst>
                <a:ext uri="{FF2B5EF4-FFF2-40B4-BE49-F238E27FC236}">
                  <a16:creationId xmlns:a16="http://schemas.microsoft.com/office/drawing/2014/main" id="{E1DECCD3-741C-FF55-A6E3-05D59987A38B}"/>
                </a:ext>
              </a:extLst>
            </p:cNvPr>
            <p:cNvSpPr/>
            <p:nvPr/>
          </p:nvSpPr>
          <p:spPr>
            <a:xfrm>
              <a:off x="7084048" y="2698055"/>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3" name="Hexagon 102">
              <a:extLst>
                <a:ext uri="{FF2B5EF4-FFF2-40B4-BE49-F238E27FC236}">
                  <a16:creationId xmlns:a16="http://schemas.microsoft.com/office/drawing/2014/main" id="{765B57AE-CB3D-F5FD-660B-0D36150EA02D}"/>
                </a:ext>
              </a:extLst>
            </p:cNvPr>
            <p:cNvSpPr/>
            <p:nvPr/>
          </p:nvSpPr>
          <p:spPr>
            <a:xfrm>
              <a:off x="7084048" y="2944022"/>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4" name="Hexagon 103">
              <a:extLst>
                <a:ext uri="{FF2B5EF4-FFF2-40B4-BE49-F238E27FC236}">
                  <a16:creationId xmlns:a16="http://schemas.microsoft.com/office/drawing/2014/main" id="{4E411FDB-DCD8-BF46-A124-A807ACB45477}"/>
                </a:ext>
              </a:extLst>
            </p:cNvPr>
            <p:cNvSpPr/>
            <p:nvPr/>
          </p:nvSpPr>
          <p:spPr>
            <a:xfrm>
              <a:off x="7515496" y="2439076"/>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5" name="Hexagon 104">
              <a:extLst>
                <a:ext uri="{FF2B5EF4-FFF2-40B4-BE49-F238E27FC236}">
                  <a16:creationId xmlns:a16="http://schemas.microsoft.com/office/drawing/2014/main" id="{29371F73-B6DE-474D-01C7-D1F1ADAA6393}"/>
                </a:ext>
              </a:extLst>
            </p:cNvPr>
            <p:cNvSpPr/>
            <p:nvPr/>
          </p:nvSpPr>
          <p:spPr>
            <a:xfrm>
              <a:off x="7522266" y="2698148"/>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6" name="Hexagon 105">
              <a:extLst>
                <a:ext uri="{FF2B5EF4-FFF2-40B4-BE49-F238E27FC236}">
                  <a16:creationId xmlns:a16="http://schemas.microsoft.com/office/drawing/2014/main" id="{6BFFF820-B138-2E86-CB5C-3A7CB0F83F87}"/>
                </a:ext>
              </a:extLst>
            </p:cNvPr>
            <p:cNvSpPr/>
            <p:nvPr/>
          </p:nvSpPr>
          <p:spPr>
            <a:xfrm>
              <a:off x="7522266" y="2944022"/>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7" name="Hexagon 106">
              <a:extLst>
                <a:ext uri="{FF2B5EF4-FFF2-40B4-BE49-F238E27FC236}">
                  <a16:creationId xmlns:a16="http://schemas.microsoft.com/office/drawing/2014/main" id="{6F8CF6A1-9FA1-02F2-EA5E-55F270B19594}"/>
                </a:ext>
              </a:extLst>
            </p:cNvPr>
            <p:cNvSpPr/>
            <p:nvPr/>
          </p:nvSpPr>
          <p:spPr>
            <a:xfrm>
              <a:off x="7741374" y="2565755"/>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8" name="Hexagon 107">
              <a:extLst>
                <a:ext uri="{FF2B5EF4-FFF2-40B4-BE49-F238E27FC236}">
                  <a16:creationId xmlns:a16="http://schemas.microsoft.com/office/drawing/2014/main" id="{370B21A0-9076-6CA7-2E26-BC7FBD834F8C}"/>
                </a:ext>
              </a:extLst>
            </p:cNvPr>
            <p:cNvSpPr/>
            <p:nvPr/>
          </p:nvSpPr>
          <p:spPr>
            <a:xfrm>
              <a:off x="7741374" y="2816056"/>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09" name="Hexagon 108">
              <a:extLst>
                <a:ext uri="{FF2B5EF4-FFF2-40B4-BE49-F238E27FC236}">
                  <a16:creationId xmlns:a16="http://schemas.microsoft.com/office/drawing/2014/main" id="{EF9838FB-BCB0-25AD-7F34-202DFB71AC63}"/>
                </a:ext>
              </a:extLst>
            </p:cNvPr>
            <p:cNvSpPr/>
            <p:nvPr/>
          </p:nvSpPr>
          <p:spPr>
            <a:xfrm>
              <a:off x="7741374" y="2315454"/>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10" name="Hexagon 109">
              <a:extLst>
                <a:ext uri="{FF2B5EF4-FFF2-40B4-BE49-F238E27FC236}">
                  <a16:creationId xmlns:a16="http://schemas.microsoft.com/office/drawing/2014/main" id="{E938C917-EC18-3ABE-BF1D-5A40F0B9ED49}"/>
                </a:ext>
              </a:extLst>
            </p:cNvPr>
            <p:cNvSpPr/>
            <p:nvPr/>
          </p:nvSpPr>
          <p:spPr>
            <a:xfrm>
              <a:off x="7522266" y="2206398"/>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11" name="Hexagon 110">
              <a:extLst>
                <a:ext uri="{FF2B5EF4-FFF2-40B4-BE49-F238E27FC236}">
                  <a16:creationId xmlns:a16="http://schemas.microsoft.com/office/drawing/2014/main" id="{0C483509-1E18-039A-568A-9902154DFCD4}"/>
                </a:ext>
              </a:extLst>
            </p:cNvPr>
            <p:cNvSpPr/>
            <p:nvPr/>
          </p:nvSpPr>
          <p:spPr>
            <a:xfrm>
              <a:off x="7303157" y="2081028"/>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12" name="Hexagon 111">
              <a:extLst>
                <a:ext uri="{FF2B5EF4-FFF2-40B4-BE49-F238E27FC236}">
                  <a16:creationId xmlns:a16="http://schemas.microsoft.com/office/drawing/2014/main" id="{B451E3A8-83A5-DD01-8EDD-1B76392ED794}"/>
                </a:ext>
              </a:extLst>
            </p:cNvPr>
            <p:cNvSpPr/>
            <p:nvPr/>
          </p:nvSpPr>
          <p:spPr>
            <a:xfrm>
              <a:off x="7084048" y="2206398"/>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13" name="Hexagon 112">
              <a:extLst>
                <a:ext uri="{FF2B5EF4-FFF2-40B4-BE49-F238E27FC236}">
                  <a16:creationId xmlns:a16="http://schemas.microsoft.com/office/drawing/2014/main" id="{579A5243-1A8F-66E4-96F3-B7F5DCD34B12}"/>
                </a:ext>
              </a:extLst>
            </p:cNvPr>
            <p:cNvSpPr/>
            <p:nvPr/>
          </p:nvSpPr>
          <p:spPr>
            <a:xfrm>
              <a:off x="6864939" y="2315454"/>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14" name="Hexagon 113">
              <a:extLst>
                <a:ext uri="{FF2B5EF4-FFF2-40B4-BE49-F238E27FC236}">
                  <a16:creationId xmlns:a16="http://schemas.microsoft.com/office/drawing/2014/main" id="{CD1B1BA4-FBDC-2769-AB86-026066CDD073}"/>
                </a:ext>
              </a:extLst>
            </p:cNvPr>
            <p:cNvSpPr/>
            <p:nvPr/>
          </p:nvSpPr>
          <p:spPr>
            <a:xfrm>
              <a:off x="6864939" y="2565755"/>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sp>
          <p:nvSpPr>
            <p:cNvPr id="115" name="Hexagon 114">
              <a:extLst>
                <a:ext uri="{FF2B5EF4-FFF2-40B4-BE49-F238E27FC236}">
                  <a16:creationId xmlns:a16="http://schemas.microsoft.com/office/drawing/2014/main" id="{A1F1A43B-8923-458D-9FC6-9B124ED6456B}"/>
                </a:ext>
              </a:extLst>
            </p:cNvPr>
            <p:cNvSpPr/>
            <p:nvPr/>
          </p:nvSpPr>
          <p:spPr>
            <a:xfrm>
              <a:off x="6864939" y="2816056"/>
              <a:ext cx="245624" cy="211745"/>
            </a:xfrm>
            <a:prstGeom prst="hexagon">
              <a:avLst/>
            </a:prstGeom>
            <a:solidFill>
              <a:srgbClr val="FED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seratt"/>
              </a:endParaRPr>
            </a:p>
          </p:txBody>
        </p:sp>
      </p:grpSp>
      <p:sp>
        <p:nvSpPr>
          <p:cNvPr id="6" name="TextBox 5">
            <a:extLst>
              <a:ext uri="{FF2B5EF4-FFF2-40B4-BE49-F238E27FC236}">
                <a16:creationId xmlns:a16="http://schemas.microsoft.com/office/drawing/2014/main" id="{2951B103-E617-AA76-BADE-553077EDF7F2}"/>
              </a:ext>
            </a:extLst>
          </p:cNvPr>
          <p:cNvSpPr txBox="1"/>
          <p:nvPr/>
        </p:nvSpPr>
        <p:spPr>
          <a:xfrm>
            <a:off x="8319617" y="99802"/>
            <a:ext cx="24892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j-lt"/>
                <a:ea typeface="+mn-ea"/>
                <a:cs typeface="+mn-cs"/>
              </a:rPr>
              <a:t>Courtesy Availity Clinical Solutions</a:t>
            </a:r>
          </a:p>
        </p:txBody>
      </p:sp>
      <p:grpSp>
        <p:nvGrpSpPr>
          <p:cNvPr id="7" name="Group 6">
            <a:extLst>
              <a:ext uri="{FF2B5EF4-FFF2-40B4-BE49-F238E27FC236}">
                <a16:creationId xmlns:a16="http://schemas.microsoft.com/office/drawing/2014/main" id="{1EBB24DB-E5A3-0AA2-24D3-31C266CE4E0A}"/>
              </a:ext>
            </a:extLst>
          </p:cNvPr>
          <p:cNvGrpSpPr/>
          <p:nvPr/>
        </p:nvGrpSpPr>
        <p:grpSpPr>
          <a:xfrm>
            <a:off x="9090323" y="493339"/>
            <a:ext cx="643593" cy="653378"/>
            <a:chOff x="8709856" y="1797051"/>
            <a:chExt cx="2373138" cy="2373136"/>
          </a:xfrm>
        </p:grpSpPr>
        <p:grpSp>
          <p:nvGrpSpPr>
            <p:cNvPr id="8" name="Group 7">
              <a:extLst>
                <a:ext uri="{FF2B5EF4-FFF2-40B4-BE49-F238E27FC236}">
                  <a16:creationId xmlns:a16="http://schemas.microsoft.com/office/drawing/2014/main" id="{396972EE-F668-ED6A-3A88-342001EC6D01}"/>
                </a:ext>
              </a:extLst>
            </p:cNvPr>
            <p:cNvGrpSpPr/>
            <p:nvPr/>
          </p:nvGrpSpPr>
          <p:grpSpPr>
            <a:xfrm>
              <a:off x="8709856" y="1797051"/>
              <a:ext cx="2373138" cy="2373136"/>
              <a:chOff x="6876212" y="987055"/>
              <a:chExt cx="2373138" cy="2373136"/>
            </a:xfrm>
            <a:effectLst>
              <a:glow>
                <a:sysClr val="window" lastClr="FFFFFF">
                  <a:alpha val="42000"/>
                </a:sysClr>
              </a:glow>
            </a:effectLst>
          </p:grpSpPr>
          <p:sp>
            <p:nvSpPr>
              <p:cNvPr id="10" name="Oval 9">
                <a:extLst>
                  <a:ext uri="{FF2B5EF4-FFF2-40B4-BE49-F238E27FC236}">
                    <a16:creationId xmlns:a16="http://schemas.microsoft.com/office/drawing/2014/main" id="{C1594E16-272D-9163-922A-E53F491DE627}"/>
                  </a:ext>
                </a:extLst>
              </p:cNvPr>
              <p:cNvSpPr/>
              <p:nvPr/>
            </p:nvSpPr>
            <p:spPr>
              <a:xfrm>
                <a:off x="6876212" y="987055"/>
                <a:ext cx="2373138" cy="2373136"/>
              </a:xfrm>
              <a:prstGeom prst="ellipse">
                <a:avLst/>
              </a:prstGeom>
              <a:solidFill>
                <a:sysClr val="window" lastClr="FFFFFF"/>
              </a:solidFill>
              <a:ln w="76200" cap="flat" cmpd="sng" algn="ctr">
                <a:gradFill>
                  <a:gsLst>
                    <a:gs pos="0">
                      <a:srgbClr val="FF671F"/>
                    </a:gs>
                    <a:gs pos="100000">
                      <a:srgbClr val="FED111"/>
                    </a:gs>
                  </a:gsLst>
                  <a:lin ang="5400000" scaled="1"/>
                </a:gradFill>
                <a:prstDash val="solid"/>
              </a:ln>
              <a:effectLst>
                <a:glow rad="228600">
                  <a:sysClr val="window" lastClr="FFFFFF">
                    <a:alpha val="20847"/>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0B31C605-86E5-BBB3-0229-24001964777C}"/>
                  </a:ext>
                </a:extLst>
              </p:cNvPr>
              <p:cNvSpPr/>
              <p:nvPr/>
            </p:nvSpPr>
            <p:spPr>
              <a:xfrm>
                <a:off x="7165930" y="1276771"/>
                <a:ext cx="1793703" cy="1793703"/>
              </a:xfrm>
              <a:prstGeom prst="ellipse">
                <a:avLst/>
              </a:prstGeom>
              <a:gradFill>
                <a:gsLst>
                  <a:gs pos="36000">
                    <a:srgbClr val="FF671F"/>
                  </a:gs>
                  <a:gs pos="100000">
                    <a:srgbClr val="FED111"/>
                  </a:gs>
                </a:gsLst>
                <a:lin ang="5400000" scaled="1"/>
              </a:gradFill>
              <a:ln w="63500" cap="flat" cmpd="sng" algn="ctr">
                <a:solidFill>
                  <a:sysClr val="window" lastClr="FFFFFF"/>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9" name="Picture 8" descr="A picture containing text, clipart&#10;&#10;Description automatically generated">
              <a:extLst>
                <a:ext uri="{FF2B5EF4-FFF2-40B4-BE49-F238E27FC236}">
                  <a16:creationId xmlns:a16="http://schemas.microsoft.com/office/drawing/2014/main" id="{299C23FA-9A18-74F0-8D1F-9AA68922B70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293742" y="2341838"/>
              <a:ext cx="1163519" cy="1283563"/>
            </a:xfrm>
            <a:prstGeom prst="rect">
              <a:avLst/>
            </a:prstGeom>
          </p:spPr>
        </p:pic>
      </p:grpSp>
    </p:spTree>
    <p:extLst>
      <p:ext uri="{BB962C8B-B14F-4D97-AF65-F5344CB8AC3E}">
        <p14:creationId xmlns:p14="http://schemas.microsoft.com/office/powerpoint/2010/main" val="90019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000"/>
                                        <p:tgtEl>
                                          <p:spTgt spid="50"/>
                                        </p:tgtEl>
                                      </p:cBhvr>
                                    </p:animEffect>
                                  </p:childTnLst>
                                </p:cTn>
                              </p:par>
                              <p:par>
                                <p:cTn id="8" presetID="10" presetClass="entr" presetSubtype="0" fill="hold" grpId="1" nodeType="withEffect">
                                  <p:stCondLst>
                                    <p:cond delay="50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2000"/>
                                        <p:tgtEl>
                                          <p:spTgt spid="61"/>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2000"/>
                                        <p:tgtEl>
                                          <p:spTgt spid="62"/>
                                        </p:tgtEl>
                                      </p:cBhvr>
                                    </p:animEffect>
                                  </p:childTnLst>
                                </p:cTn>
                              </p:par>
                              <p:par>
                                <p:cTn id="14" presetID="10" presetClass="entr" presetSubtype="0" fill="hold" grpId="1" nodeType="withEffect">
                                  <p:stCondLst>
                                    <p:cond delay="50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2000"/>
                                        <p:tgtEl>
                                          <p:spTgt spid="59"/>
                                        </p:tgtEl>
                                      </p:cBhvr>
                                    </p:animEffect>
                                  </p:childTnLst>
                                </p:cTn>
                              </p:par>
                              <p:par>
                                <p:cTn id="17" presetID="10" presetClass="entr" presetSubtype="0" fill="hold" grpId="1" nodeType="withEffect">
                                  <p:stCondLst>
                                    <p:cond delay="5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000"/>
                                        <p:tgtEl>
                                          <p:spTgt spid="58"/>
                                        </p:tgtEl>
                                      </p:cBhvr>
                                    </p:animEffect>
                                  </p:childTnLst>
                                </p:cTn>
                              </p:par>
                              <p:par>
                                <p:cTn id="20" presetID="10" presetClass="entr" presetSubtype="0" fill="hold" grpId="1" nodeType="withEffect">
                                  <p:stCondLst>
                                    <p:cond delay="50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2000"/>
                                        <p:tgtEl>
                                          <p:spTgt spid="51"/>
                                        </p:tgtEl>
                                      </p:cBhvr>
                                    </p:animEffect>
                                  </p:childTnLst>
                                </p:cTn>
                              </p:par>
                              <p:par>
                                <p:cTn id="23" presetID="10" presetClass="entr" presetSubtype="0" fill="hold" grpId="1"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par>
                                <p:cTn id="26" presetID="10" presetClass="entr" presetSubtype="0" fill="hold" grpId="1" nodeType="withEffect">
                                  <p:stCondLst>
                                    <p:cond delay="50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2000"/>
                                        <p:tgtEl>
                                          <p:spTgt spid="64"/>
                                        </p:tgtEl>
                                      </p:cBhvr>
                                    </p:animEffect>
                                  </p:childTnLst>
                                </p:cTn>
                              </p:par>
                              <p:par>
                                <p:cTn id="29" presetID="10" presetClass="entr" presetSubtype="0" fill="hold" grpId="1" nodeType="withEffect">
                                  <p:stCondLst>
                                    <p:cond delay="50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2000"/>
                                        <p:tgtEl>
                                          <p:spTgt spid="60"/>
                                        </p:tgtEl>
                                      </p:cBhvr>
                                    </p:animEffect>
                                  </p:childTnLst>
                                </p:cTn>
                              </p:par>
                              <p:par>
                                <p:cTn id="32" presetID="10" presetClass="entr" presetSubtype="0" fill="hold" grpId="1" nodeType="withEffect">
                                  <p:stCondLst>
                                    <p:cond delay="50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2000"/>
                                        <p:tgtEl>
                                          <p:spTgt spid="53"/>
                                        </p:tgtEl>
                                      </p:cBhvr>
                                    </p:animEffect>
                                  </p:childTnLst>
                                </p:cTn>
                              </p:par>
                              <p:par>
                                <p:cTn id="35" presetID="10" presetClass="entr" presetSubtype="0" fill="hold" grpId="1" nodeType="withEffect">
                                  <p:stCondLst>
                                    <p:cond delay="5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000"/>
                                        <p:tgtEl>
                                          <p:spTgt spid="52"/>
                                        </p:tgtEl>
                                      </p:cBhvr>
                                    </p:animEffect>
                                  </p:childTnLst>
                                </p:cTn>
                              </p:par>
                              <p:par>
                                <p:cTn id="38" presetID="10" presetClass="entr" presetSubtype="0" fill="hold" grpId="1" nodeType="withEffect">
                                  <p:stCondLst>
                                    <p:cond delay="5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2000"/>
                                        <p:tgtEl>
                                          <p:spTgt spid="47"/>
                                        </p:tgtEl>
                                      </p:cBhvr>
                                    </p:animEffect>
                                  </p:childTnLst>
                                </p:cTn>
                              </p:par>
                              <p:par>
                                <p:cTn id="41" presetID="10" presetClass="entr" presetSubtype="0" fill="hold" grpId="1" nodeType="withEffect">
                                  <p:stCondLst>
                                    <p:cond delay="50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2000"/>
                                        <p:tgtEl>
                                          <p:spTgt spid="54"/>
                                        </p:tgtEl>
                                      </p:cBhvr>
                                    </p:animEffect>
                                  </p:childTnLst>
                                </p:cTn>
                              </p:par>
                              <p:par>
                                <p:cTn id="44" presetID="10" presetClass="entr" presetSubtype="0" fill="hold" grpId="1" nodeType="withEffect">
                                  <p:stCondLst>
                                    <p:cond delay="50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2000"/>
                                        <p:tgtEl>
                                          <p:spTgt spid="63"/>
                                        </p:tgtEl>
                                      </p:cBhvr>
                                    </p:animEffect>
                                  </p:childTnLst>
                                </p:cTn>
                              </p:par>
                              <p:par>
                                <p:cTn id="47" presetID="10" presetClass="entr" presetSubtype="0" fill="hold" grpId="1" nodeType="withEffect">
                                  <p:stCondLst>
                                    <p:cond delay="5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2000"/>
                                        <p:tgtEl>
                                          <p:spTgt spid="48"/>
                                        </p:tgtEl>
                                      </p:cBhvr>
                                    </p:animEffect>
                                  </p:childTnLst>
                                </p:cTn>
                              </p:par>
                              <p:par>
                                <p:cTn id="50" presetID="10" presetClass="entr" presetSubtype="0" fill="hold" grpId="1" nodeType="withEffect">
                                  <p:stCondLst>
                                    <p:cond delay="50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2000"/>
                                        <p:tgtEl>
                                          <p:spTgt spid="55"/>
                                        </p:tgtEl>
                                      </p:cBhvr>
                                    </p:animEffect>
                                  </p:childTnLst>
                                </p:cTn>
                              </p:par>
                              <p:par>
                                <p:cTn id="53" presetID="10" presetClass="entr" presetSubtype="0" fill="hold" grpId="1" nodeType="withEffect">
                                  <p:stCondLst>
                                    <p:cond delay="5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2000"/>
                                        <p:tgtEl>
                                          <p:spTgt spid="56"/>
                                        </p:tgtEl>
                                      </p:cBhvr>
                                    </p:animEffect>
                                  </p:childTnLst>
                                </p:cTn>
                              </p:par>
                              <p:par>
                                <p:cTn id="56" presetID="10" presetClass="entr" presetSubtype="0" fill="hold" grpId="1" nodeType="withEffect">
                                  <p:stCondLst>
                                    <p:cond delay="50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2000"/>
                                        <p:tgtEl>
                                          <p:spTgt spid="57"/>
                                        </p:tgtEl>
                                      </p:cBhvr>
                                    </p:animEffect>
                                  </p:childTnLst>
                                </p:cTn>
                              </p:par>
                              <p:par>
                                <p:cTn id="59" presetID="10" presetClass="entr" presetSubtype="0" fill="hold" grpId="1" nodeType="withEffect">
                                  <p:stCondLst>
                                    <p:cond delay="50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20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0" nodeType="clickEffect">
                                  <p:stCondLst>
                                    <p:cond delay="0"/>
                                  </p:stCondLst>
                                  <p:childTnLst>
                                    <p:animMotion origin="layout" path="M -0.00035 -0.06266 L 0.69514 -0.30124 " pathEditMode="relative" rAng="0" ptsTypes="AA">
                                      <p:cBhvr>
                                        <p:cTn id="65" dur="2000" fill="hold"/>
                                        <p:tgtEl>
                                          <p:spTgt spid="50"/>
                                        </p:tgtEl>
                                        <p:attrNameLst>
                                          <p:attrName>ppt_x</p:attrName>
                                          <p:attrName>ppt_y</p:attrName>
                                        </p:attrNameLst>
                                      </p:cBhvr>
                                      <p:rCtr x="34774" y="-11944"/>
                                    </p:animMotion>
                                  </p:childTnLst>
                                </p:cTn>
                              </p:par>
                              <p:par>
                                <p:cTn id="66" presetID="42" presetClass="path" presetSubtype="0" accel="50000" decel="50000" fill="hold" grpId="0" nodeType="withEffect">
                                  <p:stCondLst>
                                    <p:cond delay="0"/>
                                  </p:stCondLst>
                                  <p:childTnLst>
                                    <p:animMotion origin="layout" path="M -0.00087 -0.06358 L 0.72535 -0.32624 " pathEditMode="relative" rAng="0" ptsTypes="AA">
                                      <p:cBhvr>
                                        <p:cTn id="67" dur="2000" fill="hold"/>
                                        <p:tgtEl>
                                          <p:spTgt spid="61"/>
                                        </p:tgtEl>
                                        <p:attrNameLst>
                                          <p:attrName>ppt_x</p:attrName>
                                          <p:attrName>ppt_y</p:attrName>
                                        </p:attrNameLst>
                                      </p:cBhvr>
                                      <p:rCtr x="36302" y="-13148"/>
                                    </p:animMotion>
                                  </p:childTnLst>
                                </p:cTn>
                              </p:par>
                              <p:par>
                                <p:cTn id="68" presetID="42" presetClass="path" presetSubtype="0" accel="50000" decel="50000" fill="hold" grpId="0" nodeType="withEffect">
                                  <p:stCondLst>
                                    <p:cond delay="0"/>
                                  </p:stCondLst>
                                  <p:childTnLst>
                                    <p:animMotion origin="layout" path="M 0.00087 -0.00154 L 0.66458 -0.32068 " pathEditMode="relative" rAng="0" ptsTypes="AA">
                                      <p:cBhvr>
                                        <p:cTn id="69" dur="2000" fill="hold"/>
                                        <p:tgtEl>
                                          <p:spTgt spid="62"/>
                                        </p:tgtEl>
                                        <p:attrNameLst>
                                          <p:attrName>ppt_x</p:attrName>
                                          <p:attrName>ppt_y</p:attrName>
                                        </p:attrNameLst>
                                      </p:cBhvr>
                                      <p:rCtr x="33177" y="-15957"/>
                                    </p:animMotion>
                                  </p:childTnLst>
                                </p:cTn>
                              </p:par>
                              <p:par>
                                <p:cTn id="70" presetID="42" presetClass="path" presetSubtype="0" accel="50000" decel="50000" fill="hold" grpId="0" nodeType="withEffect">
                                  <p:stCondLst>
                                    <p:cond delay="0"/>
                                  </p:stCondLst>
                                  <p:childTnLst>
                                    <p:animMotion origin="layout" path="M -4.72222E-6 -0.06482 L 0.65747 -0.36574 " pathEditMode="relative" rAng="0" ptsTypes="AA">
                                      <p:cBhvr>
                                        <p:cTn id="71" dur="2000" fill="hold"/>
                                        <p:tgtEl>
                                          <p:spTgt spid="59"/>
                                        </p:tgtEl>
                                        <p:attrNameLst>
                                          <p:attrName>ppt_x</p:attrName>
                                          <p:attrName>ppt_y</p:attrName>
                                        </p:attrNameLst>
                                      </p:cBhvr>
                                      <p:rCtr x="32865" y="-15062"/>
                                    </p:animMotion>
                                  </p:childTnLst>
                                </p:cTn>
                              </p:par>
                              <p:par>
                                <p:cTn id="72" presetID="42" presetClass="path" presetSubtype="0" accel="50000" decel="50000" fill="hold" grpId="0" nodeType="withEffect">
                                  <p:stCondLst>
                                    <p:cond delay="0"/>
                                  </p:stCondLst>
                                  <p:childTnLst>
                                    <p:animMotion origin="layout" path="M 0.00087 -0.06481 L 0.62031 -0.3466 " pathEditMode="relative" rAng="0" ptsTypes="AA">
                                      <p:cBhvr>
                                        <p:cTn id="73" dur="2000" fill="hold"/>
                                        <p:tgtEl>
                                          <p:spTgt spid="58"/>
                                        </p:tgtEl>
                                        <p:attrNameLst>
                                          <p:attrName>ppt_x</p:attrName>
                                          <p:attrName>ppt_y</p:attrName>
                                        </p:attrNameLst>
                                      </p:cBhvr>
                                      <p:rCtr x="30972" y="-14105"/>
                                    </p:animMotion>
                                  </p:childTnLst>
                                </p:cTn>
                              </p:par>
                              <p:par>
                                <p:cTn id="74" presetID="42" presetClass="path" presetSubtype="0" accel="50000" decel="50000" fill="hold" grpId="0" nodeType="withEffect">
                                  <p:stCondLst>
                                    <p:cond delay="0"/>
                                  </p:stCondLst>
                                  <p:childTnLst>
                                    <p:animMotion origin="layout" path="M -0.00173 -0.06142 L 0.5875 -0.22315 " pathEditMode="relative" rAng="0" ptsTypes="AA">
                                      <p:cBhvr>
                                        <p:cTn id="75" dur="2000" fill="hold"/>
                                        <p:tgtEl>
                                          <p:spTgt spid="51"/>
                                        </p:tgtEl>
                                        <p:attrNameLst>
                                          <p:attrName>ppt_x</p:attrName>
                                          <p:attrName>ppt_y</p:attrName>
                                        </p:attrNameLst>
                                      </p:cBhvr>
                                      <p:rCtr x="29462" y="-8086"/>
                                    </p:animMotion>
                                  </p:childTnLst>
                                </p:cTn>
                              </p:par>
                              <p:par>
                                <p:cTn id="76" presetID="42" presetClass="path" presetSubtype="0" accel="50000" decel="50000" fill="hold" grpId="0" nodeType="withEffect">
                                  <p:stCondLst>
                                    <p:cond delay="0"/>
                                  </p:stCondLst>
                                  <p:childTnLst>
                                    <p:animMotion origin="layout" path="M -3.05556E-6 -0.06482 L 0.5592 -0.30309 " pathEditMode="relative" rAng="0" ptsTypes="AA">
                                      <p:cBhvr>
                                        <p:cTn id="77" dur="2000" fill="hold"/>
                                        <p:tgtEl>
                                          <p:spTgt spid="5"/>
                                        </p:tgtEl>
                                        <p:attrNameLst>
                                          <p:attrName>ppt_x</p:attrName>
                                          <p:attrName>ppt_y</p:attrName>
                                        </p:attrNameLst>
                                      </p:cBhvr>
                                      <p:rCtr x="27951" y="-11914"/>
                                    </p:animMotion>
                                  </p:childTnLst>
                                </p:cTn>
                              </p:par>
                              <p:par>
                                <p:cTn id="78" presetID="42" presetClass="path" presetSubtype="0" accel="50000" decel="50000" fill="hold" grpId="0" nodeType="withEffect">
                                  <p:stCondLst>
                                    <p:cond delay="0"/>
                                  </p:stCondLst>
                                  <p:childTnLst>
                                    <p:animMotion origin="layout" path="M -0.00087 -0.06389 L 0.55746 -0.34229 " pathEditMode="relative" rAng="0" ptsTypes="AA">
                                      <p:cBhvr>
                                        <p:cTn id="79" dur="2000" fill="hold"/>
                                        <p:tgtEl>
                                          <p:spTgt spid="64"/>
                                        </p:tgtEl>
                                        <p:attrNameLst>
                                          <p:attrName>ppt_x</p:attrName>
                                          <p:attrName>ppt_y</p:attrName>
                                        </p:attrNameLst>
                                      </p:cBhvr>
                                      <p:rCtr x="27917" y="-13920"/>
                                    </p:animMotion>
                                  </p:childTnLst>
                                </p:cTn>
                              </p:par>
                              <p:par>
                                <p:cTn id="80" presetID="42" presetClass="path" presetSubtype="0" accel="50000" decel="50000" fill="hold" grpId="0" nodeType="withEffect">
                                  <p:stCondLst>
                                    <p:cond delay="0"/>
                                  </p:stCondLst>
                                  <p:childTnLst>
                                    <p:animMotion origin="layout" path="M -0.00052 -0.06729 L 0.53281 -0.42963 " pathEditMode="relative" rAng="0" ptsTypes="AA">
                                      <p:cBhvr>
                                        <p:cTn id="81" dur="2000" fill="hold"/>
                                        <p:tgtEl>
                                          <p:spTgt spid="60"/>
                                        </p:tgtEl>
                                        <p:attrNameLst>
                                          <p:attrName>ppt_x</p:attrName>
                                          <p:attrName>ppt_y</p:attrName>
                                        </p:attrNameLst>
                                      </p:cBhvr>
                                      <p:rCtr x="26667" y="-18117"/>
                                    </p:animMotion>
                                  </p:childTnLst>
                                </p:cTn>
                              </p:par>
                              <p:par>
                                <p:cTn id="82" presetID="42" presetClass="path" presetSubtype="0" accel="50000" decel="50000" fill="hold" grpId="0" nodeType="withEffect">
                                  <p:stCondLst>
                                    <p:cond delay="0"/>
                                  </p:stCondLst>
                                  <p:childTnLst>
                                    <p:animMotion origin="layout" path="M -0.00087 -0.06266 L 0.51493 -0.27161 " pathEditMode="relative" rAng="0" ptsTypes="AA">
                                      <p:cBhvr>
                                        <p:cTn id="83" dur="2000" fill="hold"/>
                                        <p:tgtEl>
                                          <p:spTgt spid="53"/>
                                        </p:tgtEl>
                                        <p:attrNameLst>
                                          <p:attrName>ppt_x</p:attrName>
                                          <p:attrName>ppt_y</p:attrName>
                                        </p:attrNameLst>
                                      </p:cBhvr>
                                      <p:rCtr x="25781" y="-10463"/>
                                    </p:animMotion>
                                  </p:childTnLst>
                                </p:cTn>
                              </p:par>
                              <p:par>
                                <p:cTn id="84" presetID="42" presetClass="path" presetSubtype="0" accel="50000" decel="50000" fill="hold" grpId="0" nodeType="withEffect">
                                  <p:stCondLst>
                                    <p:cond delay="0"/>
                                  </p:stCondLst>
                                  <p:childTnLst>
                                    <p:animMotion origin="layout" path="M -0.00087 -0.0645 L 0.46736 -0.32685 " pathEditMode="relative" rAng="0" ptsTypes="AA">
                                      <p:cBhvr>
                                        <p:cTn id="85" dur="2000" fill="hold"/>
                                        <p:tgtEl>
                                          <p:spTgt spid="52"/>
                                        </p:tgtEl>
                                        <p:attrNameLst>
                                          <p:attrName>ppt_x</p:attrName>
                                          <p:attrName>ppt_y</p:attrName>
                                        </p:attrNameLst>
                                      </p:cBhvr>
                                      <p:rCtr x="23403" y="-13117"/>
                                    </p:animMotion>
                                  </p:childTnLst>
                                </p:cTn>
                              </p:par>
                              <p:par>
                                <p:cTn id="86" presetID="42" presetClass="path" presetSubtype="0" accel="50000" decel="50000" fill="hold" grpId="0" nodeType="withEffect">
                                  <p:stCondLst>
                                    <p:cond delay="0"/>
                                  </p:stCondLst>
                                  <p:childTnLst>
                                    <p:animMotion origin="layout" path="M 2.22222E-6 -0.06575 L 0.44028 -0.19692 " pathEditMode="relative" rAng="0" ptsTypes="AA">
                                      <p:cBhvr>
                                        <p:cTn id="87" dur="2000" fill="hold"/>
                                        <p:tgtEl>
                                          <p:spTgt spid="47"/>
                                        </p:tgtEl>
                                        <p:attrNameLst>
                                          <p:attrName>ppt_x</p:attrName>
                                          <p:attrName>ppt_y</p:attrName>
                                        </p:attrNameLst>
                                      </p:cBhvr>
                                      <p:rCtr x="22014" y="-6574"/>
                                    </p:animMotion>
                                  </p:childTnLst>
                                </p:cTn>
                              </p:par>
                              <p:par>
                                <p:cTn id="88" presetID="42" presetClass="path" presetSubtype="0" accel="50000" decel="50000" fill="hold" grpId="0" nodeType="withEffect">
                                  <p:stCondLst>
                                    <p:cond delay="0"/>
                                  </p:stCondLst>
                                  <p:childTnLst>
                                    <p:animMotion origin="layout" path="M -0.00087 -0.06512 L 0.41667 -0.27469 " pathEditMode="relative" rAng="0" ptsTypes="AA">
                                      <p:cBhvr>
                                        <p:cTn id="89" dur="2000" fill="hold"/>
                                        <p:tgtEl>
                                          <p:spTgt spid="54"/>
                                        </p:tgtEl>
                                        <p:attrNameLst>
                                          <p:attrName>ppt_x</p:attrName>
                                          <p:attrName>ppt_y</p:attrName>
                                        </p:attrNameLst>
                                      </p:cBhvr>
                                      <p:rCtr x="20868" y="-10494"/>
                                    </p:animMotion>
                                  </p:childTnLst>
                                </p:cTn>
                              </p:par>
                              <p:par>
                                <p:cTn id="90" presetID="42" presetClass="path" presetSubtype="0" accel="50000" decel="50000" fill="hold" grpId="0" nodeType="withEffect">
                                  <p:stCondLst>
                                    <p:cond delay="0"/>
                                  </p:stCondLst>
                                  <p:childTnLst>
                                    <p:animMotion origin="layout" path="M 0.0026 -0.00308 L 0.4441 -0.4574 " pathEditMode="relative" rAng="0" ptsTypes="AA">
                                      <p:cBhvr>
                                        <p:cTn id="91" dur="2000" fill="hold"/>
                                        <p:tgtEl>
                                          <p:spTgt spid="63"/>
                                        </p:tgtEl>
                                        <p:attrNameLst>
                                          <p:attrName>ppt_x</p:attrName>
                                          <p:attrName>ppt_y</p:attrName>
                                        </p:attrNameLst>
                                      </p:cBhvr>
                                      <p:rCtr x="22066" y="-22716"/>
                                    </p:animMotion>
                                  </p:childTnLst>
                                </p:cTn>
                              </p:par>
                              <p:par>
                                <p:cTn id="92" presetID="42" presetClass="path" presetSubtype="0" accel="50000" decel="50000" fill="hold" grpId="0" nodeType="withEffect">
                                  <p:stCondLst>
                                    <p:cond delay="0"/>
                                  </p:stCondLst>
                                  <p:childTnLst>
                                    <p:animMotion origin="layout" path="M -0.00086 -0.06296 L 0.36337 -0.34598 " pathEditMode="relative" rAng="0" ptsTypes="AA">
                                      <p:cBhvr>
                                        <p:cTn id="93" dur="2000" fill="hold"/>
                                        <p:tgtEl>
                                          <p:spTgt spid="48"/>
                                        </p:tgtEl>
                                        <p:attrNameLst>
                                          <p:attrName>ppt_x</p:attrName>
                                          <p:attrName>ppt_y</p:attrName>
                                        </p:attrNameLst>
                                      </p:cBhvr>
                                      <p:rCtr x="18212" y="-14167"/>
                                    </p:animMotion>
                                  </p:childTnLst>
                                </p:cTn>
                              </p:par>
                              <p:par>
                                <p:cTn id="94" presetID="42" presetClass="path" presetSubtype="0" accel="50000" decel="50000" fill="hold" grpId="0" nodeType="withEffect">
                                  <p:stCondLst>
                                    <p:cond delay="0"/>
                                  </p:stCondLst>
                                  <p:childTnLst>
                                    <p:animMotion origin="layout" path="M -0.00174 -0.06235 L 0.33159 -0.20772 " pathEditMode="relative" rAng="0" ptsTypes="AA">
                                      <p:cBhvr>
                                        <p:cTn id="95" dur="2000" fill="hold"/>
                                        <p:tgtEl>
                                          <p:spTgt spid="55"/>
                                        </p:tgtEl>
                                        <p:attrNameLst>
                                          <p:attrName>ppt_x</p:attrName>
                                          <p:attrName>ppt_y</p:attrName>
                                        </p:attrNameLst>
                                      </p:cBhvr>
                                      <p:rCtr x="16667" y="-7284"/>
                                    </p:animMotion>
                                  </p:childTnLst>
                                </p:cTn>
                              </p:par>
                              <p:par>
                                <p:cTn id="96" presetID="42" presetClass="path" presetSubtype="0" accel="50000" decel="50000" fill="hold" grpId="0" nodeType="withEffect">
                                  <p:stCondLst>
                                    <p:cond delay="0"/>
                                  </p:stCondLst>
                                  <p:childTnLst>
                                    <p:animMotion origin="layout" path="M -5.55556E-7 -0.06605 L 0.31389 -0.3247 " pathEditMode="relative" rAng="0" ptsTypes="AA">
                                      <p:cBhvr>
                                        <p:cTn id="97" dur="2000" fill="hold"/>
                                        <p:tgtEl>
                                          <p:spTgt spid="56"/>
                                        </p:tgtEl>
                                        <p:attrNameLst>
                                          <p:attrName>ppt_x</p:attrName>
                                          <p:attrName>ppt_y</p:attrName>
                                        </p:attrNameLst>
                                      </p:cBhvr>
                                      <p:rCtr x="15694" y="-12932"/>
                                    </p:animMotion>
                                  </p:childTnLst>
                                </p:cTn>
                              </p:par>
                              <p:par>
                                <p:cTn id="98" presetID="42" presetClass="path" presetSubtype="0" accel="50000" decel="50000" fill="hold" grpId="0" nodeType="withEffect">
                                  <p:stCondLst>
                                    <p:cond delay="0"/>
                                  </p:stCondLst>
                                  <p:childTnLst>
                                    <p:animMotion origin="layout" path="M 4.72222E-6 -0.06575 L 0.2835 -0.33828 " pathEditMode="relative" rAng="0" ptsTypes="AA">
                                      <p:cBhvr>
                                        <p:cTn id="99" dur="2000" fill="hold"/>
                                        <p:tgtEl>
                                          <p:spTgt spid="57"/>
                                        </p:tgtEl>
                                        <p:attrNameLst>
                                          <p:attrName>ppt_x</p:attrName>
                                          <p:attrName>ppt_y</p:attrName>
                                        </p:attrNameLst>
                                      </p:cBhvr>
                                      <p:rCtr x="14167" y="-13642"/>
                                    </p:animMotion>
                                  </p:childTnLst>
                                </p:cTn>
                              </p:par>
                              <p:par>
                                <p:cTn id="100" presetID="42" presetClass="path" presetSubtype="0" accel="50000" decel="50000" fill="hold" grpId="0" nodeType="withEffect">
                                  <p:stCondLst>
                                    <p:cond delay="0"/>
                                  </p:stCondLst>
                                  <p:childTnLst>
                                    <p:animMotion origin="layout" path="M 0.00087 -0.06451 L 0.25209 -0.30895 " pathEditMode="relative" rAng="0" ptsTypes="AA">
                                      <p:cBhvr>
                                        <p:cTn id="101" dur="2000" fill="hold"/>
                                        <p:tgtEl>
                                          <p:spTgt spid="49"/>
                                        </p:tgtEl>
                                        <p:attrNameLst>
                                          <p:attrName>ppt_x</p:attrName>
                                          <p:attrName>ppt_y</p:attrName>
                                        </p:attrNameLst>
                                      </p:cBhvr>
                                      <p:rCtr x="12552" y="-12222"/>
                                    </p:animMotion>
                                  </p:childTnLst>
                                </p:cTn>
                              </p:par>
                            </p:childTnLst>
                          </p:cTn>
                        </p:par>
                        <p:par>
                          <p:cTn id="102" fill="hold">
                            <p:stCondLst>
                              <p:cond delay="2000"/>
                            </p:stCondLst>
                            <p:childTnLst>
                              <p:par>
                                <p:cTn id="103" presetID="1" presetClass="entr" presetSubtype="0" fill="hold" nodeType="afterEffect">
                                  <p:stCondLst>
                                    <p:cond delay="1000"/>
                                  </p:stCondLst>
                                  <p:childTnLst>
                                    <p:set>
                                      <p:cBhvr>
                                        <p:cTn id="104" dur="1" fill="hold">
                                          <p:stCondLst>
                                            <p:cond delay="0"/>
                                          </p:stCondLst>
                                        </p:cTn>
                                        <p:tgtEl>
                                          <p:spTgt spid="65"/>
                                        </p:tgtEl>
                                        <p:attrNameLst>
                                          <p:attrName>style.visibility</p:attrName>
                                        </p:attrNameLst>
                                      </p:cBhvr>
                                      <p:to>
                                        <p:strVal val="visible"/>
                                      </p:to>
                                    </p:set>
                                  </p:childTnLst>
                                </p:cTn>
                              </p:par>
                            </p:childTnLst>
                          </p:cTn>
                        </p:par>
                        <p:par>
                          <p:cTn id="105" fill="hold">
                            <p:stCondLst>
                              <p:cond delay="3000"/>
                            </p:stCondLst>
                            <p:childTnLst>
                              <p:par>
                                <p:cTn id="106" presetID="10" presetClass="entr" presetSubtype="0" fill="hold" grpId="0" nodeType="afterEffect">
                                  <p:stCondLst>
                                    <p:cond delay="0"/>
                                  </p:stCondLst>
                                  <p:childTnLst>
                                    <p:set>
                                      <p:cBhvr>
                                        <p:cTn id="107" dur="1" fill="hold">
                                          <p:stCondLst>
                                            <p:cond delay="0"/>
                                          </p:stCondLst>
                                        </p:cTn>
                                        <p:tgtEl>
                                          <p:spTgt spid="95"/>
                                        </p:tgtEl>
                                        <p:attrNameLst>
                                          <p:attrName>style.visibility</p:attrName>
                                        </p:attrNameLst>
                                      </p:cBhvr>
                                      <p:to>
                                        <p:strVal val="visible"/>
                                      </p:to>
                                    </p:set>
                                    <p:animEffect transition="in" filter="fade">
                                      <p:cBhvr>
                                        <p:cTn id="108" dur="500"/>
                                        <p:tgtEl>
                                          <p:spTgt spid="95"/>
                                        </p:tgtEl>
                                      </p:cBhvr>
                                    </p:animEffect>
                                  </p:childTnLst>
                                </p:cTn>
                              </p:par>
                              <p:par>
                                <p:cTn id="109" presetID="10" presetClass="entr" presetSubtype="0" fill="hold" nodeType="withEffect">
                                  <p:stCondLst>
                                    <p:cond delay="0"/>
                                  </p:stCondLst>
                                  <p:childTnLst>
                                    <p:set>
                                      <p:cBhvr>
                                        <p:cTn id="110" dur="1" fill="hold">
                                          <p:stCondLst>
                                            <p:cond delay="0"/>
                                          </p:stCondLst>
                                        </p:cTn>
                                        <p:tgtEl>
                                          <p:spTgt spid="96"/>
                                        </p:tgtEl>
                                        <p:attrNameLst>
                                          <p:attrName>style.visibility</p:attrName>
                                        </p:attrNameLst>
                                      </p:cBhvr>
                                      <p:to>
                                        <p:strVal val="visible"/>
                                      </p:to>
                                    </p:set>
                                    <p:animEffect transition="in" filter="fade">
                                      <p:cBhvr>
                                        <p:cTn id="11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9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A318-0478-2847-E0B1-0086854AAE2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483DB3-33DC-9EA2-2017-E2686F027D11}"/>
              </a:ext>
            </a:extLst>
          </p:cNvPr>
          <p:cNvSpPr>
            <a:spLocks noGrp="1"/>
          </p:cNvSpPr>
          <p:nvPr>
            <p:ph type="title"/>
          </p:nvPr>
        </p:nvSpPr>
        <p:spPr>
          <a:xfrm>
            <a:off x="800813" y="708819"/>
            <a:ext cx="8994941" cy="1231106"/>
          </a:xfrm>
        </p:spPr>
        <p:txBody>
          <a:bodyPr/>
          <a:lstStyle/>
          <a:p>
            <a:r>
              <a:rPr lang="en-US" dirty="0"/>
              <a:t>Pediatric Hypertension Case Study – CDSS on Normalized Data</a:t>
            </a:r>
          </a:p>
        </p:txBody>
      </p:sp>
      <p:sp>
        <p:nvSpPr>
          <p:cNvPr id="7" name="TextBox 6">
            <a:extLst>
              <a:ext uri="{FF2B5EF4-FFF2-40B4-BE49-F238E27FC236}">
                <a16:creationId xmlns:a16="http://schemas.microsoft.com/office/drawing/2014/main" id="{5015861E-B8FD-0C53-9A1A-B63943E384C0}"/>
              </a:ext>
            </a:extLst>
          </p:cNvPr>
          <p:cNvSpPr txBox="1"/>
          <p:nvPr/>
        </p:nvSpPr>
        <p:spPr>
          <a:xfrm>
            <a:off x="283129" y="3106229"/>
            <a:ext cx="38148936" cy="2868734"/>
          </a:xfrm>
          <a:prstGeom prst="rect">
            <a:avLst/>
          </a:prstGeom>
          <a:noFill/>
        </p:spPr>
        <p:txBody>
          <a:bodyPr wrap="square">
            <a:spAutoFit/>
          </a:bodyPr>
          <a:lstStyle/>
          <a:p>
            <a:pPr marL="457200" marR="0">
              <a:lnSpc>
                <a:spcPct val="107000"/>
              </a:lnSpc>
              <a:spcBef>
                <a:spcPts val="0"/>
              </a:spcBef>
              <a:spcAft>
                <a:spcPts val="800"/>
              </a:spcAft>
            </a:pPr>
            <a:r>
              <a:rPr lang="en-US" sz="1400" dirty="0">
                <a:solidFill>
                  <a:schemeClr val="tx2"/>
                </a:solidFill>
                <a:effectLst/>
                <a:latin typeface="+mj-lt"/>
                <a:ea typeface="Calibri" panose="020F0502020204030204" pitchFamily="34" charset="0"/>
                <a:cs typeface="Kanit Light" panose="00000400000000000000" pitchFamily="50" charset="-34"/>
              </a:rPr>
              <a:t>Paulo B. Pinho, MD, FAAP, FACP, Vice President and Medical Director*</a:t>
            </a:r>
          </a:p>
          <a:p>
            <a:pPr marL="457200" marR="0">
              <a:lnSpc>
                <a:spcPct val="107000"/>
              </a:lnSpc>
              <a:spcBef>
                <a:spcPts val="0"/>
              </a:spcBef>
              <a:spcAft>
                <a:spcPts val="800"/>
              </a:spcAft>
            </a:pPr>
            <a:r>
              <a:rPr lang="en-US" sz="1400" dirty="0">
                <a:solidFill>
                  <a:schemeClr val="tx2"/>
                </a:solidFill>
                <a:effectLst/>
                <a:latin typeface="+mj-lt"/>
                <a:ea typeface="Calibri" panose="020F0502020204030204" pitchFamily="34" charset="0"/>
                <a:cs typeface="Kanit Light" panose="00000400000000000000" pitchFamily="50" charset="-34"/>
              </a:rPr>
              <a:t>Sam </a:t>
            </a:r>
            <a:r>
              <a:rPr lang="en-US" sz="1400" dirty="0" err="1">
                <a:solidFill>
                  <a:schemeClr val="tx2"/>
                </a:solidFill>
                <a:effectLst/>
                <a:latin typeface="+mj-lt"/>
                <a:ea typeface="Calibri" panose="020F0502020204030204" pitchFamily="34" charset="0"/>
                <a:cs typeface="Kanit Light" panose="00000400000000000000" pitchFamily="50" charset="-34"/>
              </a:rPr>
              <a:t>Schifman</a:t>
            </a:r>
            <a:r>
              <a:rPr lang="en-US" sz="1400" dirty="0">
                <a:solidFill>
                  <a:schemeClr val="tx2"/>
                </a:solidFill>
                <a:effectLst/>
                <a:latin typeface="+mj-lt"/>
                <a:ea typeface="Calibri" panose="020F0502020204030204" pitchFamily="34" charset="0"/>
                <a:cs typeface="Kanit Light" panose="00000400000000000000" pitchFamily="50" charset="-34"/>
              </a:rPr>
              <a:t>, Chief Architect*</a:t>
            </a:r>
          </a:p>
          <a:p>
            <a:pPr marL="457200" marR="0">
              <a:lnSpc>
                <a:spcPct val="107000"/>
              </a:lnSpc>
              <a:spcBef>
                <a:spcPts val="0"/>
              </a:spcBef>
              <a:spcAft>
                <a:spcPts val="800"/>
              </a:spcAft>
            </a:pPr>
            <a:r>
              <a:rPr lang="en-US" sz="1400" dirty="0">
                <a:solidFill>
                  <a:schemeClr val="tx2"/>
                </a:solidFill>
                <a:effectLst/>
                <a:latin typeface="+mj-lt"/>
                <a:ea typeface="Calibri" panose="020F0502020204030204" pitchFamily="34" charset="0"/>
                <a:cs typeface="Kanit Light"/>
              </a:rPr>
              <a:t>Pranjal Paliwal, MS Student in Data Science ¥</a:t>
            </a:r>
          </a:p>
          <a:p>
            <a:pPr marL="457200" marR="0">
              <a:lnSpc>
                <a:spcPct val="107000"/>
              </a:lnSpc>
              <a:spcBef>
                <a:spcPts val="0"/>
              </a:spcBef>
              <a:spcAft>
                <a:spcPts val="800"/>
              </a:spcAft>
            </a:pPr>
            <a:r>
              <a:rPr lang="en-US" sz="1400" dirty="0">
                <a:solidFill>
                  <a:schemeClr val="tx2"/>
                </a:solidFill>
                <a:effectLst/>
                <a:latin typeface="+mj-lt"/>
                <a:ea typeface="Calibri" panose="020F0502020204030204" pitchFamily="34" charset="0"/>
                <a:cs typeface="Kanit Light"/>
              </a:rPr>
              <a:t>Leah Mitchell, MS Student in Data Science ¥</a:t>
            </a:r>
          </a:p>
          <a:p>
            <a:pPr marL="457200" marR="0">
              <a:lnSpc>
                <a:spcPct val="107000"/>
              </a:lnSpc>
              <a:spcBef>
                <a:spcPts val="0"/>
              </a:spcBef>
              <a:spcAft>
                <a:spcPts val="800"/>
              </a:spcAft>
            </a:pPr>
            <a:r>
              <a:rPr lang="en-US" sz="1400" dirty="0">
                <a:solidFill>
                  <a:schemeClr val="tx2"/>
                </a:solidFill>
                <a:effectLst/>
                <a:latin typeface="+mj-lt"/>
                <a:ea typeface="Calibri" panose="020F0502020204030204" pitchFamily="34" charset="0"/>
                <a:cs typeface="Kanit Light"/>
              </a:rPr>
              <a:t>Chun-Kit Ngan, Professor ¥</a:t>
            </a:r>
          </a:p>
          <a:p>
            <a:pPr marL="457200" marR="0">
              <a:lnSpc>
                <a:spcPct val="107000"/>
              </a:lnSpc>
              <a:spcBef>
                <a:spcPts val="0"/>
              </a:spcBef>
              <a:spcAft>
                <a:spcPts val="800"/>
              </a:spcAft>
            </a:pPr>
            <a:r>
              <a:rPr lang="en-US" sz="1400" dirty="0">
                <a:solidFill>
                  <a:schemeClr val="tx2"/>
                </a:solidFill>
                <a:effectLst/>
                <a:latin typeface="+mj-lt"/>
                <a:ea typeface="Calibri" panose="020F0502020204030204" pitchFamily="34" charset="0"/>
                <a:cs typeface="Kanit Light" panose="00000400000000000000" pitchFamily="50" charset="-34"/>
              </a:rPr>
              <a:t>Rachel Rosow, 2</a:t>
            </a:r>
            <a:r>
              <a:rPr lang="en-US" sz="1400" baseline="30000" dirty="0">
                <a:solidFill>
                  <a:schemeClr val="tx2"/>
                </a:solidFill>
                <a:effectLst/>
                <a:latin typeface="+mj-lt"/>
                <a:ea typeface="Calibri" panose="020F0502020204030204" pitchFamily="34" charset="0"/>
                <a:cs typeface="Kanit Light" panose="00000400000000000000" pitchFamily="50" charset="-34"/>
              </a:rPr>
              <a:t>nd</a:t>
            </a:r>
            <a:r>
              <a:rPr lang="en-US" sz="1400" dirty="0">
                <a:solidFill>
                  <a:schemeClr val="tx2"/>
                </a:solidFill>
                <a:effectLst/>
                <a:latin typeface="+mj-lt"/>
                <a:ea typeface="Calibri" panose="020F0502020204030204" pitchFamily="34" charset="0"/>
                <a:cs typeface="Kanit Light" panose="00000400000000000000" pitchFamily="50" charset="-34"/>
              </a:rPr>
              <a:t> Year Medical Student ǂ</a:t>
            </a:r>
          </a:p>
          <a:p>
            <a:pPr marL="628650" lvl="2" indent="0">
              <a:lnSpc>
                <a:spcPct val="115000"/>
              </a:lnSpc>
              <a:spcAft>
                <a:spcPts val="800"/>
              </a:spcAft>
              <a:buNone/>
            </a:pPr>
            <a:r>
              <a:rPr lang="en-US" sz="1100" dirty="0">
                <a:solidFill>
                  <a:schemeClr val="tx2"/>
                </a:solidFill>
                <a:effectLst/>
                <a:latin typeface="+mj-lt"/>
                <a:ea typeface="Calibri" panose="020F0502020204030204" pitchFamily="34" charset="0"/>
                <a:cs typeface="Kanit Light" panose="00000400000000000000" pitchFamily="50" charset="-34"/>
              </a:rPr>
              <a:t>* Diameter Health (Farmington, CT)</a:t>
            </a:r>
          </a:p>
          <a:p>
            <a:pPr marL="628650" lvl="2" indent="0">
              <a:lnSpc>
                <a:spcPct val="115000"/>
              </a:lnSpc>
              <a:spcAft>
                <a:spcPts val="800"/>
              </a:spcAft>
              <a:buNone/>
            </a:pPr>
            <a:r>
              <a:rPr lang="en-US" sz="1100" dirty="0">
                <a:solidFill>
                  <a:schemeClr val="tx2"/>
                </a:solidFill>
                <a:effectLst/>
                <a:latin typeface="+mj-lt"/>
                <a:ea typeface="Calibri" panose="020F0502020204030204" pitchFamily="34" charset="0"/>
                <a:cs typeface="Kanit Light" panose="00000400000000000000" pitchFamily="50" charset="-34"/>
              </a:rPr>
              <a:t>¥ Worcester Polytechnic Institute (Worcester, MA)</a:t>
            </a:r>
          </a:p>
          <a:p>
            <a:pPr marL="628650" lvl="2" indent="0">
              <a:lnSpc>
                <a:spcPct val="115000"/>
              </a:lnSpc>
              <a:spcAft>
                <a:spcPts val="800"/>
              </a:spcAft>
              <a:buNone/>
            </a:pPr>
            <a:r>
              <a:rPr lang="en-US" sz="1100" dirty="0">
                <a:solidFill>
                  <a:schemeClr val="tx2"/>
                </a:solidFill>
                <a:effectLst/>
                <a:latin typeface="+mj-lt"/>
                <a:ea typeface="Calibri" panose="020F0502020204030204" pitchFamily="34" charset="0"/>
                <a:cs typeface="Kanit Light" panose="00000400000000000000" pitchFamily="50" charset="-34"/>
              </a:rPr>
              <a:t>ǂ Frank Netter School of Medicine (North Haven, CT)</a:t>
            </a:r>
          </a:p>
        </p:txBody>
      </p:sp>
      <p:pic>
        <p:nvPicPr>
          <p:cNvPr id="6" name="Picture 5">
            <a:extLst>
              <a:ext uri="{FF2B5EF4-FFF2-40B4-BE49-F238E27FC236}">
                <a16:creationId xmlns:a16="http://schemas.microsoft.com/office/drawing/2014/main" id="{0B1B7E2A-2CA8-BC34-952E-1C71B28B12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90305" y="5813008"/>
            <a:ext cx="1918565" cy="695480"/>
          </a:xfrm>
          <a:prstGeom prst="rect">
            <a:avLst/>
          </a:prstGeom>
        </p:spPr>
      </p:pic>
    </p:spTree>
    <p:extLst>
      <p:ext uri="{BB962C8B-B14F-4D97-AF65-F5344CB8AC3E}">
        <p14:creationId xmlns:p14="http://schemas.microsoft.com/office/powerpoint/2010/main" val="401143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A568-B6B0-2775-3379-F4FBFB7028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C28431-A5AA-427F-3B32-0AA4050338B5}"/>
              </a:ext>
            </a:extLst>
          </p:cNvPr>
          <p:cNvSpPr>
            <a:spLocks noGrp="1"/>
          </p:cNvSpPr>
          <p:nvPr>
            <p:ph type="body" sz="quarter" idx="10"/>
          </p:nvPr>
        </p:nvSpPr>
        <p:spPr>
          <a:xfrm>
            <a:off x="954206" y="1175204"/>
            <a:ext cx="10964384" cy="461554"/>
          </a:xfrm>
        </p:spPr>
        <p:txBody>
          <a:bodyPr/>
          <a:lstStyle/>
          <a:p>
            <a:r>
              <a:rPr lang="en-US" sz="2000" dirty="0"/>
              <a:t>Solutions - Interoperability</a:t>
            </a:r>
          </a:p>
        </p:txBody>
      </p:sp>
      <p:sp>
        <p:nvSpPr>
          <p:cNvPr id="4" name="Title 3">
            <a:extLst>
              <a:ext uri="{FF2B5EF4-FFF2-40B4-BE49-F238E27FC236}">
                <a16:creationId xmlns:a16="http://schemas.microsoft.com/office/drawing/2014/main" id="{F9F09ED2-A08C-8ECC-12A1-7E2CD9498A52}"/>
              </a:ext>
            </a:extLst>
          </p:cNvPr>
          <p:cNvSpPr>
            <a:spLocks noGrp="1"/>
          </p:cNvSpPr>
          <p:nvPr>
            <p:ph type="title"/>
          </p:nvPr>
        </p:nvSpPr>
        <p:spPr/>
        <p:txBody>
          <a:bodyPr/>
          <a:lstStyle/>
          <a:p>
            <a:r>
              <a:rPr lang="it-IT" sz="4000" dirty="0"/>
              <a:t>Pediatric Hypertension</a:t>
            </a:r>
            <a:endParaRPr lang="en-US" sz="3200" dirty="0"/>
          </a:p>
        </p:txBody>
      </p:sp>
      <p:pic>
        <p:nvPicPr>
          <p:cNvPr id="6" name="Picture 5">
            <a:extLst>
              <a:ext uri="{FF2B5EF4-FFF2-40B4-BE49-F238E27FC236}">
                <a16:creationId xmlns:a16="http://schemas.microsoft.com/office/drawing/2014/main" id="{3384AB0C-B2AD-737C-E507-90436FC7AD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3533" y="1701315"/>
            <a:ext cx="5342467" cy="4655035"/>
          </a:xfrm>
          <a:prstGeom prst="rect">
            <a:avLst/>
          </a:prstGeom>
        </p:spPr>
      </p:pic>
      <p:pic>
        <p:nvPicPr>
          <p:cNvPr id="7" name="Picture 6">
            <a:extLst>
              <a:ext uri="{FF2B5EF4-FFF2-40B4-BE49-F238E27FC236}">
                <a16:creationId xmlns:a16="http://schemas.microsoft.com/office/drawing/2014/main" id="{42D62651-3B2E-C35D-56BF-3C9A2F02F4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77635" y="1701315"/>
            <a:ext cx="5915533" cy="3886686"/>
          </a:xfrm>
          <a:prstGeom prst="rect">
            <a:avLst/>
          </a:prstGeom>
        </p:spPr>
      </p:pic>
      <p:pic>
        <p:nvPicPr>
          <p:cNvPr id="5" name="Picture 4">
            <a:extLst>
              <a:ext uri="{FF2B5EF4-FFF2-40B4-BE49-F238E27FC236}">
                <a16:creationId xmlns:a16="http://schemas.microsoft.com/office/drawing/2014/main" id="{0B6F5EF7-3C73-13EB-EADB-4EAC7BFB98E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90305" y="5813008"/>
            <a:ext cx="1918565" cy="695480"/>
          </a:xfrm>
          <a:prstGeom prst="rect">
            <a:avLst/>
          </a:prstGeom>
        </p:spPr>
      </p:pic>
    </p:spTree>
    <p:extLst>
      <p:ext uri="{BB962C8B-B14F-4D97-AF65-F5344CB8AC3E}">
        <p14:creationId xmlns:p14="http://schemas.microsoft.com/office/powerpoint/2010/main" val="123791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777F-A016-57A8-8DE8-F387A9F07F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7BCEBE-912A-F6BD-5328-07D3D381E175}"/>
              </a:ext>
            </a:extLst>
          </p:cNvPr>
          <p:cNvSpPr>
            <a:spLocks noGrp="1"/>
          </p:cNvSpPr>
          <p:nvPr>
            <p:ph type="title"/>
          </p:nvPr>
        </p:nvSpPr>
        <p:spPr>
          <a:xfrm>
            <a:off x="800813" y="708819"/>
            <a:ext cx="8994941" cy="1231106"/>
          </a:xfrm>
        </p:spPr>
        <p:txBody>
          <a:bodyPr/>
          <a:lstStyle/>
          <a:p>
            <a:r>
              <a:rPr lang="en-US" dirty="0"/>
              <a:t>Medication Instruction Parsing – NLP/AI on Normalized Data</a:t>
            </a:r>
          </a:p>
        </p:txBody>
      </p:sp>
      <p:sp>
        <p:nvSpPr>
          <p:cNvPr id="7" name="TextBox 6">
            <a:extLst>
              <a:ext uri="{FF2B5EF4-FFF2-40B4-BE49-F238E27FC236}">
                <a16:creationId xmlns:a16="http://schemas.microsoft.com/office/drawing/2014/main" id="{CEEE7C4C-CEC3-2ACE-72C9-F28F2FC60540}"/>
              </a:ext>
            </a:extLst>
          </p:cNvPr>
          <p:cNvSpPr txBox="1"/>
          <p:nvPr/>
        </p:nvSpPr>
        <p:spPr>
          <a:xfrm>
            <a:off x="283129" y="3106229"/>
            <a:ext cx="38148936" cy="2238370"/>
          </a:xfrm>
          <a:prstGeom prst="rect">
            <a:avLst/>
          </a:prstGeom>
          <a:noFill/>
        </p:spPr>
        <p:txBody>
          <a:bodyPr wrap="square">
            <a:spAutoFit/>
          </a:bodyPr>
          <a:lstStyle/>
          <a:p>
            <a:pPr marL="457200" marR="0">
              <a:lnSpc>
                <a:spcPct val="107000"/>
              </a:lnSpc>
              <a:spcBef>
                <a:spcPts val="0"/>
              </a:spcBef>
              <a:spcAft>
                <a:spcPts val="800"/>
              </a:spcAft>
            </a:pPr>
            <a:r>
              <a:rPr lang="en-US" sz="1400" dirty="0">
                <a:solidFill>
                  <a:schemeClr val="accent1"/>
                </a:solidFill>
                <a:effectLst/>
                <a:latin typeface="+mj-lt"/>
                <a:ea typeface="Calibri" panose="020F0502020204030204" pitchFamily="34" charset="0"/>
                <a:cs typeface="Kanit Light" panose="00000400000000000000" pitchFamily="50" charset="-34"/>
              </a:rPr>
              <a:t>Paulo B. Pinho, MD, FAAP, FACP, Vice President and Medical Director*</a:t>
            </a:r>
          </a:p>
          <a:p>
            <a:pPr marL="457200" marR="0">
              <a:lnSpc>
                <a:spcPct val="107000"/>
              </a:lnSpc>
              <a:spcBef>
                <a:spcPts val="0"/>
              </a:spcBef>
              <a:spcAft>
                <a:spcPts val="800"/>
              </a:spcAft>
            </a:pPr>
            <a:r>
              <a:rPr lang="en-US" sz="1400" dirty="0">
                <a:solidFill>
                  <a:schemeClr val="accent1"/>
                </a:solidFill>
                <a:effectLst/>
                <a:latin typeface="+mj-lt"/>
                <a:ea typeface="Calibri" panose="020F0502020204030204" pitchFamily="34" charset="0"/>
                <a:cs typeface="Kanit Light" panose="00000400000000000000" pitchFamily="50" charset="-34"/>
              </a:rPr>
              <a:t>Sam </a:t>
            </a:r>
            <a:r>
              <a:rPr lang="en-US" sz="1400" dirty="0" err="1">
                <a:solidFill>
                  <a:schemeClr val="accent1"/>
                </a:solidFill>
                <a:effectLst/>
                <a:latin typeface="+mj-lt"/>
                <a:ea typeface="Calibri" panose="020F0502020204030204" pitchFamily="34" charset="0"/>
                <a:cs typeface="Kanit Light" panose="00000400000000000000" pitchFamily="50" charset="-34"/>
              </a:rPr>
              <a:t>Schifman</a:t>
            </a:r>
            <a:r>
              <a:rPr lang="en-US" sz="1400" dirty="0">
                <a:solidFill>
                  <a:schemeClr val="accent1"/>
                </a:solidFill>
                <a:effectLst/>
                <a:latin typeface="+mj-lt"/>
                <a:ea typeface="Calibri" panose="020F0502020204030204" pitchFamily="34" charset="0"/>
                <a:cs typeface="Kanit Light" panose="00000400000000000000" pitchFamily="50" charset="-34"/>
              </a:rPr>
              <a:t>, Chief Architect*</a:t>
            </a:r>
          </a:p>
          <a:p>
            <a:pPr marL="457200" marR="0">
              <a:lnSpc>
                <a:spcPct val="107000"/>
              </a:lnSpc>
              <a:spcBef>
                <a:spcPts val="0"/>
              </a:spcBef>
              <a:spcAft>
                <a:spcPts val="800"/>
              </a:spcAft>
            </a:pPr>
            <a:r>
              <a:rPr lang="en-US" sz="1400" dirty="0">
                <a:solidFill>
                  <a:schemeClr val="accent1"/>
                </a:solidFill>
                <a:effectLst/>
                <a:latin typeface="+mj-lt"/>
                <a:ea typeface="Calibri" panose="020F0502020204030204" pitchFamily="34" charset="0"/>
                <a:cs typeface="Kanit Light"/>
              </a:rPr>
              <a:t>Kewal Mishra, MS Student in Data Science ¥</a:t>
            </a:r>
          </a:p>
          <a:p>
            <a:pPr marL="457200" marR="0">
              <a:lnSpc>
                <a:spcPct val="107000"/>
              </a:lnSpc>
              <a:spcBef>
                <a:spcPts val="0"/>
              </a:spcBef>
              <a:spcAft>
                <a:spcPts val="800"/>
              </a:spcAft>
            </a:pPr>
            <a:r>
              <a:rPr lang="en-US" sz="1400" dirty="0">
                <a:solidFill>
                  <a:schemeClr val="accent1"/>
                </a:solidFill>
                <a:effectLst/>
                <a:latin typeface="+mj-lt"/>
                <a:ea typeface="Calibri" panose="020F0502020204030204" pitchFamily="34" charset="0"/>
                <a:cs typeface="Kanit Light"/>
              </a:rPr>
              <a:t>Madeline Chudy, MS Student in Data Science ¥</a:t>
            </a:r>
          </a:p>
          <a:p>
            <a:pPr marL="457200" marR="0">
              <a:lnSpc>
                <a:spcPct val="107000"/>
              </a:lnSpc>
              <a:spcBef>
                <a:spcPts val="0"/>
              </a:spcBef>
              <a:spcAft>
                <a:spcPts val="800"/>
              </a:spcAft>
            </a:pPr>
            <a:r>
              <a:rPr lang="en-US" sz="1400" dirty="0">
                <a:solidFill>
                  <a:schemeClr val="accent1"/>
                </a:solidFill>
                <a:effectLst/>
                <a:latin typeface="+mj-lt"/>
                <a:ea typeface="Calibri" panose="020F0502020204030204" pitchFamily="34" charset="0"/>
                <a:cs typeface="Kanit Light"/>
              </a:rPr>
              <a:t>Chun-Kit Ngan, Professor ¥</a:t>
            </a:r>
          </a:p>
          <a:p>
            <a:pPr marL="628650" lvl="2" indent="0">
              <a:lnSpc>
                <a:spcPct val="115000"/>
              </a:lnSpc>
              <a:spcAft>
                <a:spcPts val="800"/>
              </a:spcAft>
              <a:buNone/>
            </a:pPr>
            <a:r>
              <a:rPr lang="en-US" sz="1100" dirty="0">
                <a:solidFill>
                  <a:schemeClr val="accent1"/>
                </a:solidFill>
                <a:effectLst/>
                <a:latin typeface="+mj-lt"/>
                <a:ea typeface="Calibri" panose="020F0502020204030204" pitchFamily="34" charset="0"/>
                <a:cs typeface="Kanit Light" panose="00000400000000000000" pitchFamily="50" charset="-34"/>
              </a:rPr>
              <a:t>* Diameter Health (Farmington, CT)</a:t>
            </a:r>
          </a:p>
          <a:p>
            <a:pPr marL="628650" lvl="2" indent="0">
              <a:lnSpc>
                <a:spcPct val="115000"/>
              </a:lnSpc>
              <a:spcAft>
                <a:spcPts val="800"/>
              </a:spcAft>
              <a:buNone/>
            </a:pPr>
            <a:r>
              <a:rPr lang="en-US" sz="1100" dirty="0">
                <a:solidFill>
                  <a:schemeClr val="accent1"/>
                </a:solidFill>
                <a:effectLst/>
                <a:latin typeface="+mj-lt"/>
                <a:ea typeface="Calibri" panose="020F0502020204030204" pitchFamily="34" charset="0"/>
                <a:cs typeface="Kanit Light" panose="00000400000000000000" pitchFamily="50" charset="-34"/>
              </a:rPr>
              <a:t>¥ Worcester Polytechnic Institute (Worcester, MA)</a:t>
            </a:r>
            <a:endParaRPr lang="en-US" sz="1000" dirty="0">
              <a:solidFill>
                <a:schemeClr val="accent1"/>
              </a:solidFill>
              <a:effectLst/>
              <a:latin typeface="+mj-lt"/>
              <a:ea typeface="Calibri" panose="020F0502020204030204" pitchFamily="34" charset="0"/>
              <a:cs typeface="Kanit Light" panose="00000400000000000000" pitchFamily="50" charset="-34"/>
            </a:endParaRPr>
          </a:p>
        </p:txBody>
      </p:sp>
      <p:pic>
        <p:nvPicPr>
          <p:cNvPr id="2" name="Picture 1">
            <a:extLst>
              <a:ext uri="{FF2B5EF4-FFF2-40B4-BE49-F238E27FC236}">
                <a16:creationId xmlns:a16="http://schemas.microsoft.com/office/drawing/2014/main" id="{51A6C75A-2231-6C5B-BDF2-09705D94C5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90305" y="5813008"/>
            <a:ext cx="1918565" cy="695480"/>
          </a:xfrm>
          <a:prstGeom prst="rect">
            <a:avLst/>
          </a:prstGeom>
        </p:spPr>
      </p:pic>
    </p:spTree>
    <p:extLst>
      <p:ext uri="{BB962C8B-B14F-4D97-AF65-F5344CB8AC3E}">
        <p14:creationId xmlns:p14="http://schemas.microsoft.com/office/powerpoint/2010/main" val="54635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E9B9E-7827-EAC8-0081-DD75ACCBF4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F206B2-016E-F679-BF3D-8AF1DF8E648D}"/>
              </a:ext>
            </a:extLst>
          </p:cNvPr>
          <p:cNvSpPr>
            <a:spLocks noGrp="1"/>
          </p:cNvSpPr>
          <p:nvPr>
            <p:ph type="body" sz="quarter" idx="10"/>
          </p:nvPr>
        </p:nvSpPr>
        <p:spPr>
          <a:xfrm>
            <a:off x="977463" y="1139791"/>
            <a:ext cx="10964384" cy="461554"/>
          </a:xfrm>
        </p:spPr>
        <p:txBody>
          <a:bodyPr/>
          <a:lstStyle/>
          <a:p>
            <a:r>
              <a:rPr lang="en-US" sz="2000" dirty="0"/>
              <a:t>Use Case: Medication instructions present great variability and source of interpretation error</a:t>
            </a:r>
          </a:p>
        </p:txBody>
      </p:sp>
      <p:sp>
        <p:nvSpPr>
          <p:cNvPr id="4" name="Title 3">
            <a:extLst>
              <a:ext uri="{FF2B5EF4-FFF2-40B4-BE49-F238E27FC236}">
                <a16:creationId xmlns:a16="http://schemas.microsoft.com/office/drawing/2014/main" id="{095434C0-A95E-1196-BBEE-0C381B47A2F3}"/>
              </a:ext>
            </a:extLst>
          </p:cNvPr>
          <p:cNvSpPr>
            <a:spLocks noGrp="1"/>
          </p:cNvSpPr>
          <p:nvPr>
            <p:ph type="title"/>
          </p:nvPr>
        </p:nvSpPr>
        <p:spPr>
          <a:xfrm>
            <a:off x="882311" y="194421"/>
            <a:ext cx="10187766" cy="1088181"/>
          </a:xfrm>
        </p:spPr>
        <p:txBody>
          <a:bodyPr/>
          <a:lstStyle/>
          <a:p>
            <a:r>
              <a:rPr lang="en-US" sz="4000" dirty="0"/>
              <a:t>Handwriting and Unstructured Text Recognizer</a:t>
            </a:r>
          </a:p>
        </p:txBody>
      </p:sp>
      <p:pic>
        <p:nvPicPr>
          <p:cNvPr id="5" name="Picture 5">
            <a:extLst>
              <a:ext uri="{FF2B5EF4-FFF2-40B4-BE49-F238E27FC236}">
                <a16:creationId xmlns:a16="http://schemas.microsoft.com/office/drawing/2014/main" id="{4A9CD886-D43D-957B-EB6C-DB7123CB254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2715" y="1481313"/>
            <a:ext cx="3854494" cy="53092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762FBBD-BB56-0186-53D4-98A94641741D}"/>
              </a:ext>
            </a:extLst>
          </p:cNvPr>
          <p:cNvGrpSpPr/>
          <p:nvPr/>
        </p:nvGrpSpPr>
        <p:grpSpPr>
          <a:xfrm>
            <a:off x="2914505" y="2535559"/>
            <a:ext cx="4376175" cy="555965"/>
            <a:chOff x="2939025" y="2036025"/>
            <a:chExt cx="4376175" cy="555965"/>
          </a:xfrm>
        </p:grpSpPr>
        <p:sp>
          <p:nvSpPr>
            <p:cNvPr id="9" name="Rectangle: Rounded Corners 8">
              <a:extLst>
                <a:ext uri="{FF2B5EF4-FFF2-40B4-BE49-F238E27FC236}">
                  <a16:creationId xmlns:a16="http://schemas.microsoft.com/office/drawing/2014/main" id="{8C729C83-1008-E25D-253B-876BC1ADF9C9}"/>
                </a:ext>
              </a:extLst>
            </p:cNvPr>
            <p:cNvSpPr/>
            <p:nvPr/>
          </p:nvSpPr>
          <p:spPr>
            <a:xfrm>
              <a:off x="2939025" y="2277030"/>
              <a:ext cx="1295400" cy="31496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cxnSp>
          <p:nvCxnSpPr>
            <p:cNvPr id="10" name="Straight Arrow Connector 9">
              <a:extLst>
                <a:ext uri="{FF2B5EF4-FFF2-40B4-BE49-F238E27FC236}">
                  <a16:creationId xmlns:a16="http://schemas.microsoft.com/office/drawing/2014/main" id="{9633B432-C17F-1819-C234-9F324168B696}"/>
                </a:ext>
              </a:extLst>
            </p:cNvPr>
            <p:cNvCxnSpPr>
              <a:cxnSpLocks/>
              <a:stCxn id="9" idx="3"/>
            </p:cNvCxnSpPr>
            <p:nvPr/>
          </p:nvCxnSpPr>
          <p:spPr>
            <a:xfrm flipV="1">
              <a:off x="4234425" y="2277030"/>
              <a:ext cx="1219200" cy="157480"/>
            </a:xfrm>
            <a:prstGeom prst="straightConnector1">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5B4217E0-01AA-71FD-FA1B-9CC6BDD61DB5}"/>
                </a:ext>
              </a:extLst>
            </p:cNvPr>
            <p:cNvSpPr txBox="1"/>
            <p:nvPr/>
          </p:nvSpPr>
          <p:spPr>
            <a:xfrm>
              <a:off x="5486400" y="2036025"/>
              <a:ext cx="182880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DEA Number</a:t>
              </a:r>
            </a:p>
          </p:txBody>
        </p:sp>
      </p:grpSp>
      <p:grpSp>
        <p:nvGrpSpPr>
          <p:cNvPr id="12" name="Group 11">
            <a:extLst>
              <a:ext uri="{FF2B5EF4-FFF2-40B4-BE49-F238E27FC236}">
                <a16:creationId xmlns:a16="http://schemas.microsoft.com/office/drawing/2014/main" id="{EC4414C7-2DC1-CF0A-1EA1-6408A1531789}"/>
              </a:ext>
            </a:extLst>
          </p:cNvPr>
          <p:cNvGrpSpPr/>
          <p:nvPr/>
        </p:nvGrpSpPr>
        <p:grpSpPr>
          <a:xfrm>
            <a:off x="642715" y="1663183"/>
            <a:ext cx="7003038" cy="884799"/>
            <a:chOff x="667235" y="1229751"/>
            <a:chExt cx="7003038" cy="884799"/>
          </a:xfrm>
        </p:grpSpPr>
        <p:sp>
          <p:nvSpPr>
            <p:cNvPr id="13" name="Rectangle: Rounded Corners 12">
              <a:extLst>
                <a:ext uri="{FF2B5EF4-FFF2-40B4-BE49-F238E27FC236}">
                  <a16:creationId xmlns:a16="http://schemas.microsoft.com/office/drawing/2014/main" id="{0269467E-9F39-85F8-AF73-B6A0114D858E}"/>
                </a:ext>
              </a:extLst>
            </p:cNvPr>
            <p:cNvSpPr/>
            <p:nvPr/>
          </p:nvSpPr>
          <p:spPr>
            <a:xfrm>
              <a:off x="667235" y="1470755"/>
              <a:ext cx="3043315" cy="643795"/>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ea typeface="+mn-ea"/>
                <a:cs typeface="+mn-cs"/>
              </a:endParaRPr>
            </a:p>
          </p:txBody>
        </p:sp>
        <p:cxnSp>
          <p:nvCxnSpPr>
            <p:cNvPr id="14" name="Straight Arrow Connector 13">
              <a:extLst>
                <a:ext uri="{FF2B5EF4-FFF2-40B4-BE49-F238E27FC236}">
                  <a16:creationId xmlns:a16="http://schemas.microsoft.com/office/drawing/2014/main" id="{061110A0-3A1C-78F7-22EB-B716B6077024}"/>
                </a:ext>
              </a:extLst>
            </p:cNvPr>
            <p:cNvCxnSpPr>
              <a:cxnSpLocks/>
              <a:stCxn id="13" idx="3"/>
            </p:cNvCxnSpPr>
            <p:nvPr/>
          </p:nvCxnSpPr>
          <p:spPr>
            <a:xfrm flipV="1">
              <a:off x="3710550" y="1470756"/>
              <a:ext cx="1219200" cy="321897"/>
            </a:xfrm>
            <a:prstGeom prst="straightConnector1">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AEA6C068-1D59-DFF5-0012-257B76464982}"/>
                </a:ext>
              </a:extLst>
            </p:cNvPr>
            <p:cNvSpPr txBox="1"/>
            <p:nvPr/>
          </p:nvSpPr>
          <p:spPr>
            <a:xfrm>
              <a:off x="4962525" y="1229751"/>
              <a:ext cx="27077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Prescriber Information</a:t>
              </a:r>
            </a:p>
          </p:txBody>
        </p:sp>
      </p:grpSp>
      <p:sp>
        <p:nvSpPr>
          <p:cNvPr id="16" name="Rectangle 15">
            <a:extLst>
              <a:ext uri="{FF2B5EF4-FFF2-40B4-BE49-F238E27FC236}">
                <a16:creationId xmlns:a16="http://schemas.microsoft.com/office/drawing/2014/main" id="{4B306F32-9A68-7A87-2DD2-1FBB90690627}"/>
              </a:ext>
            </a:extLst>
          </p:cNvPr>
          <p:cNvSpPr/>
          <p:nvPr/>
        </p:nvSpPr>
        <p:spPr>
          <a:xfrm>
            <a:off x="1830483" y="2074668"/>
            <a:ext cx="1822772" cy="348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sp>
        <p:nvSpPr>
          <p:cNvPr id="17" name="Rectangle 16">
            <a:extLst>
              <a:ext uri="{FF2B5EF4-FFF2-40B4-BE49-F238E27FC236}">
                <a16:creationId xmlns:a16="http://schemas.microsoft.com/office/drawing/2014/main" id="{FE529B40-7588-3A4E-79DA-58A2BCF06BE8}"/>
              </a:ext>
            </a:extLst>
          </p:cNvPr>
          <p:cNvSpPr/>
          <p:nvPr/>
        </p:nvSpPr>
        <p:spPr>
          <a:xfrm>
            <a:off x="673533" y="2252189"/>
            <a:ext cx="944006" cy="246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5CD8AC3F-289F-5AA9-BE46-B83895963D0D}"/>
              </a:ext>
            </a:extLst>
          </p:cNvPr>
          <p:cNvGrpSpPr/>
          <p:nvPr/>
        </p:nvGrpSpPr>
        <p:grpSpPr>
          <a:xfrm>
            <a:off x="1152380" y="3130239"/>
            <a:ext cx="6776475" cy="889635"/>
            <a:chOff x="2939025" y="2036025"/>
            <a:chExt cx="4376175" cy="889635"/>
          </a:xfrm>
        </p:grpSpPr>
        <p:sp>
          <p:nvSpPr>
            <p:cNvPr id="19" name="Rectangle: Rounded Corners 18">
              <a:extLst>
                <a:ext uri="{FF2B5EF4-FFF2-40B4-BE49-F238E27FC236}">
                  <a16:creationId xmlns:a16="http://schemas.microsoft.com/office/drawing/2014/main" id="{4583665D-CA24-4918-65F6-B5A20BA6BAD5}"/>
                </a:ext>
              </a:extLst>
            </p:cNvPr>
            <p:cNvSpPr/>
            <p:nvPr/>
          </p:nvSpPr>
          <p:spPr>
            <a:xfrm>
              <a:off x="2939025" y="2232961"/>
              <a:ext cx="1474611" cy="69269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cxnSp>
          <p:nvCxnSpPr>
            <p:cNvPr id="20" name="Straight Arrow Connector 19">
              <a:extLst>
                <a:ext uri="{FF2B5EF4-FFF2-40B4-BE49-F238E27FC236}">
                  <a16:creationId xmlns:a16="http://schemas.microsoft.com/office/drawing/2014/main" id="{C536E583-C06F-8102-80CC-BAFF7D6B0FB1}"/>
                </a:ext>
              </a:extLst>
            </p:cNvPr>
            <p:cNvCxnSpPr>
              <a:cxnSpLocks/>
              <a:stCxn id="19" idx="3"/>
            </p:cNvCxnSpPr>
            <p:nvPr/>
          </p:nvCxnSpPr>
          <p:spPr>
            <a:xfrm flipV="1">
              <a:off x="4413636" y="2232962"/>
              <a:ext cx="1039988" cy="346349"/>
            </a:xfrm>
            <a:prstGeom prst="straightConnector1">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1F2BB09A-B956-A580-FD9C-0EEB33752DDB}"/>
                </a:ext>
              </a:extLst>
            </p:cNvPr>
            <p:cNvSpPr txBox="1"/>
            <p:nvPr/>
          </p:nvSpPr>
          <p:spPr>
            <a:xfrm>
              <a:off x="5486400" y="2036025"/>
              <a:ext cx="182880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Patient Information</a:t>
              </a:r>
            </a:p>
          </p:txBody>
        </p:sp>
      </p:grpSp>
      <p:grpSp>
        <p:nvGrpSpPr>
          <p:cNvPr id="22" name="Group 21">
            <a:extLst>
              <a:ext uri="{FF2B5EF4-FFF2-40B4-BE49-F238E27FC236}">
                <a16:creationId xmlns:a16="http://schemas.microsoft.com/office/drawing/2014/main" id="{AB97F69F-1FCD-DB10-5999-DE7B02E88CC1}"/>
              </a:ext>
            </a:extLst>
          </p:cNvPr>
          <p:cNvGrpSpPr/>
          <p:nvPr/>
        </p:nvGrpSpPr>
        <p:grpSpPr>
          <a:xfrm>
            <a:off x="3562205" y="3385051"/>
            <a:ext cx="4090767" cy="522914"/>
            <a:chOff x="2939025" y="2036025"/>
            <a:chExt cx="6321558" cy="522914"/>
          </a:xfrm>
        </p:grpSpPr>
        <p:sp>
          <p:nvSpPr>
            <p:cNvPr id="23" name="Rectangle: Rounded Corners 22">
              <a:extLst>
                <a:ext uri="{FF2B5EF4-FFF2-40B4-BE49-F238E27FC236}">
                  <a16:creationId xmlns:a16="http://schemas.microsoft.com/office/drawing/2014/main" id="{0094EA2D-0711-F7D6-3510-2452576BECB9}"/>
                </a:ext>
              </a:extLst>
            </p:cNvPr>
            <p:cNvSpPr/>
            <p:nvPr/>
          </p:nvSpPr>
          <p:spPr>
            <a:xfrm>
              <a:off x="2939025" y="2243979"/>
              <a:ext cx="1295400" cy="31496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cxnSp>
          <p:nvCxnSpPr>
            <p:cNvPr id="24" name="Straight Arrow Connector 23">
              <a:extLst>
                <a:ext uri="{FF2B5EF4-FFF2-40B4-BE49-F238E27FC236}">
                  <a16:creationId xmlns:a16="http://schemas.microsoft.com/office/drawing/2014/main" id="{94084DEA-74A7-28D7-36EC-E4C02948962F}"/>
                </a:ext>
              </a:extLst>
            </p:cNvPr>
            <p:cNvCxnSpPr>
              <a:cxnSpLocks/>
              <a:stCxn id="23" idx="3"/>
            </p:cNvCxnSpPr>
            <p:nvPr/>
          </p:nvCxnSpPr>
          <p:spPr>
            <a:xfrm flipV="1">
              <a:off x="4234425" y="2243979"/>
              <a:ext cx="1219200" cy="157480"/>
            </a:xfrm>
            <a:prstGeom prst="straightConnector1">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9780A053-88B3-6496-AEDD-ACA5EAFA95CF}"/>
                </a:ext>
              </a:extLst>
            </p:cNvPr>
            <p:cNvSpPr txBox="1"/>
            <p:nvPr/>
          </p:nvSpPr>
          <p:spPr>
            <a:xfrm>
              <a:off x="5486398" y="2036025"/>
              <a:ext cx="3774185"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Date of Prescription</a:t>
              </a:r>
            </a:p>
          </p:txBody>
        </p:sp>
      </p:grpSp>
      <p:grpSp>
        <p:nvGrpSpPr>
          <p:cNvPr id="26" name="Group 25">
            <a:extLst>
              <a:ext uri="{FF2B5EF4-FFF2-40B4-BE49-F238E27FC236}">
                <a16:creationId xmlns:a16="http://schemas.microsoft.com/office/drawing/2014/main" id="{6E432B1E-DAAA-9053-2949-322E9A944B0F}"/>
              </a:ext>
            </a:extLst>
          </p:cNvPr>
          <p:cNvGrpSpPr/>
          <p:nvPr/>
        </p:nvGrpSpPr>
        <p:grpSpPr>
          <a:xfrm>
            <a:off x="642715" y="3898640"/>
            <a:ext cx="6938649" cy="474620"/>
            <a:chOff x="2939025" y="2190429"/>
            <a:chExt cx="10722457" cy="474620"/>
          </a:xfrm>
        </p:grpSpPr>
        <p:sp>
          <p:nvSpPr>
            <p:cNvPr id="27" name="Rectangle: Rounded Corners 26">
              <a:extLst>
                <a:ext uri="{FF2B5EF4-FFF2-40B4-BE49-F238E27FC236}">
                  <a16:creationId xmlns:a16="http://schemas.microsoft.com/office/drawing/2014/main" id="{149F610C-F842-32DE-4A6C-993AC8CA2648}"/>
                </a:ext>
              </a:extLst>
            </p:cNvPr>
            <p:cNvSpPr/>
            <p:nvPr/>
          </p:nvSpPr>
          <p:spPr>
            <a:xfrm>
              <a:off x="2939025" y="2190429"/>
              <a:ext cx="1295400" cy="474620"/>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ea typeface="+mn-ea"/>
                <a:cs typeface="+mn-cs"/>
              </a:endParaRPr>
            </a:p>
          </p:txBody>
        </p:sp>
        <p:cxnSp>
          <p:nvCxnSpPr>
            <p:cNvPr id="28" name="Straight Arrow Connector 27">
              <a:extLst>
                <a:ext uri="{FF2B5EF4-FFF2-40B4-BE49-F238E27FC236}">
                  <a16:creationId xmlns:a16="http://schemas.microsoft.com/office/drawing/2014/main" id="{1E92D6A6-5B05-5B33-91F3-8DEFDEB7393A}"/>
                </a:ext>
              </a:extLst>
            </p:cNvPr>
            <p:cNvCxnSpPr>
              <a:cxnSpLocks/>
              <a:stCxn id="27" idx="3"/>
              <a:endCxn id="29" idx="1"/>
            </p:cNvCxnSpPr>
            <p:nvPr/>
          </p:nvCxnSpPr>
          <p:spPr>
            <a:xfrm flipV="1">
              <a:off x="4234425" y="2362561"/>
              <a:ext cx="5652872" cy="65178"/>
            </a:xfrm>
            <a:prstGeom prst="straightConnector1">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C23B621-DE75-5191-E358-E6CF715B3FDC}"/>
                </a:ext>
              </a:extLst>
            </p:cNvPr>
            <p:cNvSpPr txBox="1"/>
            <p:nvPr/>
          </p:nvSpPr>
          <p:spPr>
            <a:xfrm>
              <a:off x="9887297" y="2208672"/>
              <a:ext cx="37741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Superscript (Recipe)</a:t>
              </a:r>
            </a:p>
          </p:txBody>
        </p:sp>
      </p:grpSp>
      <p:grpSp>
        <p:nvGrpSpPr>
          <p:cNvPr id="30" name="Group 29">
            <a:extLst>
              <a:ext uri="{FF2B5EF4-FFF2-40B4-BE49-F238E27FC236}">
                <a16:creationId xmlns:a16="http://schemas.microsoft.com/office/drawing/2014/main" id="{ED9BFE7F-2A1A-96C8-9E5D-356C8544F427}"/>
              </a:ext>
            </a:extLst>
          </p:cNvPr>
          <p:cNvGrpSpPr/>
          <p:nvPr/>
        </p:nvGrpSpPr>
        <p:grpSpPr>
          <a:xfrm>
            <a:off x="1708734" y="4296761"/>
            <a:ext cx="6668884" cy="357090"/>
            <a:chOff x="2939025" y="2277030"/>
            <a:chExt cx="4306694" cy="357090"/>
          </a:xfrm>
        </p:grpSpPr>
        <p:sp>
          <p:nvSpPr>
            <p:cNvPr id="31" name="Rectangle: Rounded Corners 30">
              <a:extLst>
                <a:ext uri="{FF2B5EF4-FFF2-40B4-BE49-F238E27FC236}">
                  <a16:creationId xmlns:a16="http://schemas.microsoft.com/office/drawing/2014/main" id="{C464DB05-B43F-FEFF-DCEA-9D7F3DA74AE2}"/>
                </a:ext>
              </a:extLst>
            </p:cNvPr>
            <p:cNvSpPr/>
            <p:nvPr/>
          </p:nvSpPr>
          <p:spPr>
            <a:xfrm>
              <a:off x="2939025" y="2277030"/>
              <a:ext cx="1295400" cy="31496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cxnSp>
          <p:nvCxnSpPr>
            <p:cNvPr id="32" name="Straight Arrow Connector 31">
              <a:extLst>
                <a:ext uri="{FF2B5EF4-FFF2-40B4-BE49-F238E27FC236}">
                  <a16:creationId xmlns:a16="http://schemas.microsoft.com/office/drawing/2014/main" id="{702F656B-266A-BAB3-3845-4222942FA224}"/>
                </a:ext>
              </a:extLst>
            </p:cNvPr>
            <p:cNvCxnSpPr>
              <a:cxnSpLocks/>
              <a:stCxn id="31" idx="3"/>
              <a:endCxn id="33" idx="1"/>
            </p:cNvCxnSpPr>
            <p:nvPr/>
          </p:nvCxnSpPr>
          <p:spPr>
            <a:xfrm>
              <a:off x="4234425" y="2434510"/>
              <a:ext cx="1182494" cy="45722"/>
            </a:xfrm>
            <a:prstGeom prst="straightConnector1">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85C4776D-6127-8F73-858C-63A31FBC010A}"/>
                </a:ext>
              </a:extLst>
            </p:cNvPr>
            <p:cNvSpPr txBox="1"/>
            <p:nvPr/>
          </p:nvSpPr>
          <p:spPr>
            <a:xfrm>
              <a:off x="5416919" y="2326343"/>
              <a:ext cx="182880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Inscription (Medication Prescribed)</a:t>
              </a:r>
            </a:p>
          </p:txBody>
        </p:sp>
      </p:grpSp>
      <p:grpSp>
        <p:nvGrpSpPr>
          <p:cNvPr id="34" name="Group 33">
            <a:extLst>
              <a:ext uri="{FF2B5EF4-FFF2-40B4-BE49-F238E27FC236}">
                <a16:creationId xmlns:a16="http://schemas.microsoft.com/office/drawing/2014/main" id="{070E6AC4-40DD-BEB9-05BF-52D04A5D7547}"/>
              </a:ext>
            </a:extLst>
          </p:cNvPr>
          <p:cNvGrpSpPr/>
          <p:nvPr/>
        </p:nvGrpSpPr>
        <p:grpSpPr>
          <a:xfrm>
            <a:off x="1854995" y="4724342"/>
            <a:ext cx="6655558" cy="776828"/>
            <a:chOff x="2939025" y="2277030"/>
            <a:chExt cx="4298088" cy="776828"/>
          </a:xfrm>
        </p:grpSpPr>
        <p:sp>
          <p:nvSpPr>
            <p:cNvPr id="35" name="Rectangle: Rounded Corners 34">
              <a:extLst>
                <a:ext uri="{FF2B5EF4-FFF2-40B4-BE49-F238E27FC236}">
                  <a16:creationId xmlns:a16="http://schemas.microsoft.com/office/drawing/2014/main" id="{D342A6AE-1915-7C93-C942-B6FDF734DD59}"/>
                </a:ext>
              </a:extLst>
            </p:cNvPr>
            <p:cNvSpPr/>
            <p:nvPr/>
          </p:nvSpPr>
          <p:spPr>
            <a:xfrm>
              <a:off x="2939025" y="2277030"/>
              <a:ext cx="1295400" cy="31496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cxnSp>
          <p:nvCxnSpPr>
            <p:cNvPr id="36" name="Straight Arrow Connector 35">
              <a:extLst>
                <a:ext uri="{FF2B5EF4-FFF2-40B4-BE49-F238E27FC236}">
                  <a16:creationId xmlns:a16="http://schemas.microsoft.com/office/drawing/2014/main" id="{4FD83893-F772-A123-A298-41F4096CAA13}"/>
                </a:ext>
              </a:extLst>
            </p:cNvPr>
            <p:cNvCxnSpPr>
              <a:cxnSpLocks/>
              <a:stCxn id="35" idx="3"/>
            </p:cNvCxnSpPr>
            <p:nvPr/>
          </p:nvCxnSpPr>
          <p:spPr>
            <a:xfrm>
              <a:off x="4234425" y="2434510"/>
              <a:ext cx="1173889" cy="405455"/>
            </a:xfrm>
            <a:prstGeom prst="straightConnector1">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3078AE5E-F13B-4E6D-3A24-4C22B754A702}"/>
                </a:ext>
              </a:extLst>
            </p:cNvPr>
            <p:cNvSpPr txBox="1"/>
            <p:nvPr/>
          </p:nvSpPr>
          <p:spPr>
            <a:xfrm>
              <a:off x="5408313" y="2530638"/>
              <a:ext cx="182880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Subscription (Instructions for Pharmacy)</a:t>
              </a:r>
            </a:p>
          </p:txBody>
        </p:sp>
      </p:grpSp>
      <p:grpSp>
        <p:nvGrpSpPr>
          <p:cNvPr id="38" name="Group 37">
            <a:extLst>
              <a:ext uri="{FF2B5EF4-FFF2-40B4-BE49-F238E27FC236}">
                <a16:creationId xmlns:a16="http://schemas.microsoft.com/office/drawing/2014/main" id="{C01FD6AB-666C-140A-0968-AE9CCC45EC41}"/>
              </a:ext>
            </a:extLst>
          </p:cNvPr>
          <p:cNvGrpSpPr/>
          <p:nvPr/>
        </p:nvGrpSpPr>
        <p:grpSpPr>
          <a:xfrm>
            <a:off x="1974672" y="6048573"/>
            <a:ext cx="6686378" cy="315320"/>
            <a:chOff x="2939025" y="2276670"/>
            <a:chExt cx="4317991" cy="315320"/>
          </a:xfrm>
        </p:grpSpPr>
        <p:sp>
          <p:nvSpPr>
            <p:cNvPr id="39" name="Rectangle: Rounded Corners 38">
              <a:extLst>
                <a:ext uri="{FF2B5EF4-FFF2-40B4-BE49-F238E27FC236}">
                  <a16:creationId xmlns:a16="http://schemas.microsoft.com/office/drawing/2014/main" id="{0F041EBC-7A4A-F9D1-FB2E-1C5F13ACF35E}"/>
                </a:ext>
              </a:extLst>
            </p:cNvPr>
            <p:cNvSpPr/>
            <p:nvPr/>
          </p:nvSpPr>
          <p:spPr>
            <a:xfrm>
              <a:off x="2939025" y="2277030"/>
              <a:ext cx="1295400" cy="31496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cxnSp>
          <p:nvCxnSpPr>
            <p:cNvPr id="40" name="Straight Arrow Connector 39">
              <a:extLst>
                <a:ext uri="{FF2B5EF4-FFF2-40B4-BE49-F238E27FC236}">
                  <a16:creationId xmlns:a16="http://schemas.microsoft.com/office/drawing/2014/main" id="{956DAE81-11F4-E778-730F-5FA68DCF52BF}"/>
                </a:ext>
              </a:extLst>
            </p:cNvPr>
            <p:cNvCxnSpPr>
              <a:cxnSpLocks/>
              <a:stCxn id="39" idx="3"/>
            </p:cNvCxnSpPr>
            <p:nvPr/>
          </p:nvCxnSpPr>
          <p:spPr>
            <a:xfrm flipV="1">
              <a:off x="4234425" y="2389437"/>
              <a:ext cx="1240353" cy="45073"/>
            </a:xfrm>
            <a:prstGeom prst="straightConnector1">
              <a:avLst/>
            </a:prstGeom>
            <a:ln w="28575">
              <a:solidFill>
                <a:schemeClr val="tx2"/>
              </a:solidFill>
              <a:tailEnd type="triangle"/>
            </a:ln>
          </p:spPr>
          <p:style>
            <a:lnRef idx="1">
              <a:schemeClr val="accent2"/>
            </a:lnRef>
            <a:fillRef idx="0">
              <a:schemeClr val="accent2"/>
            </a:fillRef>
            <a:effectRef idx="0">
              <a:schemeClr val="accent2"/>
            </a:effectRef>
            <a:fontRef idx="minor">
              <a:schemeClr val="tx1"/>
            </a:fontRef>
          </p:style>
        </p:cxnSp>
        <p:sp>
          <p:nvSpPr>
            <p:cNvPr id="41" name="TextBox 40">
              <a:extLst>
                <a:ext uri="{FF2B5EF4-FFF2-40B4-BE49-F238E27FC236}">
                  <a16:creationId xmlns:a16="http://schemas.microsoft.com/office/drawing/2014/main" id="{75D05593-27EE-DCFE-B179-F48BD016D1AD}"/>
                </a:ext>
              </a:extLst>
            </p:cNvPr>
            <p:cNvSpPr txBox="1"/>
            <p:nvPr/>
          </p:nvSpPr>
          <p:spPr>
            <a:xfrm>
              <a:off x="5428216" y="2276670"/>
              <a:ext cx="182880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Provider Signature</a:t>
              </a:r>
            </a:p>
          </p:txBody>
        </p:sp>
      </p:grpSp>
      <p:grpSp>
        <p:nvGrpSpPr>
          <p:cNvPr id="42" name="Group 41">
            <a:extLst>
              <a:ext uri="{FF2B5EF4-FFF2-40B4-BE49-F238E27FC236}">
                <a16:creationId xmlns:a16="http://schemas.microsoft.com/office/drawing/2014/main" id="{963500F9-24F6-244D-D525-9D298E3603AF}"/>
              </a:ext>
            </a:extLst>
          </p:cNvPr>
          <p:cNvGrpSpPr/>
          <p:nvPr/>
        </p:nvGrpSpPr>
        <p:grpSpPr>
          <a:xfrm>
            <a:off x="1760161" y="5114641"/>
            <a:ext cx="7483143" cy="923022"/>
            <a:chOff x="2939025" y="2277030"/>
            <a:chExt cx="4627970" cy="923022"/>
          </a:xfrm>
        </p:grpSpPr>
        <p:sp>
          <p:nvSpPr>
            <p:cNvPr id="43" name="Rectangle: Rounded Corners 42">
              <a:extLst>
                <a:ext uri="{FF2B5EF4-FFF2-40B4-BE49-F238E27FC236}">
                  <a16:creationId xmlns:a16="http://schemas.microsoft.com/office/drawing/2014/main" id="{498A3C66-512C-3213-17A4-893B7BCE78B7}"/>
                </a:ext>
              </a:extLst>
            </p:cNvPr>
            <p:cNvSpPr/>
            <p:nvPr/>
          </p:nvSpPr>
          <p:spPr>
            <a:xfrm>
              <a:off x="2939025" y="2277030"/>
              <a:ext cx="1295400" cy="314960"/>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cxnSp>
          <p:nvCxnSpPr>
            <p:cNvPr id="44" name="Straight Arrow Connector 43">
              <a:extLst>
                <a:ext uri="{FF2B5EF4-FFF2-40B4-BE49-F238E27FC236}">
                  <a16:creationId xmlns:a16="http://schemas.microsoft.com/office/drawing/2014/main" id="{6673E7DC-84D2-5359-7FCD-134AA40213B5}"/>
                </a:ext>
              </a:extLst>
            </p:cNvPr>
            <p:cNvCxnSpPr>
              <a:cxnSpLocks/>
              <a:stCxn id="43" idx="3"/>
            </p:cNvCxnSpPr>
            <p:nvPr/>
          </p:nvCxnSpPr>
          <p:spPr>
            <a:xfrm>
              <a:off x="4234425" y="2434510"/>
              <a:ext cx="1173889" cy="595048"/>
            </a:xfrm>
            <a:prstGeom prst="straightConnector1">
              <a:avLst/>
            </a:prstGeom>
            <a:ln w="28575">
              <a:solidFill>
                <a:schemeClr val="tx2"/>
              </a:solidFill>
              <a:tailEnd type="triangle"/>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2BCEEAF4-43AA-993F-968E-C6EBC8B22090}"/>
                </a:ext>
              </a:extLst>
            </p:cNvPr>
            <p:cNvSpPr txBox="1"/>
            <p:nvPr/>
          </p:nvSpPr>
          <p:spPr>
            <a:xfrm>
              <a:off x="5413543" y="2892275"/>
              <a:ext cx="21534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effectLst>
                    <a:outerShdw blurRad="38100" dist="38100" dir="2700000" algn="tl">
                      <a:srgbClr val="000000">
                        <a:alpha val="43137"/>
                      </a:srgbClr>
                    </a:outerShdw>
                  </a:effectLst>
                  <a:uLnTx/>
                  <a:uFillTx/>
                  <a:latin typeface="+mj-lt"/>
                  <a:ea typeface="+mn-ea"/>
                  <a:cs typeface="+mn-cs"/>
                </a:rPr>
                <a:t>Signatura (Directions for Patient)</a:t>
              </a:r>
            </a:p>
          </p:txBody>
        </p:sp>
      </p:grpSp>
      <p:sp>
        <p:nvSpPr>
          <p:cNvPr id="46" name="TextBox 45">
            <a:extLst>
              <a:ext uri="{FF2B5EF4-FFF2-40B4-BE49-F238E27FC236}">
                <a16:creationId xmlns:a16="http://schemas.microsoft.com/office/drawing/2014/main" id="{27FC1355-5B2B-79CD-1491-5DD37A2CF833}"/>
              </a:ext>
            </a:extLst>
          </p:cNvPr>
          <p:cNvSpPr txBox="1"/>
          <p:nvPr/>
        </p:nvSpPr>
        <p:spPr>
          <a:xfrm>
            <a:off x="8977381" y="1861609"/>
            <a:ext cx="3056748"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Signature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(abbreviated Signa or </a:t>
            </a:r>
            <a:r>
              <a:rPr kumimoji="0" lang="en-US" sz="1400" b="0" i="0" u="none" strike="noStrike" kern="1200" cap="none" spc="0" normalizeH="0" baseline="0" noProof="0" dirty="0">
                <a:ln>
                  <a:noFill/>
                </a:ln>
                <a:solidFill>
                  <a:schemeClr val="accent4"/>
                </a:solidFill>
                <a:effectLst/>
                <a:uLnTx/>
                <a:uFillTx/>
                <a:latin typeface="+mj-lt"/>
                <a:ea typeface="+mn-ea"/>
                <a:cs typeface="+mn-cs"/>
              </a:rPr>
              <a:t>Sig</a:t>
            </a:r>
            <a:r>
              <a:rPr kumimoji="0" lang="en-US" sz="1400" b="0" i="0" u="none" strike="noStrike" kern="1200" cap="none" spc="0" normalizeH="0" baseline="0" noProof="0" dirty="0">
                <a:ln>
                  <a:noFill/>
                </a:ln>
                <a:solidFill>
                  <a:schemeClr val="tx2"/>
                </a:solidFill>
                <a:effectLst/>
                <a:uLnTx/>
                <a:uFillTx/>
                <a:latin typeface="+mj-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j-lt"/>
                <a:ea typeface="+mn-ea"/>
                <a:cs typeface="+mn-cs"/>
              </a:rPr>
              <a:t>These include: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tx2"/>
                </a:solidFill>
                <a:effectLst/>
                <a:uLnTx/>
                <a:uFillTx/>
                <a:latin typeface="+mj-lt"/>
                <a:ea typeface="+mn-ea"/>
                <a:cs typeface="+mn-cs"/>
              </a:rPr>
              <a:t>The </a:t>
            </a:r>
            <a:r>
              <a:rPr kumimoji="0" lang="en-US" sz="1200" b="0" i="0" u="none" strike="noStrike" kern="1200" cap="none" spc="0" normalizeH="0" baseline="0" noProof="0" dirty="0">
                <a:ln>
                  <a:noFill/>
                </a:ln>
                <a:solidFill>
                  <a:schemeClr val="accent4"/>
                </a:solidFill>
                <a:effectLst/>
                <a:uLnTx/>
                <a:uFillTx/>
                <a:latin typeface="+mj-lt"/>
                <a:ea typeface="+mn-ea"/>
                <a:cs typeface="+mn-cs"/>
              </a:rPr>
              <a:t>method</a:t>
            </a:r>
            <a:r>
              <a:rPr kumimoji="0" lang="en-US" sz="1200" b="0" i="0" u="none" strike="noStrike" kern="1200" cap="none" spc="0" normalizeH="0" baseline="0" noProof="0" dirty="0">
                <a:ln>
                  <a:noFill/>
                </a:ln>
                <a:solidFill>
                  <a:schemeClr val="tx2"/>
                </a:solidFill>
                <a:effectLst/>
                <a:uLnTx/>
                <a:uFillTx/>
                <a:latin typeface="+mj-lt"/>
                <a:ea typeface="+mn-ea"/>
                <a:cs typeface="+mn-cs"/>
              </a:rPr>
              <a:t> of administration or application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tx2"/>
                </a:solidFill>
                <a:effectLst/>
                <a:uLnTx/>
                <a:uFillTx/>
                <a:latin typeface="+mj-lt"/>
                <a:ea typeface="+mn-ea"/>
                <a:cs typeface="+mn-cs"/>
              </a:rPr>
              <a:t>The </a:t>
            </a:r>
            <a:r>
              <a:rPr kumimoji="0" lang="en-US" sz="1200" b="0" i="0" u="none" strike="noStrike" kern="1200" cap="none" spc="0" normalizeH="0" baseline="0" noProof="0" dirty="0">
                <a:ln>
                  <a:noFill/>
                </a:ln>
                <a:solidFill>
                  <a:schemeClr val="accent4"/>
                </a:solidFill>
                <a:effectLst/>
                <a:uLnTx/>
                <a:uFillTx/>
                <a:latin typeface="+mj-lt"/>
                <a:ea typeface="+mn-ea"/>
                <a:cs typeface="+mn-cs"/>
              </a:rPr>
              <a:t>dose</a:t>
            </a:r>
            <a:r>
              <a:rPr kumimoji="0" lang="en-US" sz="1200" b="0" i="0" u="none" strike="noStrike" kern="1200" cap="none" spc="0" normalizeH="0" baseline="0" noProof="0" dirty="0">
                <a:ln>
                  <a:noFill/>
                </a:ln>
                <a:solidFill>
                  <a:schemeClr val="tx2"/>
                </a:solidFill>
                <a:effectLst/>
                <a:uLnTx/>
                <a:uFillTx/>
                <a:latin typeface="+mj-lt"/>
                <a:ea typeface="+mn-ea"/>
                <a:cs typeface="+mn-cs"/>
              </a:rPr>
              <a:t> if the preparation is for internal use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tx2"/>
                </a:solidFill>
                <a:effectLst/>
                <a:uLnTx/>
                <a:uFillTx/>
                <a:latin typeface="+mj-lt"/>
                <a:ea typeface="+mn-ea"/>
                <a:cs typeface="+mn-cs"/>
              </a:rPr>
              <a:t>The </a:t>
            </a:r>
            <a:r>
              <a:rPr kumimoji="0" lang="en-US" sz="1200" b="0" i="0" u="none" strike="noStrike" kern="1200" cap="none" spc="0" normalizeH="0" baseline="0" noProof="0" dirty="0">
                <a:ln>
                  <a:noFill/>
                </a:ln>
                <a:solidFill>
                  <a:schemeClr val="accent4"/>
                </a:solidFill>
                <a:effectLst/>
                <a:uLnTx/>
                <a:uFillTx/>
                <a:latin typeface="+mj-lt"/>
                <a:ea typeface="+mn-ea"/>
                <a:cs typeface="+mn-cs"/>
              </a:rPr>
              <a:t>time</a:t>
            </a:r>
            <a:r>
              <a:rPr kumimoji="0" lang="en-US" sz="1200" b="0" i="0" u="none" strike="noStrike" kern="1200" cap="none" spc="0" normalizeH="0" baseline="0" noProof="0" dirty="0">
                <a:ln>
                  <a:noFill/>
                </a:ln>
                <a:solidFill>
                  <a:schemeClr val="tx2"/>
                </a:solidFill>
                <a:effectLst/>
                <a:uLnTx/>
                <a:uFillTx/>
                <a:latin typeface="+mj-lt"/>
                <a:ea typeface="+mn-ea"/>
                <a:cs typeface="+mn-cs"/>
              </a:rPr>
              <a:t> of administration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tx2"/>
                </a:solidFill>
                <a:effectLst/>
                <a:uLnTx/>
                <a:uFillTx/>
                <a:latin typeface="+mj-lt"/>
                <a:ea typeface="+mn-ea"/>
                <a:cs typeface="+mn-cs"/>
              </a:rPr>
              <a:t>The </a:t>
            </a:r>
            <a:r>
              <a:rPr kumimoji="0" lang="en-US" sz="1200" b="0" i="0" u="none" strike="noStrike" kern="1200" cap="none" spc="0" normalizeH="0" baseline="0" noProof="0" dirty="0">
                <a:ln>
                  <a:noFill/>
                </a:ln>
                <a:solidFill>
                  <a:schemeClr val="accent4"/>
                </a:solidFill>
                <a:effectLst/>
                <a:uLnTx/>
                <a:uFillTx/>
                <a:latin typeface="+mj-lt"/>
                <a:ea typeface="+mn-ea"/>
                <a:cs typeface="+mn-cs"/>
              </a:rPr>
              <a:t>diluents</a:t>
            </a:r>
            <a:r>
              <a:rPr kumimoji="0" lang="en-US" sz="1200" b="0" i="0" u="none" strike="noStrike" kern="1200" cap="none" spc="0" normalizeH="0" baseline="0" noProof="0" dirty="0">
                <a:ln>
                  <a:noFill/>
                </a:ln>
                <a:solidFill>
                  <a:schemeClr val="tx2"/>
                </a:solidFill>
                <a:effectLst/>
                <a:uLnTx/>
                <a:uFillTx/>
                <a:latin typeface="+mj-lt"/>
                <a:ea typeface="+mn-ea"/>
                <a:cs typeface="+mn-cs"/>
              </a:rPr>
              <a:t> (</a:t>
            </a:r>
            <a:r>
              <a:rPr kumimoji="0" lang="en-US" sz="1200" b="0" i="0" u="none" strike="noStrike" kern="1200" cap="none" spc="0" normalizeH="0" baseline="0" noProof="0" dirty="0" err="1">
                <a:ln>
                  <a:noFill/>
                </a:ln>
                <a:solidFill>
                  <a:schemeClr val="tx2"/>
                </a:solidFill>
                <a:effectLst/>
                <a:uLnTx/>
                <a:uFillTx/>
                <a:latin typeface="+mj-lt"/>
                <a:ea typeface="+mn-ea"/>
                <a:cs typeface="+mn-cs"/>
              </a:rPr>
              <a:t>ie</a:t>
            </a:r>
            <a:r>
              <a:rPr kumimoji="0" lang="en-US" sz="1200" b="0" i="0" u="none" strike="noStrike" kern="1200" cap="none" spc="0" normalizeH="0" baseline="0" noProof="0" dirty="0">
                <a:ln>
                  <a:noFill/>
                </a:ln>
                <a:solidFill>
                  <a:schemeClr val="tx2"/>
                </a:solidFill>
                <a:effectLst/>
                <a:uLnTx/>
                <a:uFillTx/>
                <a:latin typeface="+mj-lt"/>
                <a:ea typeface="+mn-ea"/>
                <a:cs typeface="+mn-cs"/>
              </a:rPr>
              <a:t>. Water) or </a:t>
            </a:r>
            <a:r>
              <a:rPr kumimoji="0" lang="en-US" sz="1200" b="0" i="0" u="none" strike="noStrike" kern="1200" cap="none" spc="0" normalizeH="0" baseline="0" noProof="0" dirty="0">
                <a:ln>
                  <a:noFill/>
                </a:ln>
                <a:solidFill>
                  <a:schemeClr val="accent4"/>
                </a:solidFill>
                <a:effectLst/>
                <a:uLnTx/>
                <a:uFillTx/>
                <a:latin typeface="+mj-lt"/>
                <a:ea typeface="+mn-ea"/>
                <a:cs typeface="+mn-cs"/>
              </a:rPr>
              <a:t>means</a:t>
            </a:r>
            <a:r>
              <a:rPr kumimoji="0" lang="en-US" sz="1200" b="0" i="0" u="none" strike="noStrike" kern="1200" cap="none" spc="0" normalizeH="0" baseline="0" noProof="0" dirty="0">
                <a:ln>
                  <a:noFill/>
                </a:ln>
                <a:solidFill>
                  <a:schemeClr val="tx2"/>
                </a:solidFill>
                <a:effectLst/>
                <a:uLnTx/>
                <a:uFillTx/>
                <a:latin typeface="+mj-lt"/>
                <a:ea typeface="+mn-ea"/>
                <a:cs typeface="+mn-cs"/>
              </a:rPr>
              <a:t> of application (</a:t>
            </a:r>
            <a:r>
              <a:rPr kumimoji="0" lang="en-US" sz="1200" b="0" i="0" u="none" strike="noStrike" kern="1200" cap="none" spc="0" normalizeH="0" baseline="0" noProof="0" dirty="0" err="1">
                <a:ln>
                  <a:noFill/>
                </a:ln>
                <a:solidFill>
                  <a:schemeClr val="tx2"/>
                </a:solidFill>
                <a:effectLst/>
                <a:uLnTx/>
                <a:uFillTx/>
                <a:latin typeface="+mj-lt"/>
                <a:ea typeface="+mn-ea"/>
                <a:cs typeface="+mn-cs"/>
              </a:rPr>
              <a:t>ie</a:t>
            </a:r>
            <a:r>
              <a:rPr kumimoji="0" lang="en-US" sz="1200" b="0" i="0" u="none" strike="noStrike" kern="1200" cap="none" spc="0" normalizeH="0" baseline="0" noProof="0" dirty="0">
                <a:ln>
                  <a:noFill/>
                </a:ln>
                <a:solidFill>
                  <a:schemeClr val="tx2"/>
                </a:solidFill>
                <a:effectLst/>
                <a:uLnTx/>
                <a:uFillTx/>
                <a:latin typeface="+mj-lt"/>
                <a:ea typeface="+mn-ea"/>
                <a:cs typeface="+mn-cs"/>
              </a:rPr>
              <a:t>. Brush)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tx2"/>
                </a:solidFill>
                <a:effectLst/>
                <a:uLnTx/>
                <a:uFillTx/>
                <a:latin typeface="+mj-lt"/>
                <a:ea typeface="+mn-ea"/>
                <a:cs typeface="+mn-cs"/>
              </a:rPr>
              <a:t>The </a:t>
            </a:r>
            <a:r>
              <a:rPr kumimoji="0" lang="en-US" sz="1200" b="0" i="0" u="none" strike="noStrike" kern="1200" cap="none" spc="0" normalizeH="0" baseline="0" noProof="0" dirty="0">
                <a:ln>
                  <a:noFill/>
                </a:ln>
                <a:solidFill>
                  <a:schemeClr val="accent4"/>
                </a:solidFill>
                <a:effectLst/>
                <a:uLnTx/>
                <a:uFillTx/>
                <a:latin typeface="+mj-lt"/>
                <a:ea typeface="+mn-ea"/>
                <a:cs typeface="+mn-cs"/>
              </a:rPr>
              <a:t>part of the body </a:t>
            </a:r>
            <a:r>
              <a:rPr kumimoji="0" lang="en-US" sz="1200" b="0" i="0" u="none" strike="noStrike" kern="1200" cap="none" spc="0" normalizeH="0" baseline="0" noProof="0" dirty="0">
                <a:ln>
                  <a:noFill/>
                </a:ln>
                <a:solidFill>
                  <a:schemeClr val="tx2"/>
                </a:solidFill>
                <a:effectLst/>
                <a:uLnTx/>
                <a:uFillTx/>
                <a:latin typeface="+mj-lt"/>
                <a:ea typeface="+mn-ea"/>
                <a:cs typeface="+mn-cs"/>
              </a:rPr>
              <a:t>where the preparation is to be used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tx2"/>
                </a:solidFill>
                <a:effectLst/>
                <a:uLnTx/>
                <a:uFillTx/>
                <a:latin typeface="+mj-lt"/>
                <a:ea typeface="+mn-ea"/>
                <a:cs typeface="+mn-cs"/>
              </a:rPr>
              <a:t>Any </a:t>
            </a:r>
            <a:r>
              <a:rPr kumimoji="0" lang="en-US" sz="1200" b="0" i="0" u="none" strike="noStrike" kern="1200" cap="none" spc="0" normalizeH="0" baseline="0" noProof="0" dirty="0">
                <a:ln>
                  <a:noFill/>
                </a:ln>
                <a:solidFill>
                  <a:schemeClr val="accent4"/>
                </a:solidFill>
                <a:effectLst/>
                <a:uLnTx/>
                <a:uFillTx/>
                <a:latin typeface="+mj-lt"/>
                <a:ea typeface="+mn-ea"/>
                <a:cs typeface="+mn-cs"/>
              </a:rPr>
              <a:t>special instructions </a:t>
            </a:r>
            <a:r>
              <a:rPr kumimoji="0" lang="en-US" sz="1200" b="0" i="0" u="none" strike="noStrike" kern="1200" cap="none" spc="0" normalizeH="0" baseline="0" noProof="0" dirty="0">
                <a:ln>
                  <a:noFill/>
                </a:ln>
                <a:solidFill>
                  <a:schemeClr val="tx2"/>
                </a:solidFill>
                <a:effectLst/>
                <a:uLnTx/>
                <a:uFillTx/>
                <a:latin typeface="+mj-lt"/>
                <a:ea typeface="+mn-ea"/>
                <a:cs typeface="+mn-cs"/>
              </a:rPr>
              <a:t>or conditions of use</a:t>
            </a:r>
          </a:p>
        </p:txBody>
      </p:sp>
    </p:spTree>
    <p:extLst>
      <p:ext uri="{BB962C8B-B14F-4D97-AF65-F5344CB8AC3E}">
        <p14:creationId xmlns:p14="http://schemas.microsoft.com/office/powerpoint/2010/main" val="317029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02E7-2A15-03EE-BFAA-B550358CFE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BCEEDB-09AB-1301-5270-17BB07E47F43}"/>
              </a:ext>
            </a:extLst>
          </p:cNvPr>
          <p:cNvSpPr>
            <a:spLocks noGrp="1"/>
          </p:cNvSpPr>
          <p:nvPr>
            <p:ph type="title"/>
          </p:nvPr>
        </p:nvSpPr>
        <p:spPr>
          <a:xfrm>
            <a:off x="930949" y="97276"/>
            <a:ext cx="11010898" cy="1229360"/>
          </a:xfrm>
        </p:spPr>
        <p:txBody>
          <a:bodyPr/>
          <a:lstStyle/>
          <a:p>
            <a:r>
              <a:rPr lang="en-US" sz="4000" dirty="0"/>
              <a:t>Performance of Medication with Normalization, +NLP and +Gen AI</a:t>
            </a:r>
          </a:p>
        </p:txBody>
      </p:sp>
      <p:graphicFrame>
        <p:nvGraphicFramePr>
          <p:cNvPr id="47" name="Chart 46" title="Chart">
            <a:extLst>
              <a:ext uri="{FF2B5EF4-FFF2-40B4-BE49-F238E27FC236}">
                <a16:creationId xmlns:a16="http://schemas.microsoft.com/office/drawing/2014/main" id="{FF76A8FE-1EEA-7DEE-8263-6B081313F4F2}"/>
              </a:ext>
            </a:extLst>
          </p:cNvPr>
          <p:cNvGraphicFramePr>
            <a:graphicFrameLocks/>
          </p:cNvGraphicFramePr>
          <p:nvPr>
            <p:extLst>
              <p:ext uri="{D42A27DB-BD31-4B8C-83A1-F6EECF244321}">
                <p14:modId xmlns:p14="http://schemas.microsoft.com/office/powerpoint/2010/main" val="2596709129"/>
              </p:ext>
            </p:extLst>
          </p:nvPr>
        </p:nvGraphicFramePr>
        <p:xfrm>
          <a:off x="283599" y="1402820"/>
          <a:ext cx="11306908" cy="5136092"/>
        </p:xfrm>
        <a:graphic>
          <a:graphicData uri="http://schemas.openxmlformats.org/drawingml/2006/chart">
            <c:chart xmlns:c="http://schemas.openxmlformats.org/drawingml/2006/chart" xmlns:r="http://schemas.openxmlformats.org/officeDocument/2006/relationships" r:id="rId3"/>
          </a:graphicData>
        </a:graphic>
      </p:graphicFrame>
      <p:pic>
        <p:nvPicPr>
          <p:cNvPr id="48" name="Picture 47">
            <a:extLst>
              <a:ext uri="{FF2B5EF4-FFF2-40B4-BE49-F238E27FC236}">
                <a16:creationId xmlns:a16="http://schemas.microsoft.com/office/drawing/2014/main" id="{36F4703A-EC18-FAB5-9E94-B0921A4BABE6}"/>
              </a:ext>
            </a:extLst>
          </p:cNvPr>
          <p:cNvPicPr>
            <a:picLocks noChangeAspect="1"/>
          </p:cNvPicPr>
          <p:nvPr/>
        </p:nvPicPr>
        <p:blipFill>
          <a:blip r:embed="rId4"/>
          <a:stretch>
            <a:fillRect/>
          </a:stretch>
        </p:blipFill>
        <p:spPr>
          <a:xfrm>
            <a:off x="4316172" y="3685908"/>
            <a:ext cx="3716021" cy="142250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06B2120-B590-728F-A0E7-9D02E65DD9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89836" y="5919616"/>
            <a:ext cx="1918565" cy="695480"/>
          </a:xfrm>
          <a:prstGeom prst="rect">
            <a:avLst/>
          </a:prstGeom>
        </p:spPr>
      </p:pic>
    </p:spTree>
    <p:extLst>
      <p:ext uri="{BB962C8B-B14F-4D97-AF65-F5344CB8AC3E}">
        <p14:creationId xmlns:p14="http://schemas.microsoft.com/office/powerpoint/2010/main" val="115816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1003-A3D8-44E4-4A30-0C1F0757E8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78D0DB7-7FB8-0DCE-1C7F-92F9B48E6390}"/>
              </a:ext>
            </a:extLst>
          </p:cNvPr>
          <p:cNvSpPr>
            <a:spLocks noGrp="1"/>
          </p:cNvSpPr>
          <p:nvPr>
            <p:ph type="title"/>
          </p:nvPr>
        </p:nvSpPr>
        <p:spPr>
          <a:xfrm>
            <a:off x="874709" y="2505670"/>
            <a:ext cx="10784928" cy="2769989"/>
          </a:xfrm>
        </p:spPr>
        <p:txBody>
          <a:bodyPr/>
          <a:lstStyle/>
          <a:p>
            <a:r>
              <a:rPr lang="en-US" sz="3600" dirty="0">
                <a:ea typeface="Source Serif Pro" panose="02040603050405020204" pitchFamily="18" charset="0"/>
              </a:rPr>
              <a:t>Predictive Models and Artificial Intelligence can Help Right Size Healthcare for All Ecosystem Players </a:t>
            </a:r>
            <a:br>
              <a:rPr lang="en-US" sz="3600" dirty="0">
                <a:ea typeface="Source Serif Pro" panose="02040603050405020204" pitchFamily="18" charset="0"/>
              </a:rPr>
            </a:br>
            <a:br>
              <a:rPr lang="en-US" sz="3600" dirty="0">
                <a:ea typeface="Source Serif Pro" panose="02040603050405020204" pitchFamily="18" charset="0"/>
              </a:rPr>
            </a:br>
            <a:r>
              <a:rPr lang="en-US" sz="2400" dirty="0">
                <a:ea typeface="Source Serif Pro" panose="02040603050405020204" pitchFamily="18" charset="0"/>
              </a:rPr>
              <a:t>Payer – HEDIS, Risk Adjustment and Utilization Management</a:t>
            </a:r>
            <a:br>
              <a:rPr lang="en-US" sz="2400" dirty="0">
                <a:ea typeface="Source Serif Pro" panose="02040603050405020204" pitchFamily="18" charset="0"/>
              </a:rPr>
            </a:br>
            <a:r>
              <a:rPr lang="en-US" sz="2400" dirty="0">
                <a:ea typeface="Source Serif Pro" panose="02040603050405020204" pitchFamily="18" charset="0"/>
              </a:rPr>
              <a:t>Provider – CDSS, Diagnostic Adjuncts</a:t>
            </a:r>
            <a:br>
              <a:rPr lang="en-US" sz="2400" dirty="0">
                <a:ea typeface="Source Serif Pro" panose="02040603050405020204" pitchFamily="18" charset="0"/>
              </a:rPr>
            </a:br>
            <a:r>
              <a:rPr lang="en-US" sz="2400" dirty="0">
                <a:ea typeface="Source Serif Pro" panose="02040603050405020204" pitchFamily="18" charset="0"/>
              </a:rPr>
              <a:t>Patient – Care Management, Patient Navigation Tools</a:t>
            </a:r>
            <a:endParaRPr lang="en-US" sz="3600" dirty="0">
              <a:ea typeface="Source Serif Pro" panose="02040603050405020204" pitchFamily="18" charset="0"/>
            </a:endParaRPr>
          </a:p>
        </p:txBody>
      </p:sp>
    </p:spTree>
    <p:extLst>
      <p:ext uri="{BB962C8B-B14F-4D97-AF65-F5344CB8AC3E}">
        <p14:creationId xmlns:p14="http://schemas.microsoft.com/office/powerpoint/2010/main" val="38512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3">
          <a:extLst>
            <a:ext uri="{FF2B5EF4-FFF2-40B4-BE49-F238E27FC236}">
              <a16:creationId xmlns:a16="http://schemas.microsoft.com/office/drawing/2014/main" id="{92A8F066-8ACB-A6DD-7EEA-ED2C86AD6DC2}"/>
            </a:ext>
          </a:extLst>
        </p:cNvPr>
        <p:cNvGrpSpPr/>
        <p:nvPr/>
      </p:nvGrpSpPr>
      <p:grpSpPr>
        <a:xfrm>
          <a:off x="0" y="0"/>
          <a:ext cx="0" cy="0"/>
          <a:chOff x="0" y="0"/>
          <a:chExt cx="0" cy="0"/>
        </a:xfrm>
      </p:grpSpPr>
      <p:sp>
        <p:nvSpPr>
          <p:cNvPr id="354" name="Google Shape;354;p8">
            <a:extLst>
              <a:ext uri="{FF2B5EF4-FFF2-40B4-BE49-F238E27FC236}">
                <a16:creationId xmlns:a16="http://schemas.microsoft.com/office/drawing/2014/main" id="{65785AE8-8C4C-E33F-4A52-239413513766}"/>
              </a:ext>
            </a:extLst>
          </p:cNvPr>
          <p:cNvSpPr txBox="1">
            <a:spLocks noGrp="1"/>
          </p:cNvSpPr>
          <p:nvPr>
            <p:ph type="title"/>
          </p:nvPr>
        </p:nvSpPr>
        <p:spPr>
          <a:xfrm>
            <a:off x="554230" y="564754"/>
            <a:ext cx="7047689" cy="867327"/>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dirty="0"/>
              <a:t>Predictive Models Can Prevent </a:t>
            </a:r>
            <a:br>
              <a:rPr lang="en-US" sz="4000" dirty="0"/>
            </a:br>
            <a:r>
              <a:rPr lang="en-US" sz="4000" dirty="0"/>
              <a:t>Life-Altering Outcomes</a:t>
            </a:r>
            <a:endParaRPr sz="4000" dirty="0"/>
          </a:p>
        </p:txBody>
      </p:sp>
      <p:sp>
        <p:nvSpPr>
          <p:cNvPr id="355" name="Google Shape;355;p8">
            <a:extLst>
              <a:ext uri="{FF2B5EF4-FFF2-40B4-BE49-F238E27FC236}">
                <a16:creationId xmlns:a16="http://schemas.microsoft.com/office/drawing/2014/main" id="{6E1AF562-E01A-2885-1D2A-DE226A7A7FE8}"/>
              </a:ext>
            </a:extLst>
          </p:cNvPr>
          <p:cNvSpPr txBox="1">
            <a:spLocks noGrp="1"/>
          </p:cNvSpPr>
          <p:nvPr>
            <p:ph idx="1"/>
          </p:nvPr>
        </p:nvSpPr>
        <p:spPr>
          <a:xfrm>
            <a:off x="685800" y="1684899"/>
            <a:ext cx="6469912" cy="4278156"/>
          </a:xfrm>
          <a:prstGeom prst="rect">
            <a:avLst/>
          </a:prstGeom>
          <a:noFill/>
          <a:ln>
            <a:noFill/>
          </a:ln>
        </p:spPr>
        <p:txBody>
          <a:bodyPr spcFirstLastPara="1" wrap="square" lIns="0" tIns="0" rIns="0" bIns="0" anchor="t" anchorCtr="0">
            <a:noAutofit/>
          </a:bodyPr>
          <a:lstStyle/>
          <a:p>
            <a:pPr marL="285750" lvl="0" indent="-285750" algn="l" rtl="0">
              <a:lnSpc>
                <a:spcPts val="2400"/>
              </a:lnSpc>
              <a:spcBef>
                <a:spcPts val="1000"/>
              </a:spcBef>
              <a:spcAft>
                <a:spcPts val="1200"/>
              </a:spcAft>
              <a:buSzPts val="2100"/>
              <a:buFont typeface="Arial" panose="020B0604020202020204" pitchFamily="34" charset="0"/>
              <a:buChar char="•"/>
            </a:pPr>
            <a:r>
              <a:rPr lang="en-US" sz="1800" dirty="0"/>
              <a:t>In mid-September of 2023, 80-year-old Edith was brought into the Emergency Department after a </a:t>
            </a:r>
            <a:r>
              <a:rPr lang="en-US" sz="1800" b="1" dirty="0"/>
              <a:t>trip and fall </a:t>
            </a:r>
            <a:r>
              <a:rPr lang="en-US" sz="1800" dirty="0"/>
              <a:t>sustaining a </a:t>
            </a:r>
            <a:r>
              <a:rPr lang="en-US" sz="1800" b="1" dirty="0"/>
              <a:t>right femoral neck fracture</a:t>
            </a:r>
            <a:endParaRPr sz="1800" b="1" dirty="0"/>
          </a:p>
          <a:p>
            <a:pPr marL="266700" indent="-285750">
              <a:lnSpc>
                <a:spcPts val="2400"/>
              </a:lnSpc>
              <a:spcBef>
                <a:spcPts val="500"/>
              </a:spcBef>
              <a:spcAft>
                <a:spcPts val="1200"/>
              </a:spcAft>
              <a:buSzPts val="2100"/>
              <a:buFont typeface="Arial" panose="020B0604020202020204" pitchFamily="34" charset="0"/>
              <a:buChar char="•"/>
            </a:pPr>
            <a:r>
              <a:rPr lang="en-US" sz="1800" dirty="0"/>
              <a:t>Edith has a significant medical history, but also a social decline</a:t>
            </a:r>
            <a:endParaRPr sz="1800" dirty="0"/>
          </a:p>
          <a:p>
            <a:pPr marL="266700" indent="-285750">
              <a:lnSpc>
                <a:spcPts val="2400"/>
              </a:lnSpc>
              <a:spcBef>
                <a:spcPts val="500"/>
              </a:spcBef>
              <a:spcAft>
                <a:spcPts val="1200"/>
              </a:spcAft>
              <a:buSzPts val="2100"/>
              <a:buFont typeface="Arial" panose="020B0604020202020204" pitchFamily="34" charset="0"/>
              <a:buChar char="•"/>
            </a:pPr>
            <a:r>
              <a:rPr lang="en-US" sz="1800" dirty="0"/>
              <a:t>She was noted to be anemic with a hemoglobin of 6.8 g/dL (L) on admission and was guaiac positive with tarry black stools</a:t>
            </a:r>
            <a:endParaRPr sz="1800" b="1" dirty="0"/>
          </a:p>
          <a:p>
            <a:pPr marL="285750" lvl="0" indent="-285750" algn="l" rtl="0">
              <a:lnSpc>
                <a:spcPts val="2400"/>
              </a:lnSpc>
              <a:spcBef>
                <a:spcPts val="1000"/>
              </a:spcBef>
              <a:spcAft>
                <a:spcPts val="0"/>
              </a:spcAft>
              <a:buFont typeface="Arial" panose="020B0604020202020204" pitchFamily="34" charset="0"/>
              <a:buChar char="•"/>
            </a:pPr>
            <a:r>
              <a:rPr lang="en-US" sz="1800" b="1" dirty="0"/>
              <a:t>Edith’s fall could have been prevented.</a:t>
            </a:r>
            <a:endParaRPr sz="1800" b="1" dirty="0"/>
          </a:p>
        </p:txBody>
      </p:sp>
      <p:pic>
        <p:nvPicPr>
          <p:cNvPr id="356" name="Google Shape;356;p8" descr="Old woman at beach in sunset">
            <a:extLst>
              <a:ext uri="{FF2B5EF4-FFF2-40B4-BE49-F238E27FC236}">
                <a16:creationId xmlns:a16="http://schemas.microsoft.com/office/drawing/2014/main" id="{E389BC09-743B-E7EA-E1EF-5BC9750F61C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01919" y="0"/>
            <a:ext cx="5193052" cy="6858000"/>
          </a:xfrm>
          <a:prstGeom prst="rect">
            <a:avLst/>
          </a:prstGeom>
          <a:noFill/>
          <a:ln>
            <a:noFill/>
          </a:ln>
        </p:spPr>
      </p:pic>
      <p:pic>
        <p:nvPicPr>
          <p:cNvPr id="3" name="Picture 2">
            <a:extLst>
              <a:ext uri="{FF2B5EF4-FFF2-40B4-BE49-F238E27FC236}">
                <a16:creationId xmlns:a16="http://schemas.microsoft.com/office/drawing/2014/main" id="{BCEA6174-B915-D961-026E-01D179581DF3}"/>
              </a:ext>
            </a:extLst>
          </p:cNvPr>
          <p:cNvPicPr>
            <a:picLocks noChangeAspect="1"/>
          </p:cNvPicPr>
          <p:nvPr/>
        </p:nvPicPr>
        <p:blipFill>
          <a:blip r:embed="rId4"/>
          <a:stretch>
            <a:fillRect/>
          </a:stretch>
        </p:blipFill>
        <p:spPr>
          <a:xfrm>
            <a:off x="1196502" y="4792598"/>
            <a:ext cx="5057887" cy="1950366"/>
          </a:xfrm>
          <a:prstGeom prst="rect">
            <a:avLst/>
          </a:prstGeom>
        </p:spPr>
      </p:pic>
    </p:spTree>
    <p:extLst>
      <p:ext uri="{BB962C8B-B14F-4D97-AF65-F5344CB8AC3E}">
        <p14:creationId xmlns:p14="http://schemas.microsoft.com/office/powerpoint/2010/main" val="194101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D0D2-AA1D-570A-9E61-8B1B2B1E85F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BC2AE16-8265-9233-7DC0-03312114241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10B07FB3-1238-9CBB-B004-DAEED48B60A6}"/>
              </a:ext>
            </a:extLst>
          </p:cNvPr>
          <p:cNvPicPr>
            <a:picLocks noChangeAspect="1"/>
          </p:cNvPicPr>
          <p:nvPr/>
        </p:nvPicPr>
        <p:blipFill>
          <a:blip r:embed="rId2"/>
          <a:stretch>
            <a:fillRect/>
          </a:stretch>
        </p:blipFill>
        <p:spPr>
          <a:xfrm>
            <a:off x="389661" y="1197962"/>
            <a:ext cx="11412678" cy="4789104"/>
          </a:xfrm>
          <a:prstGeom prst="rect">
            <a:avLst/>
          </a:prstGeom>
        </p:spPr>
      </p:pic>
      <p:pic>
        <p:nvPicPr>
          <p:cNvPr id="4" name="Picture 3" descr="A graph of a health diagram&#10;&#10;Description automatically generated with medium confidence">
            <a:extLst>
              <a:ext uri="{FF2B5EF4-FFF2-40B4-BE49-F238E27FC236}">
                <a16:creationId xmlns:a16="http://schemas.microsoft.com/office/drawing/2014/main" id="{9E53D421-A119-4E03-2B3F-D60CA07FAE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02101" y="5972709"/>
            <a:ext cx="1478656" cy="691408"/>
          </a:xfrm>
          <a:prstGeom prst="rect">
            <a:avLst/>
          </a:prstGeom>
        </p:spPr>
      </p:pic>
      <p:pic>
        <p:nvPicPr>
          <p:cNvPr id="6" name="Picture 5">
            <a:extLst>
              <a:ext uri="{FF2B5EF4-FFF2-40B4-BE49-F238E27FC236}">
                <a16:creationId xmlns:a16="http://schemas.microsoft.com/office/drawing/2014/main" id="{E91B4B92-C676-ABE6-3D09-6206528D3838}"/>
              </a:ext>
            </a:extLst>
          </p:cNvPr>
          <p:cNvPicPr>
            <a:picLocks noChangeAspect="1"/>
          </p:cNvPicPr>
          <p:nvPr/>
        </p:nvPicPr>
        <p:blipFill>
          <a:blip r:embed="rId4"/>
          <a:stretch>
            <a:fillRect/>
          </a:stretch>
        </p:blipFill>
        <p:spPr>
          <a:xfrm>
            <a:off x="389661" y="126065"/>
            <a:ext cx="2248369" cy="939387"/>
          </a:xfrm>
          <a:prstGeom prst="rect">
            <a:avLst/>
          </a:prstGeom>
        </p:spPr>
      </p:pic>
    </p:spTree>
    <p:extLst>
      <p:ext uri="{BB962C8B-B14F-4D97-AF65-F5344CB8AC3E}">
        <p14:creationId xmlns:p14="http://schemas.microsoft.com/office/powerpoint/2010/main" val="240440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6141D-0D71-7756-B3AE-DE8F24AE2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10C05-684B-9DD2-29A2-E0DEA04CBA52}"/>
              </a:ext>
            </a:extLst>
          </p:cNvPr>
          <p:cNvSpPr>
            <a:spLocks noGrp="1"/>
          </p:cNvSpPr>
          <p:nvPr>
            <p:ph type="title"/>
          </p:nvPr>
        </p:nvSpPr>
        <p:spPr>
          <a:xfrm>
            <a:off x="890035" y="-179294"/>
            <a:ext cx="7096373" cy="881977"/>
          </a:xfrm>
        </p:spPr>
        <p:txBody>
          <a:bodyPr anchor="b">
            <a:noAutofit/>
          </a:bodyPr>
          <a:lstStyle/>
          <a:p>
            <a:r>
              <a:rPr lang="en-US" sz="4000" dirty="0"/>
              <a:t>Falls Risk Output</a:t>
            </a:r>
          </a:p>
        </p:txBody>
      </p:sp>
      <p:sp>
        <p:nvSpPr>
          <p:cNvPr id="3" name="Slide Number Placeholder 2" hidden="1">
            <a:extLst>
              <a:ext uri="{FF2B5EF4-FFF2-40B4-BE49-F238E27FC236}">
                <a16:creationId xmlns:a16="http://schemas.microsoft.com/office/drawing/2014/main" id="{93486528-0BD9-59D1-7254-86014F36AC0C}"/>
              </a:ext>
            </a:extLst>
          </p:cNvPr>
          <p:cNvSpPr>
            <a:spLocks noGrp="1"/>
          </p:cNvSpPr>
          <p:nvPr>
            <p:ph type="sldNum" sz="quarter" idx="4294967295"/>
          </p:nvPr>
        </p:nvSpPr>
        <p:spPr>
          <a:xfrm>
            <a:off x="81184" y="6356350"/>
            <a:ext cx="561531"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7A983BE-7EA6-6040-8977-022E498C0605}" type="slidenum">
              <a:rPr kumimoji="0" lang="en-US" sz="1000" b="0" i="0" u="none" strike="noStrike" kern="1200" cap="none" spc="0" normalizeH="0" baseline="0" noProof="0" smtClean="0">
                <a:ln>
                  <a:noFill/>
                </a:ln>
                <a:solidFill>
                  <a:srgbClr val="A2C1C5"/>
                </a:solidFill>
                <a:effectLst/>
                <a:uLnTx/>
                <a:uFillTx/>
                <a:latin typeface="Inter"/>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49</a:t>
            </a:fld>
            <a:endParaRPr kumimoji="0" lang="en-US" sz="1000" b="0" i="0" u="none" strike="noStrike" kern="1200" cap="none" spc="0" normalizeH="0" baseline="0" noProof="0">
              <a:ln>
                <a:noFill/>
              </a:ln>
              <a:solidFill>
                <a:srgbClr val="A2C1C5"/>
              </a:solidFill>
              <a:effectLst/>
              <a:uLnTx/>
              <a:uFillTx/>
              <a:latin typeface="Inter"/>
              <a:cs typeface="+mn-cs"/>
            </a:endParaRPr>
          </a:p>
        </p:txBody>
      </p:sp>
      <p:sp>
        <p:nvSpPr>
          <p:cNvPr id="10" name="Title 1">
            <a:extLst>
              <a:ext uri="{FF2B5EF4-FFF2-40B4-BE49-F238E27FC236}">
                <a16:creationId xmlns:a16="http://schemas.microsoft.com/office/drawing/2014/main" id="{DD4A6C61-1584-D351-038C-EC151E4C84BB}"/>
              </a:ext>
            </a:extLst>
          </p:cNvPr>
          <p:cNvSpPr txBox="1">
            <a:spLocks/>
          </p:cNvSpPr>
          <p:nvPr/>
        </p:nvSpPr>
        <p:spPr>
          <a:xfrm>
            <a:off x="814938" y="564872"/>
            <a:ext cx="4719417" cy="352563"/>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3200" b="1"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ea typeface="+mj-ea"/>
                <a:cs typeface="+mj-cs"/>
              </a:rPr>
              <a:t>Predicted vs. Actual</a:t>
            </a:r>
          </a:p>
        </p:txBody>
      </p:sp>
      <p:pic>
        <p:nvPicPr>
          <p:cNvPr id="7" name="Picture 6" descr="A graph of a health diagram&#10;&#10;Description automatically generated with medium confidence">
            <a:extLst>
              <a:ext uri="{FF2B5EF4-FFF2-40B4-BE49-F238E27FC236}">
                <a16:creationId xmlns:a16="http://schemas.microsoft.com/office/drawing/2014/main" id="{51A929A0-D937-9446-D0B1-703B192C35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502101" y="5972709"/>
            <a:ext cx="1478656" cy="691408"/>
          </a:xfrm>
          <a:prstGeom prst="rect">
            <a:avLst/>
          </a:prstGeom>
        </p:spPr>
      </p:pic>
      <p:pic>
        <p:nvPicPr>
          <p:cNvPr id="9" name="Picture 8">
            <a:extLst>
              <a:ext uri="{FF2B5EF4-FFF2-40B4-BE49-F238E27FC236}">
                <a16:creationId xmlns:a16="http://schemas.microsoft.com/office/drawing/2014/main" id="{986546B3-2A4F-C585-B195-02DFD44366B9}"/>
              </a:ext>
            </a:extLst>
          </p:cNvPr>
          <p:cNvPicPr>
            <a:picLocks noChangeAspect="1"/>
          </p:cNvPicPr>
          <p:nvPr/>
        </p:nvPicPr>
        <p:blipFill>
          <a:blip r:embed="rId3"/>
          <a:stretch>
            <a:fillRect/>
          </a:stretch>
        </p:blipFill>
        <p:spPr>
          <a:xfrm>
            <a:off x="392037" y="1996023"/>
            <a:ext cx="5288233" cy="3290726"/>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4D4533BD-253E-EA01-D440-BED520FD2E32}"/>
              </a:ext>
            </a:extLst>
          </p:cNvPr>
          <p:cNvPicPr>
            <a:picLocks noChangeAspect="1"/>
          </p:cNvPicPr>
          <p:nvPr/>
        </p:nvPicPr>
        <p:blipFill>
          <a:blip r:embed="rId4"/>
          <a:stretch>
            <a:fillRect/>
          </a:stretch>
        </p:blipFill>
        <p:spPr>
          <a:xfrm>
            <a:off x="6368374" y="1996023"/>
            <a:ext cx="5240658" cy="3290726"/>
          </a:xfrm>
          <a:prstGeom prst="rect">
            <a:avLst/>
          </a:prstGeom>
        </p:spPr>
      </p:pic>
    </p:spTree>
    <p:extLst>
      <p:ext uri="{BB962C8B-B14F-4D97-AF65-F5344CB8AC3E}">
        <p14:creationId xmlns:p14="http://schemas.microsoft.com/office/powerpoint/2010/main" val="252884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1B7D-857D-D3FC-A733-2BD64600389B}"/>
              </a:ext>
            </a:extLst>
          </p:cNvPr>
          <p:cNvSpPr txBox="1">
            <a:spLocks/>
          </p:cNvSpPr>
          <p:nvPr/>
        </p:nvSpPr>
        <p:spPr>
          <a:xfrm>
            <a:off x="856839" y="2494642"/>
            <a:ext cx="9262157" cy="409343"/>
          </a:xfrm>
          <a:prstGeom prst="rect">
            <a:avLst/>
          </a:prstGeom>
        </p:spPr>
        <p:txBody>
          <a:bodyPr/>
          <a:lstStyle>
            <a:lvl1pPr>
              <a:defRPr>
                <a:latin typeface="+mj-lt"/>
                <a:ea typeface="+mj-ea"/>
                <a:cs typeface="+mj-cs"/>
              </a:defRPr>
            </a:lvl1pPr>
          </a:lstStyle>
          <a:p>
            <a:r>
              <a:rPr lang="en-US" kern="0">
                <a:solidFill>
                  <a:sysClr val="windowText" lastClr="000000"/>
                </a:solidFill>
              </a:rPr>
              <a:t>The Many AI Faces of Me</a:t>
            </a:r>
            <a:endParaRPr lang="en-US" kern="0" dirty="0">
              <a:solidFill>
                <a:sysClr val="windowText" lastClr="000000"/>
              </a:solidFill>
            </a:endParaRPr>
          </a:p>
        </p:txBody>
      </p:sp>
      <p:pic>
        <p:nvPicPr>
          <p:cNvPr id="3" name="Picture 2" descr="A person wearing glasses and a suit&#10;&#10;Description automatically generated">
            <a:extLst>
              <a:ext uri="{FF2B5EF4-FFF2-40B4-BE49-F238E27FC236}">
                <a16:creationId xmlns:a16="http://schemas.microsoft.com/office/drawing/2014/main" id="{5261E973-4DB3-FA80-4E75-D085A71746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267" y="1031427"/>
            <a:ext cx="1743031" cy="1743031"/>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598C4D47-A667-E776-D428-B62EFFF5B9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2483" y="4517487"/>
            <a:ext cx="1753179" cy="1753179"/>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E0CBDB0C-CB18-8CB1-4AF8-4C93AB30EA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4500" y="2774458"/>
            <a:ext cx="1753179" cy="1753179"/>
          </a:xfrm>
          <a:prstGeom prst="rect">
            <a:avLst/>
          </a:prstGeom>
        </p:spPr>
      </p:pic>
      <p:pic>
        <p:nvPicPr>
          <p:cNvPr id="6" name="Picture 5" descr="A person wearing glasses and a blue shirt&#10;&#10;Description automatically generated">
            <a:extLst>
              <a:ext uri="{FF2B5EF4-FFF2-40B4-BE49-F238E27FC236}">
                <a16:creationId xmlns:a16="http://schemas.microsoft.com/office/drawing/2014/main" id="{74A0D11B-E780-4D91-4DE8-B68F129804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40644" y="1041096"/>
            <a:ext cx="1753179" cy="1753179"/>
          </a:xfrm>
          <a:prstGeom prst="rect">
            <a:avLst/>
          </a:prstGeom>
        </p:spPr>
      </p:pic>
      <p:pic>
        <p:nvPicPr>
          <p:cNvPr id="7" name="Picture 6" descr="A person wearing glasses and a brown coat&#10;&#10;Description automatically generated">
            <a:extLst>
              <a:ext uri="{FF2B5EF4-FFF2-40B4-BE49-F238E27FC236}">
                <a16:creationId xmlns:a16="http://schemas.microsoft.com/office/drawing/2014/main" id="{D3E19D57-16D2-8B07-4974-4D26F88E12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38470" y="1031426"/>
            <a:ext cx="1925497" cy="1925497"/>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A026D464-A18B-3F11-B2D5-5B31E12B5E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9454" y="2794276"/>
            <a:ext cx="1743031" cy="1743031"/>
          </a:xfrm>
          <a:prstGeom prst="rect">
            <a:avLst/>
          </a:prstGeom>
        </p:spPr>
      </p:pic>
      <p:pic>
        <p:nvPicPr>
          <p:cNvPr id="9" name="Picture 8" descr="A person with a beard and mustache wearing glasses&#10;&#10;Description automatically generated">
            <a:extLst>
              <a:ext uri="{FF2B5EF4-FFF2-40B4-BE49-F238E27FC236}">
                <a16:creationId xmlns:a16="http://schemas.microsoft.com/office/drawing/2014/main" id="{5D958E14-B8EA-3F8C-BD85-147A2E5653A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29454" y="4548508"/>
            <a:ext cx="1734513" cy="1734513"/>
          </a:xfrm>
          <a:prstGeom prst="rect">
            <a:avLst/>
          </a:prstGeom>
        </p:spPr>
      </p:pic>
      <p:pic>
        <p:nvPicPr>
          <p:cNvPr id="10" name="Picture 9" descr="A person wearing glasses and a suit&#10;&#10;Description automatically generated">
            <a:extLst>
              <a:ext uri="{FF2B5EF4-FFF2-40B4-BE49-F238E27FC236}">
                <a16:creationId xmlns:a16="http://schemas.microsoft.com/office/drawing/2014/main" id="{EFB1F771-357C-5F8E-5F74-0F793769D98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4248" y="4498131"/>
            <a:ext cx="1743029" cy="1743029"/>
          </a:xfrm>
          <a:prstGeom prst="rect">
            <a:avLst/>
          </a:prstGeom>
        </p:spPr>
      </p:pic>
      <p:pic>
        <p:nvPicPr>
          <p:cNvPr id="11" name="Picture 10" descr="A person in a suit&#10;&#10;Description automatically generated">
            <a:extLst>
              <a:ext uri="{FF2B5EF4-FFF2-40B4-BE49-F238E27FC236}">
                <a16:creationId xmlns:a16="http://schemas.microsoft.com/office/drawing/2014/main" id="{A6884F41-2E33-3158-D16E-40FB366AB95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6783" y="4517487"/>
            <a:ext cx="1734513" cy="1734513"/>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2451262B-9688-193A-5391-7C5D257F817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21298" y="2774458"/>
            <a:ext cx="1743030" cy="1743030"/>
          </a:xfrm>
          <a:prstGeom prst="rect">
            <a:avLst/>
          </a:prstGeom>
        </p:spPr>
      </p:pic>
      <p:pic>
        <p:nvPicPr>
          <p:cNvPr id="13" name="Picture 12" descr="A person in a suit and glasses&#10;&#10;Description automatically generated">
            <a:extLst>
              <a:ext uri="{FF2B5EF4-FFF2-40B4-BE49-F238E27FC236}">
                <a16:creationId xmlns:a16="http://schemas.microsoft.com/office/drawing/2014/main" id="{AF8DC9DA-24E5-C739-B03D-4EDE1B0B6C0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8267" y="2774458"/>
            <a:ext cx="1743031" cy="1743031"/>
          </a:xfrm>
          <a:prstGeom prst="rect">
            <a:avLst/>
          </a:prstGeom>
        </p:spPr>
      </p:pic>
      <p:pic>
        <p:nvPicPr>
          <p:cNvPr id="14" name="Picture 13" descr="A person wearing glasses and a brown coat&#10;&#10;Description automatically generated">
            <a:extLst>
              <a:ext uri="{FF2B5EF4-FFF2-40B4-BE49-F238E27FC236}">
                <a16:creationId xmlns:a16="http://schemas.microsoft.com/office/drawing/2014/main" id="{D6D811F7-238C-0D61-1E22-ED34DA2E5D2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21298" y="1031427"/>
            <a:ext cx="1743031" cy="1743031"/>
          </a:xfrm>
          <a:prstGeom prst="rect">
            <a:avLst/>
          </a:prstGeom>
        </p:spPr>
      </p:pic>
      <p:pic>
        <p:nvPicPr>
          <p:cNvPr id="15" name="Picture 14" descr="A person sitting at a bar&#10;&#10;Description automatically generated">
            <a:extLst>
              <a:ext uri="{FF2B5EF4-FFF2-40B4-BE49-F238E27FC236}">
                <a16:creationId xmlns:a16="http://schemas.microsoft.com/office/drawing/2014/main" id="{D5EF9FF1-568F-6779-91F5-1ACC4D962BD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80641" y="1041096"/>
            <a:ext cx="1753179" cy="1753179"/>
          </a:xfrm>
          <a:prstGeom prst="rect">
            <a:avLst/>
          </a:prstGeom>
        </p:spPr>
      </p:pic>
      <p:pic>
        <p:nvPicPr>
          <p:cNvPr id="16" name="Picture 15" descr="A person in a suit and tie&#10;&#10;Description automatically generated">
            <a:extLst>
              <a:ext uri="{FF2B5EF4-FFF2-40B4-BE49-F238E27FC236}">
                <a16:creationId xmlns:a16="http://schemas.microsoft.com/office/drawing/2014/main" id="{4BD2EF28-F4BE-F347-E90D-49D9C799F47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232656" y="2803945"/>
            <a:ext cx="1878212" cy="1878212"/>
          </a:xfrm>
          <a:prstGeom prst="rect">
            <a:avLst/>
          </a:prstGeom>
        </p:spPr>
      </p:pic>
      <p:pic>
        <p:nvPicPr>
          <p:cNvPr id="17" name="Picture 16" descr="A person wearing glasses and a blue shirt&#10;&#10;Description automatically generated">
            <a:extLst>
              <a:ext uri="{FF2B5EF4-FFF2-40B4-BE49-F238E27FC236}">
                <a16:creationId xmlns:a16="http://schemas.microsoft.com/office/drawing/2014/main" id="{C7D98C57-FABC-B065-0F65-B27723F79C0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80641" y="4592946"/>
            <a:ext cx="1703872" cy="1703872"/>
          </a:xfrm>
          <a:prstGeom prst="rect">
            <a:avLst/>
          </a:prstGeom>
        </p:spPr>
      </p:pic>
      <p:pic>
        <p:nvPicPr>
          <p:cNvPr id="18" name="Picture 17" descr="A person in a suit&#10;&#10;Description automatically generated">
            <a:extLst>
              <a:ext uri="{FF2B5EF4-FFF2-40B4-BE49-F238E27FC236}">
                <a16:creationId xmlns:a16="http://schemas.microsoft.com/office/drawing/2014/main" id="{0801021C-74EB-E36F-4760-AC00B62857A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133820" y="1041096"/>
            <a:ext cx="1716674" cy="1716674"/>
          </a:xfrm>
          <a:prstGeom prst="rect">
            <a:avLst/>
          </a:prstGeom>
        </p:spPr>
      </p:pic>
      <p:pic>
        <p:nvPicPr>
          <p:cNvPr id="19" name="Picture 18" descr="A person in a suit&#10;&#10;Description automatically generated">
            <a:extLst>
              <a:ext uri="{FF2B5EF4-FFF2-40B4-BE49-F238E27FC236}">
                <a16:creationId xmlns:a16="http://schemas.microsoft.com/office/drawing/2014/main" id="{84EA8781-6E11-E802-A43D-994276B6271F}"/>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33820" y="2757770"/>
            <a:ext cx="1716675" cy="1716675"/>
          </a:xfrm>
          <a:prstGeom prst="rect">
            <a:avLst/>
          </a:prstGeom>
        </p:spPr>
      </p:pic>
      <p:pic>
        <p:nvPicPr>
          <p:cNvPr id="20" name="Picture 19" descr="A person in a coat&#10;&#10;Description automatically generated">
            <a:extLst>
              <a:ext uri="{FF2B5EF4-FFF2-40B4-BE49-F238E27FC236}">
                <a16:creationId xmlns:a16="http://schemas.microsoft.com/office/drawing/2014/main" id="{6DEF3017-8761-213A-0A88-3A751475067E}"/>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142336" y="4527637"/>
            <a:ext cx="1753046" cy="1753046"/>
          </a:xfrm>
          <a:prstGeom prst="rect">
            <a:avLst/>
          </a:prstGeom>
        </p:spPr>
      </p:pic>
      <p:sp>
        <p:nvSpPr>
          <p:cNvPr id="21" name="Title 1">
            <a:extLst>
              <a:ext uri="{FF2B5EF4-FFF2-40B4-BE49-F238E27FC236}">
                <a16:creationId xmlns:a16="http://schemas.microsoft.com/office/drawing/2014/main" id="{3765ECED-7CDB-7A6C-A566-DA538D0B9218}"/>
              </a:ext>
            </a:extLst>
          </p:cNvPr>
          <p:cNvSpPr txBox="1">
            <a:spLocks/>
          </p:cNvSpPr>
          <p:nvPr/>
        </p:nvSpPr>
        <p:spPr>
          <a:xfrm>
            <a:off x="478267" y="274681"/>
            <a:ext cx="9262157" cy="409343"/>
          </a:xfrm>
          <a:prstGeom prst="rect">
            <a:avLst/>
          </a:prstGeom>
        </p:spPr>
        <p:txBody>
          <a:bodyPr/>
          <a:lstStyle>
            <a:lvl1pPr>
              <a:defRPr>
                <a:latin typeface="+mj-lt"/>
                <a:ea typeface="+mj-ea"/>
                <a:cs typeface="+mj-cs"/>
              </a:defRPr>
            </a:lvl1pPr>
          </a:lstStyle>
          <a:p>
            <a:r>
              <a:rPr lang="en-US" sz="4000" kern="0" dirty="0">
                <a:solidFill>
                  <a:schemeClr val="bg1"/>
                </a:solidFill>
                <a:latin typeface="Source Serif Pro" panose="02040603050405020204" pitchFamily="18" charset="0"/>
                <a:ea typeface="Source Serif Pro" panose="02040603050405020204" pitchFamily="18" charset="0"/>
              </a:rPr>
              <a:t>The Many AI Faces of Me</a:t>
            </a:r>
          </a:p>
        </p:txBody>
      </p:sp>
    </p:spTree>
    <p:extLst>
      <p:ext uri="{BB962C8B-B14F-4D97-AF65-F5344CB8AC3E}">
        <p14:creationId xmlns:p14="http://schemas.microsoft.com/office/powerpoint/2010/main" val="342977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DF472-9B8C-83F4-46C2-F62031009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34B7E-C872-BFB6-CDA9-543B282CB234}"/>
              </a:ext>
            </a:extLst>
          </p:cNvPr>
          <p:cNvSpPr>
            <a:spLocks noGrp="1"/>
          </p:cNvSpPr>
          <p:nvPr>
            <p:ph type="title"/>
          </p:nvPr>
        </p:nvSpPr>
        <p:spPr>
          <a:xfrm>
            <a:off x="865759" y="262414"/>
            <a:ext cx="7096373" cy="881977"/>
          </a:xfrm>
        </p:spPr>
        <p:txBody>
          <a:bodyPr anchor="b">
            <a:noAutofit/>
          </a:bodyPr>
          <a:lstStyle/>
          <a:p>
            <a:r>
              <a:rPr lang="en-US" sz="4000" dirty="0"/>
              <a:t>Model Performance</a:t>
            </a:r>
          </a:p>
        </p:txBody>
      </p:sp>
      <p:sp>
        <p:nvSpPr>
          <p:cNvPr id="3" name="Slide Number Placeholder 2" hidden="1">
            <a:extLst>
              <a:ext uri="{FF2B5EF4-FFF2-40B4-BE49-F238E27FC236}">
                <a16:creationId xmlns:a16="http://schemas.microsoft.com/office/drawing/2014/main" id="{C9D12634-454A-2583-F61B-A0F3E2B0B8FC}"/>
              </a:ext>
            </a:extLst>
          </p:cNvPr>
          <p:cNvSpPr>
            <a:spLocks noGrp="1"/>
          </p:cNvSpPr>
          <p:nvPr>
            <p:ph type="sldNum" sz="quarter" idx="4294967295"/>
          </p:nvPr>
        </p:nvSpPr>
        <p:spPr>
          <a:xfrm>
            <a:off x="81184" y="6356350"/>
            <a:ext cx="561531"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7A983BE-7EA6-6040-8977-022E498C0605}" type="slidenum">
              <a:rPr kumimoji="0" lang="en-US" sz="1000" b="0" i="0" u="none" strike="noStrike" kern="1200" cap="none" spc="0" normalizeH="0" baseline="0" noProof="0" smtClean="0">
                <a:ln>
                  <a:noFill/>
                </a:ln>
                <a:solidFill>
                  <a:srgbClr val="A2C1C5"/>
                </a:solidFill>
                <a:effectLst/>
                <a:uLnTx/>
                <a:uFillTx/>
                <a:latin typeface="Inter"/>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50</a:t>
            </a:fld>
            <a:endParaRPr kumimoji="0" lang="en-US" sz="1000" b="0" i="0" u="none" strike="noStrike" kern="1200" cap="none" spc="0" normalizeH="0" baseline="0" noProof="0">
              <a:ln>
                <a:noFill/>
              </a:ln>
              <a:solidFill>
                <a:srgbClr val="A2C1C5"/>
              </a:solidFill>
              <a:effectLst/>
              <a:uLnTx/>
              <a:uFillTx/>
              <a:latin typeface="Inter"/>
              <a:cs typeface="+mn-cs"/>
            </a:endParaRPr>
          </a:p>
        </p:txBody>
      </p:sp>
      <p:pic>
        <p:nvPicPr>
          <p:cNvPr id="7" name="Picture 6" descr="A graph of a health diagram&#10;&#10;Description automatically generated with medium confidence">
            <a:extLst>
              <a:ext uri="{FF2B5EF4-FFF2-40B4-BE49-F238E27FC236}">
                <a16:creationId xmlns:a16="http://schemas.microsoft.com/office/drawing/2014/main" id="{9C1BFB1C-F499-4FDE-9147-ABD7EE5FAA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502101" y="5972709"/>
            <a:ext cx="1478656" cy="691408"/>
          </a:xfrm>
          <a:prstGeom prst="rect">
            <a:avLst/>
          </a:prstGeom>
        </p:spPr>
      </p:pic>
      <p:graphicFrame>
        <p:nvGraphicFramePr>
          <p:cNvPr id="4" name="Content Placeholder 3">
            <a:extLst>
              <a:ext uri="{FF2B5EF4-FFF2-40B4-BE49-F238E27FC236}">
                <a16:creationId xmlns:a16="http://schemas.microsoft.com/office/drawing/2014/main" id="{8365D0FA-A371-8FA0-CF7B-269441E456B4}"/>
              </a:ext>
            </a:extLst>
          </p:cNvPr>
          <p:cNvGraphicFramePr>
            <a:graphicFrameLocks/>
          </p:cNvGraphicFramePr>
          <p:nvPr/>
        </p:nvGraphicFramePr>
        <p:xfrm>
          <a:off x="930950" y="1828801"/>
          <a:ext cx="3306046" cy="3148079"/>
        </p:xfrm>
        <a:graphic>
          <a:graphicData uri="http://schemas.openxmlformats.org/drawingml/2006/table">
            <a:tbl>
              <a:tblPr firstRow="1" bandRow="1">
                <a:tableStyleId>{5C22544A-7EE6-4342-B048-85BDC9FD1C3A}</a:tableStyleId>
              </a:tblPr>
              <a:tblGrid>
                <a:gridCol w="2493463">
                  <a:extLst>
                    <a:ext uri="{9D8B030D-6E8A-4147-A177-3AD203B41FA5}">
                      <a16:colId xmlns:a16="http://schemas.microsoft.com/office/drawing/2014/main" val="2731190814"/>
                    </a:ext>
                  </a:extLst>
                </a:gridCol>
                <a:gridCol w="812583">
                  <a:extLst>
                    <a:ext uri="{9D8B030D-6E8A-4147-A177-3AD203B41FA5}">
                      <a16:colId xmlns:a16="http://schemas.microsoft.com/office/drawing/2014/main" val="785772016"/>
                    </a:ext>
                  </a:extLst>
                </a:gridCol>
              </a:tblGrid>
              <a:tr h="490274">
                <a:tc gridSpan="2">
                  <a:txBody>
                    <a:bodyPr/>
                    <a:lstStyle/>
                    <a:p>
                      <a:pPr algn="ctr"/>
                      <a:r>
                        <a:rPr lang="en-US" sz="1500"/>
                        <a:t>Model Performance  </a:t>
                      </a:r>
                    </a:p>
                    <a:p>
                      <a:pPr algn="ctr"/>
                      <a:r>
                        <a:rPr lang="en-US" sz="1100" i="1"/>
                        <a:t>Cohort of 24,000 Medicare Advantage Patients</a:t>
                      </a:r>
                    </a:p>
                  </a:txBody>
                  <a:tcPr marL="86418" marR="86418" marT="43209" marB="43209"/>
                </a:tc>
                <a:tc hMerge="1">
                  <a:txBody>
                    <a:bodyPr/>
                    <a:lstStyle/>
                    <a:p>
                      <a:pPr algn="ctr"/>
                      <a:endParaRPr lang="en-US"/>
                    </a:p>
                  </a:txBody>
                  <a:tcPr/>
                </a:tc>
                <a:extLst>
                  <a:ext uri="{0D108BD9-81ED-4DB2-BD59-A6C34878D82A}">
                    <a16:rowId xmlns:a16="http://schemas.microsoft.com/office/drawing/2014/main" val="3040446639"/>
                  </a:ext>
                </a:extLst>
              </a:tr>
              <a:tr h="313948">
                <a:tc>
                  <a:txBody>
                    <a:bodyPr/>
                    <a:lstStyle/>
                    <a:p>
                      <a:r>
                        <a:rPr lang="en-US" sz="1500">
                          <a:solidFill>
                            <a:schemeClr val="bg1"/>
                          </a:solidFill>
                        </a:rPr>
                        <a:t>Metric</a:t>
                      </a:r>
                    </a:p>
                  </a:txBody>
                  <a:tcPr marL="77411" marR="77411" marT="38707" marB="38707">
                    <a:solidFill>
                      <a:srgbClr val="143244"/>
                    </a:solidFill>
                  </a:tcPr>
                </a:tc>
                <a:tc>
                  <a:txBody>
                    <a:bodyPr/>
                    <a:lstStyle/>
                    <a:p>
                      <a:pPr algn="ctr"/>
                      <a:r>
                        <a:rPr lang="en-US" sz="1500">
                          <a:solidFill>
                            <a:schemeClr val="bg1"/>
                          </a:solidFill>
                        </a:rPr>
                        <a:t>Result</a:t>
                      </a:r>
                    </a:p>
                  </a:txBody>
                  <a:tcPr marL="77411" marR="77411" marT="38707" marB="38707">
                    <a:solidFill>
                      <a:srgbClr val="143244"/>
                    </a:solidFill>
                  </a:tcPr>
                </a:tc>
                <a:extLst>
                  <a:ext uri="{0D108BD9-81ED-4DB2-BD59-A6C34878D82A}">
                    <a16:rowId xmlns:a16="http://schemas.microsoft.com/office/drawing/2014/main" val="2811806708"/>
                  </a:ext>
                </a:extLst>
              </a:tr>
              <a:tr h="313948">
                <a:tc>
                  <a:txBody>
                    <a:bodyPr/>
                    <a:lstStyle/>
                    <a:p>
                      <a:pPr algn="l" rtl="0" fontAlgn="base"/>
                      <a:r>
                        <a:rPr lang="en-US" sz="1500" b="0" i="0" dirty="0">
                          <a:solidFill>
                            <a:srgbClr val="2D2D2D"/>
                          </a:solidFill>
                          <a:effectLst>
                            <a:outerShdw blurRad="38100" dist="38100" dir="2700000" algn="tl">
                              <a:srgbClr val="000000">
                                <a:alpha val="43137"/>
                              </a:srgbClr>
                            </a:outerShdw>
                          </a:effectLst>
                        </a:rPr>
                        <a:t>AUC</a:t>
                      </a:r>
                    </a:p>
                  </a:txBody>
                  <a:tcPr marL="77411" marR="77411" marT="38707" marB="38707" anchor="ctr"/>
                </a:tc>
                <a:tc>
                  <a:txBody>
                    <a:bodyPr/>
                    <a:lstStyle/>
                    <a:p>
                      <a:pPr algn="ctr" rtl="0" fontAlgn="base"/>
                      <a:r>
                        <a:rPr lang="en-US" sz="1500" b="1" i="0">
                          <a:solidFill>
                            <a:srgbClr val="2D2D2D"/>
                          </a:solidFill>
                          <a:effectLst/>
                        </a:rPr>
                        <a:t>0.85</a:t>
                      </a:r>
                    </a:p>
                  </a:txBody>
                  <a:tcPr marL="77411" marR="77411" marT="38707" marB="38707" anchor="ctr"/>
                </a:tc>
                <a:extLst>
                  <a:ext uri="{0D108BD9-81ED-4DB2-BD59-A6C34878D82A}">
                    <a16:rowId xmlns:a16="http://schemas.microsoft.com/office/drawing/2014/main" val="2010589506"/>
                  </a:ext>
                </a:extLst>
              </a:tr>
              <a:tr h="313948">
                <a:tc>
                  <a:txBody>
                    <a:bodyPr/>
                    <a:lstStyle/>
                    <a:p>
                      <a:pPr algn="l" rtl="0" fontAlgn="base"/>
                      <a:r>
                        <a:rPr lang="en-US" sz="1500" b="0" i="0" dirty="0">
                          <a:solidFill>
                            <a:srgbClr val="2D2D2D"/>
                          </a:solidFill>
                          <a:effectLst>
                            <a:outerShdw blurRad="38100" dist="38100" dir="2700000" algn="tl">
                              <a:srgbClr val="000000">
                                <a:alpha val="43137"/>
                              </a:srgbClr>
                            </a:outerShdw>
                          </a:effectLst>
                        </a:rPr>
                        <a:t>Positive Predicted Value</a:t>
                      </a:r>
                    </a:p>
                  </a:txBody>
                  <a:tcPr marL="77411" marR="77411" marT="38707" marB="38707" anchor="ctr"/>
                </a:tc>
                <a:tc>
                  <a:txBody>
                    <a:bodyPr/>
                    <a:lstStyle/>
                    <a:p>
                      <a:pPr algn="ctr" rtl="0" fontAlgn="base"/>
                      <a:r>
                        <a:rPr lang="en-US" sz="1500" b="0" i="0">
                          <a:solidFill>
                            <a:srgbClr val="2D2D2D"/>
                          </a:solidFill>
                          <a:effectLst/>
                        </a:rPr>
                        <a:t>0.58</a:t>
                      </a:r>
                    </a:p>
                  </a:txBody>
                  <a:tcPr marL="77411" marR="77411" marT="38707" marB="38707" anchor="ctr"/>
                </a:tc>
                <a:extLst>
                  <a:ext uri="{0D108BD9-81ED-4DB2-BD59-A6C34878D82A}">
                    <a16:rowId xmlns:a16="http://schemas.microsoft.com/office/drawing/2014/main" val="2702705864"/>
                  </a:ext>
                </a:extLst>
              </a:tr>
              <a:tr h="313948">
                <a:tc>
                  <a:txBody>
                    <a:bodyPr/>
                    <a:lstStyle/>
                    <a:p>
                      <a:pPr algn="l" rtl="0" fontAlgn="base"/>
                      <a:r>
                        <a:rPr lang="en-US" sz="1500" b="0" i="0">
                          <a:solidFill>
                            <a:srgbClr val="2D2D2D"/>
                          </a:solidFill>
                          <a:effectLst>
                            <a:outerShdw blurRad="38100" dist="38100" dir="2700000" algn="tl">
                              <a:srgbClr val="000000">
                                <a:alpha val="43137"/>
                              </a:srgbClr>
                            </a:outerShdw>
                          </a:effectLst>
                        </a:rPr>
                        <a:t>Negative Predictive Value</a:t>
                      </a:r>
                    </a:p>
                  </a:txBody>
                  <a:tcPr marL="77411" marR="77411" marT="38707" marB="38707" anchor="ctr"/>
                </a:tc>
                <a:tc>
                  <a:txBody>
                    <a:bodyPr/>
                    <a:lstStyle/>
                    <a:p>
                      <a:pPr algn="ctr" rtl="0" fontAlgn="base"/>
                      <a:r>
                        <a:rPr lang="en-US" sz="1500" b="1" i="0">
                          <a:solidFill>
                            <a:srgbClr val="2D2D2D"/>
                          </a:solidFill>
                          <a:effectLst/>
                        </a:rPr>
                        <a:t>0.96</a:t>
                      </a:r>
                    </a:p>
                  </a:txBody>
                  <a:tcPr marL="77411" marR="77411" marT="38707" marB="38707" anchor="ctr"/>
                </a:tc>
                <a:extLst>
                  <a:ext uri="{0D108BD9-81ED-4DB2-BD59-A6C34878D82A}">
                    <a16:rowId xmlns:a16="http://schemas.microsoft.com/office/drawing/2014/main" val="3505971333"/>
                  </a:ext>
                </a:extLst>
              </a:tr>
              <a:tr h="774117">
                <a:tc>
                  <a:txBody>
                    <a:bodyPr/>
                    <a:lstStyle/>
                    <a:p>
                      <a:pPr algn="l" rtl="0" fontAlgn="base"/>
                      <a:r>
                        <a:rPr lang="en-US" sz="1500" b="0" i="0" dirty="0">
                          <a:solidFill>
                            <a:srgbClr val="2D2D2D"/>
                          </a:solidFill>
                          <a:effectLst>
                            <a:outerShdw blurRad="38100" dist="38100" dir="2700000" algn="tl">
                              <a:srgbClr val="000000">
                                <a:alpha val="43137"/>
                              </a:srgbClr>
                            </a:outerShdw>
                          </a:effectLst>
                        </a:rPr>
                        <a:t>Sensitivity </a:t>
                      </a:r>
                    </a:p>
                    <a:p>
                      <a:pPr algn="l" rtl="0" fontAlgn="base"/>
                      <a:r>
                        <a:rPr lang="en-US" sz="1500" b="0" i="0" dirty="0">
                          <a:solidFill>
                            <a:srgbClr val="2D2D2D"/>
                          </a:solidFill>
                          <a:effectLst/>
                        </a:rPr>
                        <a:t>Patients with relative morbidity risk of &gt; 2.5x</a:t>
                      </a:r>
                    </a:p>
                  </a:txBody>
                  <a:tcPr marL="77411" marR="77411" marT="38707" marB="38707" anchor="ctr"/>
                </a:tc>
                <a:tc>
                  <a:txBody>
                    <a:bodyPr/>
                    <a:lstStyle/>
                    <a:p>
                      <a:pPr algn="ctr" rtl="0" fontAlgn="base"/>
                      <a:r>
                        <a:rPr lang="en-US" sz="1500" b="1" i="0" dirty="0">
                          <a:solidFill>
                            <a:srgbClr val="2D2D2D"/>
                          </a:solidFill>
                          <a:effectLst/>
                        </a:rPr>
                        <a:t>0.94</a:t>
                      </a:r>
                    </a:p>
                  </a:txBody>
                  <a:tcPr marL="77411" marR="77411" marT="38707" marB="38707" anchor="ctr"/>
                </a:tc>
                <a:extLst>
                  <a:ext uri="{0D108BD9-81ED-4DB2-BD59-A6C34878D82A}">
                    <a16:rowId xmlns:a16="http://schemas.microsoft.com/office/drawing/2014/main" val="1835710144"/>
                  </a:ext>
                </a:extLst>
              </a:tr>
              <a:tr h="313948">
                <a:tc>
                  <a:txBody>
                    <a:bodyPr/>
                    <a:lstStyle/>
                    <a:p>
                      <a:pPr algn="l" rtl="0" fontAlgn="base"/>
                      <a:r>
                        <a:rPr lang="en-US" sz="1500" b="0" i="0">
                          <a:solidFill>
                            <a:srgbClr val="2D2D2D"/>
                          </a:solidFill>
                          <a:effectLst>
                            <a:outerShdw blurRad="38100" dist="38100" dir="2700000" algn="tl">
                              <a:srgbClr val="000000">
                                <a:alpha val="43137"/>
                              </a:srgbClr>
                            </a:outerShdw>
                          </a:effectLst>
                        </a:rPr>
                        <a:t>Specificity</a:t>
                      </a:r>
                    </a:p>
                  </a:txBody>
                  <a:tcPr marL="77411" marR="77411" marT="38707" marB="38707" anchor="ctr"/>
                </a:tc>
                <a:tc>
                  <a:txBody>
                    <a:bodyPr/>
                    <a:lstStyle/>
                    <a:p>
                      <a:pPr algn="ctr" rtl="0" fontAlgn="base"/>
                      <a:r>
                        <a:rPr lang="en-US" sz="1500" b="1" i="0" dirty="0">
                          <a:solidFill>
                            <a:srgbClr val="2D2D2D"/>
                          </a:solidFill>
                          <a:effectLst/>
                        </a:rPr>
                        <a:t>0.99</a:t>
                      </a:r>
                    </a:p>
                  </a:txBody>
                  <a:tcPr marL="77411" marR="77411" marT="38707" marB="38707" anchor="ctr"/>
                </a:tc>
                <a:extLst>
                  <a:ext uri="{0D108BD9-81ED-4DB2-BD59-A6C34878D82A}">
                    <a16:rowId xmlns:a16="http://schemas.microsoft.com/office/drawing/2014/main" val="4221374416"/>
                  </a:ext>
                </a:extLst>
              </a:tr>
              <a:tr h="313948">
                <a:tc>
                  <a:txBody>
                    <a:bodyPr/>
                    <a:lstStyle/>
                    <a:p>
                      <a:pPr algn="l" rtl="0" fontAlgn="base"/>
                      <a:r>
                        <a:rPr lang="en-US" sz="1500" b="0" i="0">
                          <a:solidFill>
                            <a:srgbClr val="2D2D2D"/>
                          </a:solidFill>
                          <a:effectLst>
                            <a:outerShdw blurRad="38100" dist="38100" dir="2700000" algn="tl">
                              <a:srgbClr val="000000">
                                <a:alpha val="43137"/>
                              </a:srgbClr>
                            </a:outerShdw>
                          </a:effectLst>
                        </a:rPr>
                        <a:t>Number Needed to Identify</a:t>
                      </a:r>
                    </a:p>
                  </a:txBody>
                  <a:tcPr marL="77411" marR="77411" marT="38707" marB="38707" anchor="ctr"/>
                </a:tc>
                <a:tc>
                  <a:txBody>
                    <a:bodyPr/>
                    <a:lstStyle/>
                    <a:p>
                      <a:pPr algn="ctr" rtl="0" fontAlgn="base"/>
                      <a:r>
                        <a:rPr lang="en-US" sz="1500" b="1" i="0" dirty="0">
                          <a:solidFill>
                            <a:srgbClr val="2D2D2D"/>
                          </a:solidFill>
                          <a:effectLst/>
                        </a:rPr>
                        <a:t>1.71</a:t>
                      </a:r>
                    </a:p>
                  </a:txBody>
                  <a:tcPr marL="77411" marR="77411" marT="38707" marB="38707" anchor="ctr"/>
                </a:tc>
                <a:extLst>
                  <a:ext uri="{0D108BD9-81ED-4DB2-BD59-A6C34878D82A}">
                    <a16:rowId xmlns:a16="http://schemas.microsoft.com/office/drawing/2014/main" val="2374135256"/>
                  </a:ext>
                </a:extLst>
              </a:tr>
            </a:tbl>
          </a:graphicData>
        </a:graphic>
      </p:graphicFrame>
      <p:pic>
        <p:nvPicPr>
          <p:cNvPr id="5" name="Picture 4" descr="A screenshot of a computer&#10;&#10;Description automatically generated">
            <a:extLst>
              <a:ext uri="{FF2B5EF4-FFF2-40B4-BE49-F238E27FC236}">
                <a16:creationId xmlns:a16="http://schemas.microsoft.com/office/drawing/2014/main" id="{CCAFD290-99A1-D836-4BE3-746BD4998E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3801" y="1828800"/>
            <a:ext cx="3212766" cy="3148078"/>
          </a:xfrm>
          <a:prstGeom prst="rect">
            <a:avLst/>
          </a:prstGeom>
          <a:ln w="25400">
            <a:solidFill>
              <a:srgbClr val="E7EBEE"/>
            </a:solidFill>
          </a:ln>
        </p:spPr>
      </p:pic>
      <p:pic>
        <p:nvPicPr>
          <p:cNvPr id="6" name="Picture 5" descr="A graph of a graph with a red and blue line&#10;&#10;Description automatically generated">
            <a:extLst>
              <a:ext uri="{FF2B5EF4-FFF2-40B4-BE49-F238E27FC236}">
                <a16:creationId xmlns:a16="http://schemas.microsoft.com/office/drawing/2014/main" id="{AE5DC65D-029E-1AA8-ECD1-F85CFEA085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3372" y="1828800"/>
            <a:ext cx="3458980" cy="2696434"/>
          </a:xfrm>
          <a:prstGeom prst="rect">
            <a:avLst/>
          </a:prstGeom>
        </p:spPr>
      </p:pic>
      <p:sp>
        <p:nvSpPr>
          <p:cNvPr id="8" name="Rectangle 7">
            <a:extLst>
              <a:ext uri="{FF2B5EF4-FFF2-40B4-BE49-F238E27FC236}">
                <a16:creationId xmlns:a16="http://schemas.microsoft.com/office/drawing/2014/main" id="{FF42E80D-0C93-DEC9-1306-BEA71E9A31B0}"/>
              </a:ext>
            </a:extLst>
          </p:cNvPr>
          <p:cNvSpPr/>
          <p:nvPr/>
        </p:nvSpPr>
        <p:spPr>
          <a:xfrm>
            <a:off x="930949" y="5661287"/>
            <a:ext cx="10671404" cy="610899"/>
          </a:xfrm>
          <a:prstGeom prst="rect">
            <a:avLst/>
          </a:prstGeom>
          <a:solidFill>
            <a:srgbClr val="E7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F66BC"/>
                </a:solidFill>
                <a:effectLst/>
                <a:uLnTx/>
                <a:uFillTx/>
                <a:latin typeface="+mj-lt"/>
                <a:ea typeface="+mn-ea"/>
                <a:cs typeface="+mn-cs"/>
              </a:rPr>
              <a:t>Results using an </a:t>
            </a:r>
            <a:r>
              <a:rPr kumimoji="0" lang="en-US" sz="2200" b="0" i="0" u="none" strike="noStrike" kern="1200" cap="none" spc="0" normalizeH="0" baseline="0" noProof="0" dirty="0" err="1">
                <a:ln>
                  <a:noFill/>
                </a:ln>
                <a:solidFill>
                  <a:srgbClr val="2F66BC"/>
                </a:solidFill>
                <a:effectLst/>
                <a:uLnTx/>
                <a:uFillTx/>
                <a:latin typeface="+mj-lt"/>
                <a:ea typeface="+mn-ea"/>
                <a:cs typeface="+mn-cs"/>
              </a:rPr>
              <a:t>XGBoost</a:t>
            </a:r>
            <a:r>
              <a:rPr kumimoji="0" lang="en-US" sz="2200" b="0" i="0" u="none" strike="noStrike" kern="1200" cap="none" spc="0" normalizeH="0" baseline="0" noProof="0" dirty="0">
                <a:ln>
                  <a:noFill/>
                </a:ln>
                <a:solidFill>
                  <a:srgbClr val="2F66BC"/>
                </a:solidFill>
                <a:effectLst/>
                <a:uLnTx/>
                <a:uFillTx/>
                <a:latin typeface="+mj-lt"/>
                <a:ea typeface="+mn-ea"/>
                <a:cs typeface="+mn-cs"/>
              </a:rPr>
              <a:t> classification model</a:t>
            </a:r>
          </a:p>
        </p:txBody>
      </p:sp>
    </p:spTree>
    <p:extLst>
      <p:ext uri="{BB962C8B-B14F-4D97-AF65-F5344CB8AC3E}">
        <p14:creationId xmlns:p14="http://schemas.microsoft.com/office/powerpoint/2010/main" val="169387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
          <p:cNvSpPr txBox="1">
            <a:spLocks noGrp="1"/>
          </p:cNvSpPr>
          <p:nvPr>
            <p:ph type="ctrTitle"/>
          </p:nvPr>
        </p:nvSpPr>
        <p:spPr>
          <a:xfrm>
            <a:off x="609600" y="2537925"/>
            <a:ext cx="9144000" cy="1524001"/>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000"/>
              <a:buFont typeface="Verdana"/>
              <a:buNone/>
            </a:pPr>
            <a:r>
              <a:rPr lang="en-US" dirty="0"/>
              <a:t>Frailty Detection and Management</a:t>
            </a:r>
            <a:endParaRPr dirty="0"/>
          </a:p>
        </p:txBody>
      </p:sp>
      <p:sp>
        <p:nvSpPr>
          <p:cNvPr id="161" name="Google Shape;161;p1"/>
          <p:cNvSpPr txBox="1">
            <a:spLocks noGrp="1"/>
          </p:cNvSpPr>
          <p:nvPr>
            <p:ph type="subTitle" idx="1"/>
          </p:nvPr>
        </p:nvSpPr>
        <p:spPr>
          <a:xfrm>
            <a:off x="609600" y="4293573"/>
            <a:ext cx="9144000" cy="9906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2800"/>
              <a:buNone/>
            </a:pPr>
            <a:r>
              <a:rPr lang="en-US" dirty="0"/>
              <a:t>Enhancing Interventions with Interpretable Machine Learning</a:t>
            </a:r>
            <a:endParaRPr dirty="0"/>
          </a:p>
          <a:p>
            <a:pPr marL="0" lvl="0" indent="0" algn="l" rtl="0">
              <a:lnSpc>
                <a:spcPct val="95000"/>
              </a:lnSpc>
              <a:spcBef>
                <a:spcPts val="1200"/>
              </a:spcBef>
              <a:spcAft>
                <a:spcPts val="0"/>
              </a:spcAft>
              <a:buSzPts val="2800"/>
              <a:buNone/>
            </a:pPr>
            <a:endParaRPr dirty="0"/>
          </a:p>
        </p:txBody>
      </p:sp>
      <p:sp>
        <p:nvSpPr>
          <p:cNvPr id="162" name="Google Shape;162;p1"/>
          <p:cNvSpPr txBox="1"/>
          <p:nvPr/>
        </p:nvSpPr>
        <p:spPr>
          <a:xfrm>
            <a:off x="609600" y="5515820"/>
            <a:ext cx="9144000" cy="990600"/>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95000"/>
              </a:lnSpc>
              <a:spcBef>
                <a:spcPts val="1200"/>
              </a:spcBef>
              <a:spcAft>
                <a:spcPts val="0"/>
              </a:spcAft>
              <a:buClr>
                <a:schemeClr val="lt2"/>
              </a:buClr>
              <a:buSzPct val="100000"/>
              <a:buFont typeface="Arial"/>
              <a:buNone/>
            </a:pPr>
            <a:r>
              <a:rPr lang="en-US" sz="2800" b="0" i="0" u="sng" strike="noStrike" cap="none" dirty="0">
                <a:solidFill>
                  <a:schemeClr val="lt1"/>
                </a:solidFill>
                <a:latin typeface="Verdana"/>
                <a:ea typeface="Verdana"/>
                <a:cs typeface="Verdana"/>
                <a:sym typeface="Verdana"/>
              </a:rPr>
              <a:t>Members</a:t>
            </a:r>
            <a:r>
              <a:rPr lang="en-US" sz="2800" b="0" i="0" u="none" strike="noStrike" cap="none" dirty="0">
                <a:solidFill>
                  <a:schemeClr val="lt1"/>
                </a:solidFill>
                <a:latin typeface="Verdana"/>
                <a:ea typeface="Verdana"/>
                <a:cs typeface="Verdana"/>
                <a:sym typeface="Verdana"/>
              </a:rPr>
              <a:t>: Aayush Sangani, Dalton </a:t>
            </a:r>
            <a:r>
              <a:rPr lang="en-US" sz="2800" b="0" i="0" u="none" strike="noStrike" cap="none" dirty="0" err="1">
                <a:solidFill>
                  <a:schemeClr val="lt1"/>
                </a:solidFill>
                <a:latin typeface="Verdana"/>
                <a:ea typeface="Verdana"/>
                <a:cs typeface="Verdana"/>
                <a:sym typeface="Verdana"/>
              </a:rPr>
              <a:t>Macres</a:t>
            </a:r>
            <a:r>
              <a:rPr lang="en-US" sz="2800" b="0" i="0" u="none" strike="noStrike" cap="none" dirty="0">
                <a:solidFill>
                  <a:schemeClr val="lt1"/>
                </a:solidFill>
                <a:latin typeface="Verdana"/>
                <a:ea typeface="Verdana"/>
                <a:cs typeface="Verdana"/>
                <a:sym typeface="Verdana"/>
              </a:rPr>
              <a:t>, Madelyn Marcotte, </a:t>
            </a:r>
            <a:r>
              <a:rPr lang="en-US" sz="2800" b="0" i="0" u="none" strike="noStrike" cap="none" dirty="0" err="1">
                <a:solidFill>
                  <a:schemeClr val="lt1"/>
                </a:solidFill>
                <a:latin typeface="Verdana"/>
                <a:ea typeface="Verdana"/>
                <a:cs typeface="Verdana"/>
                <a:sym typeface="Verdana"/>
              </a:rPr>
              <a:t>Sheroz</a:t>
            </a:r>
            <a:r>
              <a:rPr lang="en-US" sz="2800" b="0" i="0" u="none" strike="noStrike" cap="none" dirty="0">
                <a:solidFill>
                  <a:schemeClr val="lt1"/>
                </a:solidFill>
                <a:latin typeface="Verdana"/>
                <a:ea typeface="Verdana"/>
                <a:cs typeface="Verdana"/>
                <a:sym typeface="Verdana"/>
              </a:rPr>
              <a:t> Shaikh and Sreeram Marimuthu</a:t>
            </a:r>
            <a:endParaRPr dirty="0"/>
          </a:p>
          <a:p>
            <a:pPr marL="0" marR="0" lvl="0" indent="0" algn="l" rtl="0">
              <a:lnSpc>
                <a:spcPct val="95000"/>
              </a:lnSpc>
              <a:spcBef>
                <a:spcPts val="1200"/>
              </a:spcBef>
              <a:spcAft>
                <a:spcPts val="0"/>
              </a:spcAft>
              <a:buClr>
                <a:schemeClr val="lt2"/>
              </a:buClr>
              <a:buSzPct val="100000"/>
              <a:buFont typeface="Arial"/>
              <a:buNone/>
            </a:pPr>
            <a:r>
              <a:rPr lang="en-US" sz="2800" b="0" i="0" u="sng" strike="noStrike" cap="none" dirty="0">
                <a:solidFill>
                  <a:schemeClr val="lt1"/>
                </a:solidFill>
                <a:latin typeface="Verdana"/>
                <a:ea typeface="Verdana"/>
                <a:cs typeface="Verdana"/>
                <a:sym typeface="Verdana"/>
              </a:rPr>
              <a:t>Sponsors</a:t>
            </a:r>
            <a:r>
              <a:rPr lang="en-US" sz="2800" b="0" i="0" u="none" strike="noStrike" cap="none" dirty="0">
                <a:solidFill>
                  <a:schemeClr val="lt1"/>
                </a:solidFill>
                <a:latin typeface="Verdana"/>
                <a:ea typeface="Verdana"/>
                <a:cs typeface="Verdana"/>
                <a:sym typeface="Verdana"/>
              </a:rPr>
              <a:t>: Paulo Pinho, MD &amp; Jacob Dodd</a:t>
            </a:r>
            <a:endParaRPr sz="2800" b="0" i="0" u="none" strike="noStrike" cap="none" dirty="0">
              <a:solidFill>
                <a:schemeClr val="lt1"/>
              </a:solidFill>
              <a:latin typeface="Verdana"/>
              <a:ea typeface="Verdana"/>
              <a:cs typeface="Verdana"/>
              <a:sym typeface="Verdana"/>
            </a:endParaRPr>
          </a:p>
          <a:p>
            <a:pPr marL="0" marR="0" lvl="0" indent="0" algn="l" rtl="0">
              <a:lnSpc>
                <a:spcPct val="95000"/>
              </a:lnSpc>
              <a:spcBef>
                <a:spcPts val="1200"/>
              </a:spcBef>
              <a:spcAft>
                <a:spcPts val="0"/>
              </a:spcAft>
              <a:buClr>
                <a:schemeClr val="lt2"/>
              </a:buClr>
              <a:buSzPct val="100000"/>
              <a:buFont typeface="Arial"/>
              <a:buNone/>
            </a:pPr>
            <a:endParaRPr sz="2800" b="0" i="0" u="none" strike="noStrike" cap="none" dirty="0">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3200"/>
              <a:buFont typeface="Verdana"/>
              <a:buNone/>
            </a:pPr>
            <a:r>
              <a:rPr lang="en-US"/>
              <a:t>Executive Summary</a:t>
            </a:r>
            <a:endParaRPr/>
          </a:p>
        </p:txBody>
      </p:sp>
      <p:sp>
        <p:nvSpPr>
          <p:cNvPr id="198" name="Google Shape;198;p5"/>
          <p:cNvSpPr txBox="1">
            <a:spLocks noGrp="1"/>
          </p:cNvSpPr>
          <p:nvPr>
            <p:ph type="body" idx="1"/>
          </p:nvPr>
        </p:nvSpPr>
        <p:spPr>
          <a:xfrm>
            <a:off x="1016000" y="1857348"/>
            <a:ext cx="3200400" cy="639762"/>
          </a:xfrm>
          <a:prstGeom prst="rect">
            <a:avLst/>
          </a:prstGeom>
          <a:noFill/>
          <a:ln>
            <a:noFill/>
          </a:ln>
        </p:spPr>
        <p:txBody>
          <a:bodyPr spcFirstLastPara="1" wrap="square" lIns="91425" tIns="45700" rIns="91425" bIns="45700" anchor="b" anchorCtr="0">
            <a:noAutofit/>
          </a:bodyPr>
          <a:lstStyle/>
          <a:p>
            <a:pPr marL="0" lvl="0" indent="0" algn="l" rtl="0">
              <a:lnSpc>
                <a:spcPct val="95000"/>
              </a:lnSpc>
              <a:spcBef>
                <a:spcPts val="0"/>
              </a:spcBef>
              <a:spcAft>
                <a:spcPts val="0"/>
              </a:spcAft>
              <a:buSzPts val="2000"/>
              <a:buNone/>
            </a:pPr>
            <a:r>
              <a:rPr lang="en-US"/>
              <a:t>Project Objective</a:t>
            </a:r>
            <a:endParaRPr/>
          </a:p>
        </p:txBody>
      </p:sp>
      <p:sp>
        <p:nvSpPr>
          <p:cNvPr id="199" name="Google Shape;199;p5"/>
          <p:cNvSpPr txBox="1">
            <a:spLocks noGrp="1"/>
          </p:cNvSpPr>
          <p:nvPr>
            <p:ph type="body" idx="2"/>
          </p:nvPr>
        </p:nvSpPr>
        <p:spPr>
          <a:xfrm>
            <a:off x="1015999" y="2577012"/>
            <a:ext cx="4616057" cy="3955800"/>
          </a:xfrm>
          <a:prstGeom prst="rect">
            <a:avLst/>
          </a:prstGeom>
          <a:noFill/>
          <a:ln>
            <a:noFill/>
          </a:ln>
        </p:spPr>
        <p:txBody>
          <a:bodyPr spcFirstLastPara="1" wrap="square" lIns="91425" tIns="45700" rIns="91425" bIns="45700" anchor="t" anchorCtr="0">
            <a:normAutofit/>
          </a:bodyPr>
          <a:lstStyle/>
          <a:p>
            <a:pPr marL="274320" lvl="0" indent="-274320" algn="l" rtl="0">
              <a:lnSpc>
                <a:spcPct val="95000"/>
              </a:lnSpc>
              <a:spcBef>
                <a:spcPts val="0"/>
              </a:spcBef>
              <a:spcAft>
                <a:spcPts val="0"/>
              </a:spcAft>
              <a:buSzPct val="100000"/>
              <a:buChar char="•"/>
            </a:pPr>
            <a:r>
              <a:rPr lang="en-US" dirty="0"/>
              <a:t>Develop robust frailty models to predict adverse events and guide targeted interventions for the aging population, </a:t>
            </a:r>
            <a:r>
              <a:rPr lang="en-US" u="sng" dirty="0">
                <a:solidFill>
                  <a:schemeClr val="lt2"/>
                </a:solidFill>
              </a:rPr>
              <a:t>addressing the growing burden of frailty on patients</a:t>
            </a:r>
            <a:r>
              <a:rPr lang="en-US" dirty="0"/>
              <a:t> &amp; healthcare systems</a:t>
            </a:r>
            <a:endParaRPr dirty="0"/>
          </a:p>
        </p:txBody>
      </p:sp>
      <p:sp>
        <p:nvSpPr>
          <p:cNvPr id="200" name="Google Shape;200;p5"/>
          <p:cNvSpPr txBox="1">
            <a:spLocks noGrp="1"/>
          </p:cNvSpPr>
          <p:nvPr>
            <p:ph type="body" idx="3"/>
          </p:nvPr>
        </p:nvSpPr>
        <p:spPr>
          <a:xfrm>
            <a:off x="7222804" y="1857348"/>
            <a:ext cx="3200400" cy="639762"/>
          </a:xfrm>
          <a:prstGeom prst="rect">
            <a:avLst/>
          </a:prstGeom>
          <a:noFill/>
          <a:ln>
            <a:noFill/>
          </a:ln>
        </p:spPr>
        <p:txBody>
          <a:bodyPr spcFirstLastPara="1" wrap="square" lIns="91425" tIns="45700" rIns="91425" bIns="45700" anchor="b" anchorCtr="0">
            <a:noAutofit/>
          </a:bodyPr>
          <a:lstStyle/>
          <a:p>
            <a:pPr marL="0" lvl="0" indent="0" algn="l" rtl="0">
              <a:lnSpc>
                <a:spcPct val="95000"/>
              </a:lnSpc>
              <a:spcBef>
                <a:spcPts val="0"/>
              </a:spcBef>
              <a:spcAft>
                <a:spcPts val="0"/>
              </a:spcAft>
              <a:buSzPts val="2000"/>
              <a:buNone/>
            </a:pPr>
            <a:r>
              <a:rPr lang="en-US"/>
              <a:t>Methodology</a:t>
            </a:r>
            <a:endParaRPr/>
          </a:p>
        </p:txBody>
      </p:sp>
      <p:sp>
        <p:nvSpPr>
          <p:cNvPr id="201" name="Google Shape;201;p5"/>
          <p:cNvSpPr txBox="1">
            <a:spLocks noGrp="1"/>
          </p:cNvSpPr>
          <p:nvPr>
            <p:ph type="body" idx="4"/>
          </p:nvPr>
        </p:nvSpPr>
        <p:spPr>
          <a:xfrm>
            <a:off x="7222804" y="2517227"/>
            <a:ext cx="4559188" cy="3955800"/>
          </a:xfrm>
          <a:prstGeom prst="rect">
            <a:avLst/>
          </a:prstGeom>
          <a:noFill/>
          <a:ln>
            <a:noFill/>
          </a:ln>
        </p:spPr>
        <p:txBody>
          <a:bodyPr spcFirstLastPara="1" wrap="square" lIns="91425" tIns="45700" rIns="91425" bIns="45700" anchor="t" anchorCtr="0">
            <a:normAutofit/>
          </a:bodyPr>
          <a:lstStyle/>
          <a:p>
            <a:pPr marL="457200" lvl="0" indent="-457200" algn="l" rtl="0">
              <a:lnSpc>
                <a:spcPct val="95000"/>
              </a:lnSpc>
              <a:spcBef>
                <a:spcPts val="0"/>
              </a:spcBef>
              <a:spcAft>
                <a:spcPts val="0"/>
              </a:spcAft>
              <a:buSzPct val="100000"/>
              <a:buFont typeface="Verdana"/>
              <a:buAutoNum type="arabicPeriod"/>
            </a:pPr>
            <a:r>
              <a:rPr lang="en-US" b="1" dirty="0"/>
              <a:t>Feature Engineering</a:t>
            </a:r>
            <a:r>
              <a:rPr lang="en-US" dirty="0"/>
              <a:t>: Extract meaningful features using clinical and claims data (e.g., LACE Index, comorbidities)</a:t>
            </a:r>
            <a:endParaRPr dirty="0"/>
          </a:p>
          <a:p>
            <a:pPr marL="457200" lvl="0" indent="-457200" algn="l" rtl="0">
              <a:lnSpc>
                <a:spcPct val="95000"/>
              </a:lnSpc>
              <a:spcBef>
                <a:spcPts val="1200"/>
              </a:spcBef>
              <a:spcAft>
                <a:spcPts val="0"/>
              </a:spcAft>
              <a:buSzPct val="100000"/>
              <a:buFont typeface="Verdana"/>
              <a:buAutoNum type="arabicPeriod"/>
            </a:pPr>
            <a:r>
              <a:rPr lang="en-US" b="1" dirty="0"/>
              <a:t>Frailty Detection</a:t>
            </a:r>
            <a:r>
              <a:rPr lang="en-US" dirty="0"/>
              <a:t>: Identify frailty onset within one year</a:t>
            </a:r>
            <a:endParaRPr dirty="0"/>
          </a:p>
          <a:p>
            <a:pPr marL="457200" lvl="0" indent="-457200" algn="l" rtl="0">
              <a:lnSpc>
                <a:spcPct val="95000"/>
              </a:lnSpc>
              <a:spcBef>
                <a:spcPts val="1200"/>
              </a:spcBef>
              <a:spcAft>
                <a:spcPts val="0"/>
              </a:spcAft>
              <a:buSzPct val="100000"/>
              <a:buFont typeface="Verdana"/>
              <a:buAutoNum type="arabicPeriod"/>
            </a:pPr>
            <a:r>
              <a:rPr lang="en-US" b="1" dirty="0"/>
              <a:t>Frailty Modeling</a:t>
            </a:r>
            <a:r>
              <a:rPr lang="en-US" dirty="0"/>
              <a:t>: Create phenotype and mortality models to assess patient risk</a:t>
            </a:r>
            <a:endParaRPr dirty="0"/>
          </a:p>
        </p:txBody>
      </p:sp>
      <p:pic>
        <p:nvPicPr>
          <p:cNvPr id="204" name="Google Shape;204;p5" descr="Bullseye with solid fill"/>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903927" y="1262829"/>
            <a:ext cx="914400" cy="914400"/>
          </a:xfrm>
          <a:prstGeom prst="rect">
            <a:avLst/>
          </a:prstGeom>
          <a:noFill/>
          <a:ln>
            <a:noFill/>
          </a:ln>
        </p:spPr>
      </p:pic>
      <p:pic>
        <p:nvPicPr>
          <p:cNvPr id="206" name="Google Shape;206;p5" descr="Single gear with solid fill"/>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775523" y="1265499"/>
            <a:ext cx="914400" cy="914400"/>
          </a:xfrm>
          <a:prstGeom prst="rect">
            <a:avLst/>
          </a:prstGeom>
          <a:noFill/>
          <a:ln>
            <a:noFill/>
          </a:ln>
        </p:spPr>
      </p:pic>
      <p:pic>
        <p:nvPicPr>
          <p:cNvPr id="2" name="Picture 1">
            <a:extLst>
              <a:ext uri="{FF2B5EF4-FFF2-40B4-BE49-F238E27FC236}">
                <a16:creationId xmlns:a16="http://schemas.microsoft.com/office/drawing/2014/main" id="{D6253829-F968-BACD-834B-BC85334A0B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3190" y="6086320"/>
            <a:ext cx="1918565" cy="695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line and a blue line">
            <a:extLst>
              <a:ext uri="{FF2B5EF4-FFF2-40B4-BE49-F238E27FC236}">
                <a16:creationId xmlns:a16="http://schemas.microsoft.com/office/drawing/2014/main" id="{BC8B52CB-5D4B-A079-560B-F06AE577726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31855" y="1648763"/>
            <a:ext cx="3733109" cy="2931640"/>
          </a:xfrm>
          <a:prstGeom prst="rect">
            <a:avLst/>
          </a:prstGeom>
        </p:spPr>
      </p:pic>
      <p:pic>
        <p:nvPicPr>
          <p:cNvPr id="4" name="Picture 3" descr="A graph of a curve&#10;&#10;Description automatically generated">
            <a:extLst>
              <a:ext uri="{FF2B5EF4-FFF2-40B4-BE49-F238E27FC236}">
                <a16:creationId xmlns:a16="http://schemas.microsoft.com/office/drawing/2014/main" id="{56F0CA33-E4FF-4C13-46D1-B21C5AFA30E1}"/>
              </a:ext>
            </a:extLst>
          </p:cNvPr>
          <p:cNvPicPr>
            <a:picLocks noChangeAspect="1"/>
          </p:cNvPicPr>
          <p:nvPr/>
        </p:nvPicPr>
        <p:blipFill>
          <a:blip r:embed="rId4" cstate="print">
            <a:extLst>
              <a:ext uri="{28A0092B-C50C-407E-A947-70E740481C1C}">
                <a14:useLocalDpi xmlns:a14="http://schemas.microsoft.com/office/drawing/2010/main"/>
              </a:ext>
            </a:extLst>
          </a:blip>
          <a:srcRect b="-1200"/>
          <a:stretch/>
        </p:blipFill>
        <p:spPr>
          <a:xfrm>
            <a:off x="8170675" y="1687469"/>
            <a:ext cx="3978317" cy="2892934"/>
          </a:xfrm>
          <a:prstGeom prst="rect">
            <a:avLst/>
          </a:prstGeom>
        </p:spPr>
      </p:pic>
      <p:pic>
        <p:nvPicPr>
          <p:cNvPr id="5" name="Picture 4" descr="A graph of a bar graph&#10;&#10;Description automatically generated">
            <a:extLst>
              <a:ext uri="{FF2B5EF4-FFF2-40B4-BE49-F238E27FC236}">
                <a16:creationId xmlns:a16="http://schemas.microsoft.com/office/drawing/2014/main" id="{774F7AEF-F265-6005-4371-F7511BB2DA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68568" y="1687469"/>
            <a:ext cx="3898503" cy="2892934"/>
          </a:xfrm>
          <a:prstGeom prst="rect">
            <a:avLst/>
          </a:prstGeom>
        </p:spPr>
      </p:pic>
      <p:sp>
        <p:nvSpPr>
          <p:cNvPr id="6" name="TextBox 23">
            <a:extLst>
              <a:ext uri="{FF2B5EF4-FFF2-40B4-BE49-F238E27FC236}">
                <a16:creationId xmlns:a16="http://schemas.microsoft.com/office/drawing/2014/main" id="{3FFA9861-657B-52C0-1F92-0D2481CA4652}"/>
              </a:ext>
            </a:extLst>
          </p:cNvPr>
          <p:cNvSpPr txBox="1"/>
          <p:nvPr/>
        </p:nvSpPr>
        <p:spPr>
          <a:xfrm>
            <a:off x="131855" y="4869355"/>
            <a:ext cx="11745617" cy="1384995"/>
          </a:xfrm>
          <a:prstGeom prst="rect">
            <a:avLst/>
          </a:prstGeom>
          <a:noFill/>
        </p:spPr>
        <p:txBody>
          <a:bodyPr wrap="square" lIns="91440" tIns="45720" rIns="91440" bIns="45720" rtlCol="0" anchor="t">
            <a:spAutoFit/>
          </a:bodyPr>
          <a:lstStyle>
            <a:defPPr>
              <a:defRPr lang="en-US"/>
            </a:defPPr>
            <a:lvl1pPr algn="l" defTabSz="2037398" rtl="0" fontAlgn="base">
              <a:spcBef>
                <a:spcPct val="0"/>
              </a:spcBef>
              <a:spcAft>
                <a:spcPct val="0"/>
              </a:spcAft>
              <a:defRPr kern="1200">
                <a:solidFill>
                  <a:schemeClr val="tx1"/>
                </a:solidFill>
                <a:latin typeface="Arial" charset="0"/>
                <a:ea typeface="ＭＳ Ｐゴシック" pitchFamily="34" charset="-128"/>
                <a:cs typeface="+mn-cs"/>
              </a:defRPr>
            </a:lvl1pPr>
            <a:lvl2pPr marL="2037398" algn="l" defTabSz="2037398" rtl="0" fontAlgn="base">
              <a:spcBef>
                <a:spcPct val="0"/>
              </a:spcBef>
              <a:spcAft>
                <a:spcPct val="0"/>
              </a:spcAft>
              <a:defRPr kern="1200">
                <a:solidFill>
                  <a:schemeClr val="tx1"/>
                </a:solidFill>
                <a:latin typeface="Arial" charset="0"/>
                <a:ea typeface="ＭＳ Ｐゴシック" pitchFamily="34" charset="-128"/>
                <a:cs typeface="+mn-cs"/>
              </a:defRPr>
            </a:lvl2pPr>
            <a:lvl3pPr marL="4074793" algn="l" defTabSz="2037398" rtl="0" fontAlgn="base">
              <a:spcBef>
                <a:spcPct val="0"/>
              </a:spcBef>
              <a:spcAft>
                <a:spcPct val="0"/>
              </a:spcAft>
              <a:defRPr kern="1200">
                <a:solidFill>
                  <a:schemeClr val="tx1"/>
                </a:solidFill>
                <a:latin typeface="Arial" charset="0"/>
                <a:ea typeface="ＭＳ Ｐゴシック" pitchFamily="34" charset="-128"/>
                <a:cs typeface="+mn-cs"/>
              </a:defRPr>
            </a:lvl3pPr>
            <a:lvl4pPr marL="6112188" algn="l" defTabSz="2037398" rtl="0" fontAlgn="base">
              <a:spcBef>
                <a:spcPct val="0"/>
              </a:spcBef>
              <a:spcAft>
                <a:spcPct val="0"/>
              </a:spcAft>
              <a:defRPr kern="1200">
                <a:solidFill>
                  <a:schemeClr val="tx1"/>
                </a:solidFill>
                <a:latin typeface="Arial" charset="0"/>
                <a:ea typeface="ＭＳ Ｐゴシック" pitchFamily="34" charset="-128"/>
                <a:cs typeface="+mn-cs"/>
              </a:defRPr>
            </a:lvl4pPr>
            <a:lvl5pPr marL="8149590" algn="l" defTabSz="2037398" rtl="0" fontAlgn="base">
              <a:spcBef>
                <a:spcPct val="0"/>
              </a:spcBef>
              <a:spcAft>
                <a:spcPct val="0"/>
              </a:spcAft>
              <a:defRPr kern="1200">
                <a:solidFill>
                  <a:schemeClr val="tx1"/>
                </a:solidFill>
                <a:latin typeface="Arial" charset="0"/>
                <a:ea typeface="ＭＳ Ｐゴシック" pitchFamily="34" charset="-128"/>
                <a:cs typeface="+mn-cs"/>
              </a:defRPr>
            </a:lvl5pPr>
            <a:lvl6pPr marL="10186989" algn="l" defTabSz="4074793" rtl="0" eaLnBrk="1" latinLnBrk="0" hangingPunct="1">
              <a:defRPr kern="1200">
                <a:solidFill>
                  <a:schemeClr val="tx1"/>
                </a:solidFill>
                <a:latin typeface="Arial" charset="0"/>
                <a:ea typeface="ＭＳ Ｐゴシック" pitchFamily="34" charset="-128"/>
                <a:cs typeface="+mn-cs"/>
              </a:defRPr>
            </a:lvl6pPr>
            <a:lvl7pPr marL="12224385" algn="l" defTabSz="4074793" rtl="0" eaLnBrk="1" latinLnBrk="0" hangingPunct="1">
              <a:defRPr kern="1200">
                <a:solidFill>
                  <a:schemeClr val="tx1"/>
                </a:solidFill>
                <a:latin typeface="Arial" charset="0"/>
                <a:ea typeface="ＭＳ Ｐゴシック" pitchFamily="34" charset="-128"/>
                <a:cs typeface="+mn-cs"/>
              </a:defRPr>
            </a:lvl7pPr>
            <a:lvl8pPr marL="14261781" algn="l" defTabSz="4074793" rtl="0" eaLnBrk="1" latinLnBrk="0" hangingPunct="1">
              <a:defRPr kern="1200">
                <a:solidFill>
                  <a:schemeClr val="tx1"/>
                </a:solidFill>
                <a:latin typeface="Arial" charset="0"/>
                <a:ea typeface="ＭＳ Ｐゴシック" pitchFamily="34" charset="-128"/>
                <a:cs typeface="+mn-cs"/>
              </a:defRPr>
            </a:lvl8pPr>
            <a:lvl9pPr marL="16299178" algn="l" defTabSz="4074793" rtl="0" eaLnBrk="1" latinLnBrk="0" hangingPunct="1">
              <a:defRPr kern="1200">
                <a:solidFill>
                  <a:schemeClr val="tx1"/>
                </a:solidFill>
                <a:latin typeface="Arial" charset="0"/>
                <a:ea typeface="ＭＳ Ｐゴシック" pitchFamily="34" charset="-128"/>
                <a:cs typeface="+mn-cs"/>
              </a:defRPr>
            </a:lvl9pPr>
          </a:lstStyle>
          <a:p>
            <a:r>
              <a:rPr lang="en-US" sz="2800" b="1" dirty="0">
                <a:solidFill>
                  <a:schemeClr val="accent4"/>
                </a:solidFill>
                <a:latin typeface="+mj-lt"/>
                <a:ea typeface="ＭＳ Ｐゴシック"/>
                <a:cs typeface="Arial"/>
              </a:rPr>
              <a:t>Best model For Each Target Phenotype - </a:t>
            </a:r>
            <a:r>
              <a:rPr lang="en-US" sz="2800" dirty="0">
                <a:solidFill>
                  <a:schemeClr val="accent4"/>
                </a:solidFill>
                <a:latin typeface="+mj-lt"/>
                <a:ea typeface="ＭＳ Ｐゴシック"/>
                <a:cs typeface="Arial"/>
              </a:rPr>
              <a:t>were evaluated on unseen data for all 53 Phenotypes over 6 experiments with Calibration curves, Feature Importance plots, </a:t>
            </a:r>
            <a:r>
              <a:rPr lang="en-US" sz="2800" dirty="0">
                <a:solidFill>
                  <a:schemeClr val="accent4"/>
                </a:solidFill>
                <a:latin typeface="+mj-lt"/>
                <a:ea typeface="Cambria"/>
                <a:cs typeface="Arial"/>
              </a:rPr>
              <a:t>ROC Curves, and the</a:t>
            </a:r>
            <a:r>
              <a:rPr lang="en-US" sz="2800" dirty="0">
                <a:solidFill>
                  <a:schemeClr val="accent4"/>
                </a:solidFill>
                <a:latin typeface="+mj-lt"/>
                <a:ea typeface="ＭＳ Ｐゴシック"/>
                <a:cs typeface="Arial"/>
              </a:rPr>
              <a:t> best performing model were logged.</a:t>
            </a:r>
            <a:endParaRPr lang="en-US" sz="2800" dirty="0">
              <a:solidFill>
                <a:schemeClr val="accent4"/>
              </a:solidFill>
              <a:latin typeface="+mj-lt"/>
              <a:cs typeface="Arial"/>
            </a:endParaRPr>
          </a:p>
        </p:txBody>
      </p:sp>
      <p:sp>
        <p:nvSpPr>
          <p:cNvPr id="7" name="TextBox 165">
            <a:extLst>
              <a:ext uri="{FF2B5EF4-FFF2-40B4-BE49-F238E27FC236}">
                <a16:creationId xmlns:a16="http://schemas.microsoft.com/office/drawing/2014/main" id="{E308AC2C-6A4A-82D5-2C54-523CF0B564A5}"/>
              </a:ext>
            </a:extLst>
          </p:cNvPr>
          <p:cNvSpPr txBox="1"/>
          <p:nvPr/>
        </p:nvSpPr>
        <p:spPr>
          <a:xfrm>
            <a:off x="903892" y="212463"/>
            <a:ext cx="2961072"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2037398" rtl="0" fontAlgn="base">
              <a:spcBef>
                <a:spcPct val="0"/>
              </a:spcBef>
              <a:spcAft>
                <a:spcPct val="0"/>
              </a:spcAft>
              <a:defRPr kern="1200">
                <a:solidFill>
                  <a:schemeClr val="tx1"/>
                </a:solidFill>
                <a:latin typeface="Arial" charset="0"/>
                <a:ea typeface="ＭＳ Ｐゴシック" pitchFamily="34" charset="-128"/>
                <a:cs typeface="+mn-cs"/>
              </a:defRPr>
            </a:lvl1pPr>
            <a:lvl2pPr marL="2037398" algn="l" defTabSz="2037398" rtl="0" fontAlgn="base">
              <a:spcBef>
                <a:spcPct val="0"/>
              </a:spcBef>
              <a:spcAft>
                <a:spcPct val="0"/>
              </a:spcAft>
              <a:defRPr kern="1200">
                <a:solidFill>
                  <a:schemeClr val="tx1"/>
                </a:solidFill>
                <a:latin typeface="Arial" charset="0"/>
                <a:ea typeface="ＭＳ Ｐゴシック" pitchFamily="34" charset="-128"/>
                <a:cs typeface="+mn-cs"/>
              </a:defRPr>
            </a:lvl2pPr>
            <a:lvl3pPr marL="4074793" algn="l" defTabSz="2037398" rtl="0" fontAlgn="base">
              <a:spcBef>
                <a:spcPct val="0"/>
              </a:spcBef>
              <a:spcAft>
                <a:spcPct val="0"/>
              </a:spcAft>
              <a:defRPr kern="1200">
                <a:solidFill>
                  <a:schemeClr val="tx1"/>
                </a:solidFill>
                <a:latin typeface="Arial" charset="0"/>
                <a:ea typeface="ＭＳ Ｐゴシック" pitchFamily="34" charset="-128"/>
                <a:cs typeface="+mn-cs"/>
              </a:defRPr>
            </a:lvl3pPr>
            <a:lvl4pPr marL="6112188" algn="l" defTabSz="2037398" rtl="0" fontAlgn="base">
              <a:spcBef>
                <a:spcPct val="0"/>
              </a:spcBef>
              <a:spcAft>
                <a:spcPct val="0"/>
              </a:spcAft>
              <a:defRPr kern="1200">
                <a:solidFill>
                  <a:schemeClr val="tx1"/>
                </a:solidFill>
                <a:latin typeface="Arial" charset="0"/>
                <a:ea typeface="ＭＳ Ｐゴシック" pitchFamily="34" charset="-128"/>
                <a:cs typeface="+mn-cs"/>
              </a:defRPr>
            </a:lvl4pPr>
            <a:lvl5pPr marL="8149590" algn="l" defTabSz="2037398" rtl="0" fontAlgn="base">
              <a:spcBef>
                <a:spcPct val="0"/>
              </a:spcBef>
              <a:spcAft>
                <a:spcPct val="0"/>
              </a:spcAft>
              <a:defRPr kern="1200">
                <a:solidFill>
                  <a:schemeClr val="tx1"/>
                </a:solidFill>
                <a:latin typeface="Arial" charset="0"/>
                <a:ea typeface="ＭＳ Ｐゴシック" pitchFamily="34" charset="-128"/>
                <a:cs typeface="+mn-cs"/>
              </a:defRPr>
            </a:lvl5pPr>
            <a:lvl6pPr marL="10186989" algn="l" defTabSz="4074793" rtl="0" eaLnBrk="1" latinLnBrk="0" hangingPunct="1">
              <a:defRPr kern="1200">
                <a:solidFill>
                  <a:schemeClr val="tx1"/>
                </a:solidFill>
                <a:latin typeface="Arial" charset="0"/>
                <a:ea typeface="ＭＳ Ｐゴシック" pitchFamily="34" charset="-128"/>
                <a:cs typeface="+mn-cs"/>
              </a:defRPr>
            </a:lvl6pPr>
            <a:lvl7pPr marL="12224385" algn="l" defTabSz="4074793" rtl="0" eaLnBrk="1" latinLnBrk="0" hangingPunct="1">
              <a:defRPr kern="1200">
                <a:solidFill>
                  <a:schemeClr val="tx1"/>
                </a:solidFill>
                <a:latin typeface="Arial" charset="0"/>
                <a:ea typeface="ＭＳ Ｐゴシック" pitchFamily="34" charset="-128"/>
                <a:cs typeface="+mn-cs"/>
              </a:defRPr>
            </a:lvl7pPr>
            <a:lvl8pPr marL="14261781" algn="l" defTabSz="4074793" rtl="0" eaLnBrk="1" latinLnBrk="0" hangingPunct="1">
              <a:defRPr kern="1200">
                <a:solidFill>
                  <a:schemeClr val="tx1"/>
                </a:solidFill>
                <a:latin typeface="Arial" charset="0"/>
                <a:ea typeface="ＭＳ Ｐゴシック" pitchFamily="34" charset="-128"/>
                <a:cs typeface="+mn-cs"/>
              </a:defRPr>
            </a:lvl8pPr>
            <a:lvl9pPr marL="16299178" algn="l" defTabSz="4074793" rtl="0" eaLnBrk="1" latinLnBrk="0" hangingPunct="1">
              <a:defRPr kern="1200">
                <a:solidFill>
                  <a:schemeClr val="tx1"/>
                </a:solidFill>
                <a:latin typeface="Arial" charset="0"/>
                <a:ea typeface="ＭＳ Ｐゴシック" pitchFamily="34" charset="-128"/>
                <a:cs typeface="+mn-cs"/>
              </a:defRPr>
            </a:lvl9pPr>
          </a:lstStyle>
          <a:p>
            <a:pPr algn="l"/>
            <a:r>
              <a:rPr lang="en-US" sz="4000" dirty="0">
                <a:solidFill>
                  <a:schemeClr val="bg1"/>
                </a:solidFill>
                <a:latin typeface="Source Serif Pro" panose="02040603050405020204" pitchFamily="18" charset="0"/>
                <a:ea typeface="Source Serif Pro" panose="02040603050405020204" pitchFamily="18" charset="0"/>
              </a:rPr>
              <a:t>Phenotypes </a:t>
            </a:r>
            <a:r>
              <a:rPr lang="en-US" sz="2400" dirty="0">
                <a:solidFill>
                  <a:schemeClr val="tx2"/>
                </a:solidFill>
                <a:latin typeface="Source Serif Pro" panose="02040603050405020204" pitchFamily="18" charset="0"/>
                <a:ea typeface="Source Serif Pro" panose="02040603050405020204" pitchFamily="18" charset="0"/>
              </a:rPr>
              <a:t>AUC up to 0.985</a:t>
            </a:r>
            <a:endParaRPr lang="en-US" sz="4000" dirty="0">
              <a:solidFill>
                <a:schemeClr val="tx2"/>
              </a:solidFill>
              <a:latin typeface="Source Serif Pro" panose="02040603050405020204" pitchFamily="18" charset="0"/>
              <a:ea typeface="Source Serif Pro" panose="02040603050405020204" pitchFamily="18" charset="0"/>
            </a:endParaRPr>
          </a:p>
        </p:txBody>
      </p:sp>
      <p:pic>
        <p:nvPicPr>
          <p:cNvPr id="8" name="Google Shape;628;p34" descr="A computer screen shot of a program&#10;&#10;Description automatically generated">
            <a:extLst>
              <a:ext uri="{FF2B5EF4-FFF2-40B4-BE49-F238E27FC236}">
                <a16:creationId xmlns:a16="http://schemas.microsoft.com/office/drawing/2014/main" id="{F71176E8-3A0B-837D-710E-29A5BE06E08A}"/>
              </a:ext>
            </a:extLst>
          </p:cNvPr>
          <p:cNvPicPr preferRelativeResize="0"/>
          <p:nvPr/>
        </p:nvPicPr>
        <p:blipFill rotWithShape="1">
          <a:blip r:embed="rId6">
            <a:alphaModFix/>
          </a:blip>
          <a:srcRect/>
          <a:stretch/>
        </p:blipFill>
        <p:spPr>
          <a:xfrm>
            <a:off x="5690680" y="212463"/>
            <a:ext cx="2979737" cy="1238021"/>
          </a:xfrm>
          <a:prstGeom prst="rect">
            <a:avLst/>
          </a:prstGeom>
          <a:noFill/>
          <a:ln>
            <a:noFill/>
          </a:ln>
        </p:spPr>
      </p:pic>
      <p:pic>
        <p:nvPicPr>
          <p:cNvPr id="9" name="Picture 8">
            <a:extLst>
              <a:ext uri="{FF2B5EF4-FFF2-40B4-BE49-F238E27FC236}">
                <a16:creationId xmlns:a16="http://schemas.microsoft.com/office/drawing/2014/main" id="{471FCD56-F588-9DF6-E0D2-097C98F2C4E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90305" y="5813008"/>
            <a:ext cx="1918565" cy="695480"/>
          </a:xfrm>
          <a:prstGeom prst="rect">
            <a:avLst/>
          </a:prstGeom>
        </p:spPr>
      </p:pic>
    </p:spTree>
    <p:extLst>
      <p:ext uri="{BB962C8B-B14F-4D97-AF65-F5344CB8AC3E}">
        <p14:creationId xmlns:p14="http://schemas.microsoft.com/office/powerpoint/2010/main" val="270710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84;p31" descr="A graph with blue dots&#10;&#10;Description automatically generated">
            <a:extLst>
              <a:ext uri="{FF2B5EF4-FFF2-40B4-BE49-F238E27FC236}">
                <a16:creationId xmlns:a16="http://schemas.microsoft.com/office/drawing/2014/main" id="{33A334AC-BA67-ABD3-BD1C-F8750499298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77140" y="1292169"/>
            <a:ext cx="4927550" cy="4700068"/>
          </a:xfrm>
          <a:prstGeom prst="rect">
            <a:avLst/>
          </a:prstGeom>
          <a:noFill/>
          <a:ln>
            <a:noFill/>
          </a:ln>
        </p:spPr>
      </p:pic>
      <p:sp>
        <p:nvSpPr>
          <p:cNvPr id="6" name="TextBox 5">
            <a:extLst>
              <a:ext uri="{FF2B5EF4-FFF2-40B4-BE49-F238E27FC236}">
                <a16:creationId xmlns:a16="http://schemas.microsoft.com/office/drawing/2014/main" id="{E29CEFDE-B013-20CA-6370-29C2F4028A6D}"/>
              </a:ext>
            </a:extLst>
          </p:cNvPr>
          <p:cNvSpPr txBox="1"/>
          <p:nvPr/>
        </p:nvSpPr>
        <p:spPr>
          <a:xfrm>
            <a:off x="6733972" y="2980723"/>
            <a:ext cx="6094378" cy="523220"/>
          </a:xfrm>
          <a:prstGeom prst="rect">
            <a:avLst/>
          </a:prstGeom>
          <a:noFill/>
        </p:spPr>
        <p:txBody>
          <a:bodyPr wrap="square">
            <a:spAutoFit/>
          </a:bodyPr>
          <a:lstStyle/>
          <a:p>
            <a:pPr marL="0" marR="0" lvl="0" indent="0" algn="l" rtl="0">
              <a:spcBef>
                <a:spcPts val="0"/>
              </a:spcBef>
              <a:spcAft>
                <a:spcPts val="0"/>
              </a:spcAft>
              <a:buNone/>
            </a:pPr>
            <a:r>
              <a:rPr lang="en-US" sz="2800" b="1" dirty="0">
                <a:solidFill>
                  <a:schemeClr val="accent4"/>
                </a:solidFill>
                <a:latin typeface="+mj-lt"/>
                <a:ea typeface="Verdana"/>
                <a:cs typeface="Verdana"/>
                <a:sym typeface="Verdana"/>
              </a:rPr>
              <a:t>Test RMSE_30F – 0.0052</a:t>
            </a:r>
            <a:endParaRPr lang="en-US" sz="2800" dirty="0">
              <a:solidFill>
                <a:schemeClr val="accent4"/>
              </a:solidFill>
              <a:latin typeface="+mj-lt"/>
            </a:endParaRPr>
          </a:p>
        </p:txBody>
      </p:sp>
      <p:pic>
        <p:nvPicPr>
          <p:cNvPr id="7" name="Picture 6">
            <a:extLst>
              <a:ext uri="{FF2B5EF4-FFF2-40B4-BE49-F238E27FC236}">
                <a16:creationId xmlns:a16="http://schemas.microsoft.com/office/drawing/2014/main" id="{FFB3DEA8-5398-5D68-A55E-C2C7F8AF53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90305" y="5813008"/>
            <a:ext cx="1918565" cy="695480"/>
          </a:xfrm>
          <a:prstGeom prst="rect">
            <a:avLst/>
          </a:prstGeom>
        </p:spPr>
      </p:pic>
      <p:sp>
        <p:nvSpPr>
          <p:cNvPr id="8" name="Title 3">
            <a:extLst>
              <a:ext uri="{FF2B5EF4-FFF2-40B4-BE49-F238E27FC236}">
                <a16:creationId xmlns:a16="http://schemas.microsoft.com/office/drawing/2014/main" id="{6C4B649F-7F34-B451-ED26-2191A8D5A797}"/>
              </a:ext>
            </a:extLst>
          </p:cNvPr>
          <p:cNvSpPr>
            <a:spLocks noGrp="1"/>
          </p:cNvSpPr>
          <p:nvPr>
            <p:ph type="title"/>
          </p:nvPr>
        </p:nvSpPr>
        <p:spPr>
          <a:xfrm>
            <a:off x="536644" y="250210"/>
            <a:ext cx="7868053" cy="615553"/>
          </a:xfrm>
        </p:spPr>
        <p:txBody>
          <a:bodyPr/>
          <a:lstStyle/>
          <a:p>
            <a:r>
              <a:rPr lang="en-US" sz="4000" b="0" dirty="0">
                <a:latin typeface="Source Serif Pro" panose="02040603050405020204" pitchFamily="18" charset="0"/>
                <a:ea typeface="Source Serif Pro" panose="02040603050405020204" pitchFamily="18" charset="0"/>
              </a:rPr>
              <a:t>Frailty Prediction</a:t>
            </a:r>
            <a:endParaRPr lang="en-US" sz="3200" b="0" dirty="0">
              <a:latin typeface="Source Serif Pro" panose="02040603050405020204" pitchFamily="18" charset="0"/>
              <a:ea typeface="Source Serif Pro" panose="02040603050405020204" pitchFamily="18" charset="0"/>
            </a:endParaRPr>
          </a:p>
        </p:txBody>
      </p:sp>
    </p:spTree>
    <p:extLst>
      <p:ext uri="{BB962C8B-B14F-4D97-AF65-F5344CB8AC3E}">
        <p14:creationId xmlns:p14="http://schemas.microsoft.com/office/powerpoint/2010/main" val="426055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51"/>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3200"/>
              <a:buFont typeface="Verdana"/>
              <a:buNone/>
            </a:pPr>
            <a:r>
              <a:rPr lang="en-US">
                <a:latin typeface="Verdana"/>
                <a:ea typeface="Verdana"/>
                <a:cs typeface="Verdana"/>
                <a:sym typeface="Verdana"/>
              </a:rPr>
              <a:t>Cox PH Model Results</a:t>
            </a:r>
            <a:endParaRPr/>
          </a:p>
        </p:txBody>
      </p:sp>
      <p:pic>
        <p:nvPicPr>
          <p:cNvPr id="827" name="Google Shape;827;p51" descr="A graph with red and blue lines&#10;&#10;Description automatically generated"/>
          <p:cNvPicPr preferRelativeResize="0"/>
          <p:nvPr/>
        </p:nvPicPr>
        <p:blipFill rotWithShape="1">
          <a:blip r:embed="rId3">
            <a:alphaModFix/>
          </a:blip>
          <a:srcRect/>
          <a:stretch/>
        </p:blipFill>
        <p:spPr>
          <a:xfrm>
            <a:off x="2647948" y="1473993"/>
            <a:ext cx="9420226" cy="4850607"/>
          </a:xfrm>
          <a:prstGeom prst="rect">
            <a:avLst/>
          </a:prstGeom>
          <a:noFill/>
          <a:ln>
            <a:noFill/>
          </a:ln>
        </p:spPr>
      </p:pic>
      <p:sp>
        <p:nvSpPr>
          <p:cNvPr id="828" name="Google Shape;828;p51"/>
          <p:cNvSpPr txBox="1"/>
          <p:nvPr/>
        </p:nvSpPr>
        <p:spPr>
          <a:xfrm>
            <a:off x="604837" y="2605087"/>
            <a:ext cx="2524857" cy="16312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Verdana"/>
                <a:ea typeface="Verdana"/>
                <a:cs typeface="Verdana"/>
                <a:sym typeface="Verdana"/>
              </a:rPr>
              <a:t>Modeled patient mortality </a:t>
            </a: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Verdana"/>
                <a:ea typeface="Verdana"/>
                <a:cs typeface="Verdana"/>
                <a:sym typeface="Verdana"/>
              </a:rPr>
              <a:t>with a </a:t>
            </a:r>
            <a:r>
              <a:rPr kumimoji="0" lang="en-US" sz="2000" b="1" i="0" u="none" strike="noStrike" kern="0" cap="none" spc="0" normalizeH="0" baseline="0" noProof="0">
                <a:ln>
                  <a:noFill/>
                </a:ln>
                <a:solidFill>
                  <a:srgbClr val="000000"/>
                </a:solidFill>
                <a:effectLst/>
                <a:uLnTx/>
                <a:uFillTx/>
                <a:latin typeface="Verdana"/>
                <a:ea typeface="Verdana"/>
                <a:cs typeface="Verdana"/>
                <a:sym typeface="Verdana"/>
              </a:rPr>
              <a:t>Concordance </a:t>
            </a: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Verdana"/>
                <a:ea typeface="Verdana"/>
                <a:cs typeface="Verdana"/>
                <a:sym typeface="Verdana"/>
              </a:rPr>
              <a:t>index of 0.84</a:t>
            </a: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p:txBody>
      </p:sp>
      <p:pic>
        <p:nvPicPr>
          <p:cNvPr id="2" name="Picture 1">
            <a:extLst>
              <a:ext uri="{FF2B5EF4-FFF2-40B4-BE49-F238E27FC236}">
                <a16:creationId xmlns:a16="http://schemas.microsoft.com/office/drawing/2014/main" id="{2DC86691-0E22-CEAE-C338-17F37B1EB3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190" y="6086320"/>
            <a:ext cx="1918565" cy="695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54"/>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3200"/>
              <a:buFont typeface="Verdana"/>
              <a:buNone/>
            </a:pPr>
            <a:r>
              <a:rPr lang="en-US">
                <a:latin typeface="Verdana"/>
                <a:ea typeface="Verdana"/>
                <a:cs typeface="Verdana"/>
                <a:sym typeface="Verdana"/>
              </a:rPr>
              <a:t>Impact</a:t>
            </a:r>
            <a:endParaRPr/>
          </a:p>
        </p:txBody>
      </p:sp>
      <p:grpSp>
        <p:nvGrpSpPr>
          <p:cNvPr id="869" name="Google Shape;869;p54"/>
          <p:cNvGrpSpPr/>
          <p:nvPr/>
        </p:nvGrpSpPr>
        <p:grpSpPr>
          <a:xfrm>
            <a:off x="4339964" y="2115648"/>
            <a:ext cx="3505198" cy="1567542"/>
            <a:chOff x="4299859" y="1580912"/>
            <a:chExt cx="3505198" cy="1567542"/>
          </a:xfrm>
        </p:grpSpPr>
        <p:sp>
          <p:nvSpPr>
            <p:cNvPr id="870" name="Google Shape;870;p54"/>
            <p:cNvSpPr/>
            <p:nvPr/>
          </p:nvSpPr>
          <p:spPr>
            <a:xfrm>
              <a:off x="4299859" y="1580912"/>
              <a:ext cx="3505198" cy="1567542"/>
            </a:xfrm>
            <a:prstGeom prst="roundRect">
              <a:avLst>
                <a:gd name="adj" fmla="val 16667"/>
              </a:avLst>
            </a:prstGeom>
            <a:solidFill>
              <a:schemeClr val="lt2"/>
            </a:solidFill>
            <a:ln w="12700" cap="sq"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Verdana"/>
                <a:ea typeface="Verdana"/>
                <a:cs typeface="Verdana"/>
                <a:sym typeface="Verdana"/>
              </a:endParaRPr>
            </a:p>
          </p:txBody>
        </p:sp>
        <p:pic>
          <p:nvPicPr>
            <p:cNvPr id="871" name="Google Shape;871;p54" descr="Inpatient with solid fill"/>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630969" y="2233099"/>
              <a:ext cx="914400" cy="914400"/>
            </a:xfrm>
            <a:prstGeom prst="rect">
              <a:avLst/>
            </a:prstGeom>
            <a:noFill/>
            <a:ln>
              <a:noFill/>
            </a:ln>
          </p:spPr>
        </p:pic>
        <p:sp>
          <p:nvSpPr>
            <p:cNvPr id="872" name="Google Shape;872;p54"/>
            <p:cNvSpPr txBox="1"/>
            <p:nvPr/>
          </p:nvSpPr>
          <p:spPr>
            <a:xfrm>
              <a:off x="4993178" y="1644686"/>
              <a:ext cx="2191818"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Verdana"/>
                  <a:ea typeface="Verdana"/>
                  <a:cs typeface="Verdana"/>
                  <a:sym typeface="Verdana"/>
                </a:rPr>
                <a:t>Frailty Detection</a:t>
              </a: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Verdana"/>
                  <a:ea typeface="Verdana"/>
                  <a:cs typeface="Verdana"/>
                  <a:sym typeface="Verdana"/>
                </a:rPr>
                <a:t>Predict frailty onset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3" name="Google Shape;873;p54"/>
          <p:cNvGrpSpPr/>
          <p:nvPr/>
        </p:nvGrpSpPr>
        <p:grpSpPr>
          <a:xfrm>
            <a:off x="8389832" y="2114693"/>
            <a:ext cx="3505198" cy="1567543"/>
            <a:chOff x="8523516" y="1513114"/>
            <a:chExt cx="3505198" cy="1567543"/>
          </a:xfrm>
        </p:grpSpPr>
        <p:sp>
          <p:nvSpPr>
            <p:cNvPr id="874" name="Google Shape;874;p54"/>
            <p:cNvSpPr/>
            <p:nvPr/>
          </p:nvSpPr>
          <p:spPr>
            <a:xfrm>
              <a:off x="8523516" y="1513114"/>
              <a:ext cx="3505198" cy="1567542"/>
            </a:xfrm>
            <a:prstGeom prst="roundRect">
              <a:avLst>
                <a:gd name="adj" fmla="val 16667"/>
              </a:avLst>
            </a:prstGeom>
            <a:solidFill>
              <a:schemeClr val="lt2"/>
            </a:solidFill>
            <a:ln w="12700" cap="sq"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Verdana"/>
                <a:ea typeface="Verdana"/>
                <a:cs typeface="Verdana"/>
                <a:sym typeface="Verdana"/>
              </a:endParaRPr>
            </a:p>
          </p:txBody>
        </p:sp>
        <p:pic>
          <p:nvPicPr>
            <p:cNvPr id="875" name="Google Shape;875;p54" descr="Monthly calendar with solid fill"/>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356326" y="2153844"/>
              <a:ext cx="914400" cy="914400"/>
            </a:xfrm>
            <a:prstGeom prst="rect">
              <a:avLst/>
            </a:prstGeom>
            <a:noFill/>
            <a:ln>
              <a:noFill/>
            </a:ln>
          </p:spPr>
        </p:pic>
        <p:pic>
          <p:nvPicPr>
            <p:cNvPr id="876" name="Google Shape;876;p54" descr="Hospital with solid fill"/>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361714" y="2166257"/>
              <a:ext cx="914400" cy="914400"/>
            </a:xfrm>
            <a:prstGeom prst="rect">
              <a:avLst/>
            </a:prstGeom>
            <a:noFill/>
            <a:ln>
              <a:noFill/>
            </a:ln>
          </p:spPr>
        </p:pic>
        <p:sp>
          <p:nvSpPr>
            <p:cNvPr id="877" name="Google Shape;877;p54"/>
            <p:cNvSpPr txBox="1"/>
            <p:nvPr/>
          </p:nvSpPr>
          <p:spPr>
            <a:xfrm>
              <a:off x="9109269" y="1577844"/>
              <a:ext cx="233749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Verdana"/>
                  <a:ea typeface="Verdana"/>
                  <a:cs typeface="Verdana"/>
                  <a:sym typeface="Verdana"/>
                </a:rPr>
                <a:t>Mortality Modeling</a:t>
              </a: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Verdana"/>
                  <a:ea typeface="Verdana"/>
                  <a:cs typeface="Verdana"/>
                  <a:sym typeface="Verdana"/>
                </a:rPr>
                <a:t>Assess patient risk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8" name="Google Shape;878;p54"/>
          <p:cNvGrpSpPr/>
          <p:nvPr/>
        </p:nvGrpSpPr>
        <p:grpSpPr>
          <a:xfrm>
            <a:off x="2040595" y="4575437"/>
            <a:ext cx="3505198" cy="1573679"/>
            <a:chOff x="917648" y="4134279"/>
            <a:chExt cx="3505198" cy="1573679"/>
          </a:xfrm>
        </p:grpSpPr>
        <p:sp>
          <p:nvSpPr>
            <p:cNvPr id="879" name="Google Shape;879;p54"/>
            <p:cNvSpPr/>
            <p:nvPr/>
          </p:nvSpPr>
          <p:spPr>
            <a:xfrm>
              <a:off x="917648" y="4134279"/>
              <a:ext cx="3505198" cy="1567542"/>
            </a:xfrm>
            <a:prstGeom prst="roundRect">
              <a:avLst>
                <a:gd name="adj" fmla="val 16667"/>
              </a:avLst>
            </a:prstGeom>
            <a:solidFill>
              <a:schemeClr val="lt2"/>
            </a:solidFill>
            <a:ln w="12700" cap="sq"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Verdana"/>
                <a:ea typeface="Verdana"/>
                <a:cs typeface="Verdana"/>
                <a:sym typeface="Verdana"/>
              </a:endParaRPr>
            </a:p>
          </p:txBody>
        </p:sp>
        <p:pic>
          <p:nvPicPr>
            <p:cNvPr id="880" name="Google Shape;880;p54" descr="Social network with solid fill"/>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743075" y="4793558"/>
              <a:ext cx="914400" cy="914400"/>
            </a:xfrm>
            <a:prstGeom prst="rect">
              <a:avLst/>
            </a:prstGeom>
            <a:noFill/>
            <a:ln>
              <a:noFill/>
            </a:ln>
          </p:spPr>
        </p:pic>
        <p:pic>
          <p:nvPicPr>
            <p:cNvPr id="881" name="Google Shape;881;p54" descr="First aid kit with solid fill"/>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673874" y="4778829"/>
              <a:ext cx="914400" cy="914400"/>
            </a:xfrm>
            <a:prstGeom prst="rect">
              <a:avLst/>
            </a:prstGeom>
            <a:noFill/>
            <a:ln>
              <a:noFill/>
            </a:ln>
          </p:spPr>
        </p:pic>
        <p:sp>
          <p:nvSpPr>
            <p:cNvPr id="882" name="Google Shape;882;p54"/>
            <p:cNvSpPr txBox="1"/>
            <p:nvPr/>
          </p:nvSpPr>
          <p:spPr>
            <a:xfrm>
              <a:off x="1212179" y="4203210"/>
              <a:ext cx="291778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Verdana"/>
                  <a:ea typeface="Verdana"/>
                  <a:cs typeface="Verdana"/>
                  <a:sym typeface="Verdana"/>
                </a:rPr>
                <a:t>Informed Interventions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Verdana"/>
                  <a:ea typeface="Verdana"/>
                  <a:cs typeface="Verdana"/>
                  <a:sym typeface="Verdana"/>
                </a:rPr>
                <a:t>For the right patients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3" name="Google Shape;883;p54"/>
          <p:cNvGrpSpPr/>
          <p:nvPr/>
        </p:nvGrpSpPr>
        <p:grpSpPr>
          <a:xfrm>
            <a:off x="6104595" y="4575438"/>
            <a:ext cx="3505198" cy="1567542"/>
            <a:chOff x="6853227" y="4334806"/>
            <a:chExt cx="3505198" cy="1567542"/>
          </a:xfrm>
        </p:grpSpPr>
        <p:sp>
          <p:nvSpPr>
            <p:cNvPr id="884" name="Google Shape;884;p54"/>
            <p:cNvSpPr/>
            <p:nvPr/>
          </p:nvSpPr>
          <p:spPr>
            <a:xfrm>
              <a:off x="6853227" y="4334806"/>
              <a:ext cx="3505198" cy="1567542"/>
            </a:xfrm>
            <a:prstGeom prst="roundRect">
              <a:avLst>
                <a:gd name="adj" fmla="val 16667"/>
              </a:avLst>
            </a:prstGeom>
            <a:solidFill>
              <a:schemeClr val="lt2"/>
            </a:solidFill>
            <a:ln w="12700" cap="sq"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85" name="Google Shape;885;p54"/>
            <p:cNvSpPr txBox="1"/>
            <p:nvPr/>
          </p:nvSpPr>
          <p:spPr>
            <a:xfrm>
              <a:off x="7007562" y="4350264"/>
              <a:ext cx="3341334"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Verdana"/>
                  <a:ea typeface="Verdana"/>
                  <a:cs typeface="Verdana"/>
                  <a:sym typeface="Verdana"/>
                </a:rPr>
                <a:t>Reduce Burden of Frailty</a:t>
              </a: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Verdana"/>
                  <a:ea typeface="Verdana"/>
                  <a:cs typeface="Verdana"/>
                  <a:sym typeface="Verdana"/>
                </a:rPr>
                <a:t> Social, psychological, and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Verdana"/>
                  <a:ea typeface="Verdana"/>
                  <a:cs typeface="Verdana"/>
                  <a:sym typeface="Verdana"/>
                </a:rPr>
                <a:t>financial burdens </a:t>
              </a: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pic>
          <p:nvPicPr>
            <p:cNvPr id="886" name="Google Shape;886;p54" descr="Dollar with solid fill"/>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9013944" y="5151997"/>
              <a:ext cx="510102" cy="594704"/>
            </a:xfrm>
            <a:prstGeom prst="rect">
              <a:avLst/>
            </a:prstGeom>
            <a:noFill/>
            <a:ln>
              <a:noFill/>
            </a:ln>
          </p:spPr>
        </p:pic>
        <p:pic>
          <p:nvPicPr>
            <p:cNvPr id="887" name="Google Shape;887;p54" descr="Group of men with solid fill"/>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395941" y="5122778"/>
              <a:ext cx="576943" cy="664029"/>
            </a:xfrm>
            <a:prstGeom prst="rect">
              <a:avLst/>
            </a:prstGeom>
            <a:noFill/>
            <a:ln>
              <a:noFill/>
            </a:ln>
          </p:spPr>
        </p:pic>
        <p:pic>
          <p:nvPicPr>
            <p:cNvPr id="888" name="Google Shape;888;p54" descr="Man with cane with solid fill"/>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792069" y="5125260"/>
              <a:ext cx="609983" cy="656009"/>
            </a:xfrm>
            <a:prstGeom prst="rect">
              <a:avLst/>
            </a:prstGeom>
            <a:noFill/>
            <a:ln>
              <a:noFill/>
            </a:ln>
          </p:spPr>
        </p:pic>
      </p:grpSp>
      <p:grpSp>
        <p:nvGrpSpPr>
          <p:cNvPr id="889" name="Google Shape;889;p54"/>
          <p:cNvGrpSpPr/>
          <p:nvPr/>
        </p:nvGrpSpPr>
        <p:grpSpPr>
          <a:xfrm>
            <a:off x="288760" y="2113166"/>
            <a:ext cx="3505198" cy="1567542"/>
            <a:chOff x="582865" y="1565061"/>
            <a:chExt cx="3505198" cy="1567542"/>
          </a:xfrm>
        </p:grpSpPr>
        <p:sp>
          <p:nvSpPr>
            <p:cNvPr id="890" name="Google Shape;890;p54"/>
            <p:cNvSpPr/>
            <p:nvPr/>
          </p:nvSpPr>
          <p:spPr>
            <a:xfrm>
              <a:off x="582865" y="1565061"/>
              <a:ext cx="3505198" cy="1567542"/>
            </a:xfrm>
            <a:prstGeom prst="roundRect">
              <a:avLst>
                <a:gd name="adj" fmla="val 16667"/>
              </a:avLst>
            </a:prstGeom>
            <a:solidFill>
              <a:schemeClr val="lt2"/>
            </a:solidFill>
            <a:ln w="12700" cap="sq"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1" name="Google Shape;891;p54"/>
            <p:cNvSpPr txBox="1"/>
            <p:nvPr/>
          </p:nvSpPr>
          <p:spPr>
            <a:xfrm>
              <a:off x="665967" y="1632273"/>
              <a:ext cx="33393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Verdana"/>
                  <a:ea typeface="Verdana"/>
                  <a:cs typeface="Verdana"/>
                  <a:sym typeface="Verdana"/>
                </a:rPr>
                <a:t>Frailty Phenotype Modeling</a:t>
              </a: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Verdana"/>
                  <a:ea typeface="Verdana"/>
                  <a:cs typeface="Verdana"/>
                  <a:sym typeface="Verdana"/>
                </a:rPr>
                <a:t>Identify at-risk patients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92" name="Google Shape;892;p54" descr="Connections with solid fill"/>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885950" y="2168978"/>
              <a:ext cx="914400" cy="914400"/>
            </a:xfrm>
            <a:prstGeom prst="rect">
              <a:avLst/>
            </a:prstGeom>
            <a:noFill/>
            <a:ln>
              <a:noFill/>
            </a:ln>
          </p:spPr>
        </p:pic>
      </p:grpSp>
      <p:sp>
        <p:nvSpPr>
          <p:cNvPr id="893" name="Google Shape;893;p54"/>
          <p:cNvSpPr/>
          <p:nvPr/>
        </p:nvSpPr>
        <p:spPr>
          <a:xfrm>
            <a:off x="3788691" y="2638580"/>
            <a:ext cx="537251" cy="484632"/>
          </a:xfrm>
          <a:prstGeom prst="rightArrow">
            <a:avLst>
              <a:gd name="adj1" fmla="val 50000"/>
              <a:gd name="adj2" fmla="val 50000"/>
            </a:avLst>
          </a:prstGeom>
          <a:solidFill>
            <a:schemeClr val="accent2"/>
          </a:solidFill>
          <a:ln w="12700" cap="sq"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4" name="Google Shape;894;p54"/>
          <p:cNvSpPr/>
          <p:nvPr/>
        </p:nvSpPr>
        <p:spPr>
          <a:xfrm>
            <a:off x="7852690" y="2638579"/>
            <a:ext cx="537251" cy="484632"/>
          </a:xfrm>
          <a:prstGeom prst="rightArrow">
            <a:avLst>
              <a:gd name="adj1" fmla="val 50000"/>
              <a:gd name="adj2" fmla="val 50000"/>
            </a:avLst>
          </a:prstGeom>
          <a:solidFill>
            <a:schemeClr val="accent2"/>
          </a:solidFill>
          <a:ln w="12700" cap="sq"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5" name="Google Shape;895;p54"/>
          <p:cNvSpPr/>
          <p:nvPr/>
        </p:nvSpPr>
        <p:spPr>
          <a:xfrm>
            <a:off x="5553322" y="5111738"/>
            <a:ext cx="537251" cy="484632"/>
          </a:xfrm>
          <a:prstGeom prst="rightArrow">
            <a:avLst>
              <a:gd name="adj1" fmla="val 50000"/>
              <a:gd name="adj2" fmla="val 50000"/>
            </a:avLst>
          </a:prstGeom>
          <a:solidFill>
            <a:schemeClr val="accent2"/>
          </a:solidFill>
          <a:ln w="12700" cap="sq"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6" name="Google Shape;896;p54"/>
          <p:cNvSpPr txBox="1"/>
          <p:nvPr/>
        </p:nvSpPr>
        <p:spPr>
          <a:xfrm>
            <a:off x="4446148" y="1420103"/>
            <a:ext cx="277031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Verdana"/>
                <a:ea typeface="Verdana"/>
                <a:cs typeface="Verdana"/>
                <a:sym typeface="Verdana"/>
              </a:rPr>
              <a:t>Our Solution</a:t>
            </a:r>
            <a:endParaRPr kumimoji="0" sz="32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97" name="Google Shape;897;p54"/>
          <p:cNvSpPr txBox="1"/>
          <p:nvPr/>
        </p:nvSpPr>
        <p:spPr>
          <a:xfrm>
            <a:off x="4820463" y="3877982"/>
            <a:ext cx="2249334"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Verdana"/>
                <a:ea typeface="Verdana"/>
                <a:cs typeface="Verdana"/>
                <a:sym typeface="Verdana"/>
              </a:rPr>
              <a:t>Outcomes</a:t>
            </a:r>
            <a:endParaRPr kumimoji="0" sz="3200" b="0" i="0" u="none" strike="noStrike" kern="0" cap="none" spc="0" normalizeH="0" baseline="0" noProof="0">
              <a:ln>
                <a:noFill/>
              </a:ln>
              <a:solidFill>
                <a:srgbClr val="000000"/>
              </a:solidFill>
              <a:effectLst/>
              <a:uLnTx/>
              <a:uFillTx/>
              <a:latin typeface="Verdana"/>
              <a:ea typeface="Verdana"/>
              <a:cs typeface="Verdana"/>
              <a:sym typeface="Verdana"/>
            </a:endParaRPr>
          </a:p>
        </p:txBody>
      </p:sp>
      <p:pic>
        <p:nvPicPr>
          <p:cNvPr id="2" name="Picture 1">
            <a:extLst>
              <a:ext uri="{FF2B5EF4-FFF2-40B4-BE49-F238E27FC236}">
                <a16:creationId xmlns:a16="http://schemas.microsoft.com/office/drawing/2014/main" id="{396692AB-0E69-0095-D9CF-6C3529DBB71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43190" y="6086320"/>
            <a:ext cx="1918565" cy="695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7675" y="2162175"/>
            <a:ext cx="5931702" cy="2715603"/>
          </a:xfrm>
          <a:custGeom>
            <a:avLst/>
            <a:gdLst/>
            <a:ahLst/>
            <a:cxnLst/>
            <a:rect l="l" t="t" r="r" b="b"/>
            <a:pathLst>
              <a:path w="13688464" h="4213203">
                <a:moveTo>
                  <a:pt x="0" y="0"/>
                </a:moveTo>
                <a:lnTo>
                  <a:pt x="13688464" y="0"/>
                </a:lnTo>
                <a:lnTo>
                  <a:pt x="13688464" y="4213202"/>
                </a:lnTo>
                <a:lnTo>
                  <a:pt x="0" y="421320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842964" y="267494"/>
            <a:ext cx="8871524" cy="1477328"/>
          </a:xfrm>
          <a:prstGeom prst="rect">
            <a:avLst/>
          </a:prstGeom>
        </p:spPr>
        <p:txBody>
          <a:bodyPr wrap="square" lIns="0" tIns="0" rIns="0" bIns="0" rtlCol="0" anchor="t">
            <a:spAutoFit/>
          </a:bodyPr>
          <a:lstStyle/>
          <a:p>
            <a:pPr defTabSz="609630">
              <a:spcBef>
                <a:spcPct val="0"/>
              </a:spcBef>
            </a:pPr>
            <a:r>
              <a:rPr lang="en-US" sz="3200" dirty="0">
                <a:solidFill>
                  <a:schemeClr val="bg1"/>
                </a:solidFill>
                <a:latin typeface="Source Serif Pro" panose="02040603050405020204" pitchFamily="18" charset="0"/>
                <a:ea typeface="Source Serif Pro" panose="02040603050405020204" pitchFamily="18" charset="0"/>
                <a:cs typeface="Times New Roman" panose="02020603050405020304" pitchFamily="18" charset="0"/>
                <a:sym typeface="Canva Sans Bold"/>
              </a:rPr>
              <a:t>Using Deep Learning and GenAI Approaches for Classifying Diverse Skin Cancer Types and Providing Diagnostic Recommendations</a:t>
            </a:r>
          </a:p>
        </p:txBody>
      </p:sp>
      <p:sp>
        <p:nvSpPr>
          <p:cNvPr id="8" name="Freeform 8">
            <a:extLst>
              <a:ext uri="{FF2B5EF4-FFF2-40B4-BE49-F238E27FC236}">
                <a16:creationId xmlns:a16="http://schemas.microsoft.com/office/drawing/2014/main" id="{D541DB89-F13C-3211-8E05-AD934050F18E}"/>
              </a:ext>
            </a:extLst>
          </p:cNvPr>
          <p:cNvSpPr/>
          <p:nvPr/>
        </p:nvSpPr>
        <p:spPr>
          <a:xfrm>
            <a:off x="10072688" y="119062"/>
            <a:ext cx="1928812" cy="623591"/>
          </a:xfrm>
          <a:custGeom>
            <a:avLst/>
            <a:gdLst/>
            <a:ahLst/>
            <a:cxnLst/>
            <a:rect l="l" t="t" r="r" b="b"/>
            <a:pathLst>
              <a:path w="7946974" h="2860911">
                <a:moveTo>
                  <a:pt x="0" y="0"/>
                </a:moveTo>
                <a:lnTo>
                  <a:pt x="7946974" y="0"/>
                </a:lnTo>
                <a:lnTo>
                  <a:pt x="7946974" y="2860910"/>
                </a:lnTo>
                <a:lnTo>
                  <a:pt x="0" y="2860910"/>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EF0ABF3D-B030-2BE8-29CA-8F0C383AA390}"/>
              </a:ext>
            </a:extLst>
          </p:cNvPr>
          <p:cNvSpPr txBox="1"/>
          <p:nvPr/>
        </p:nvSpPr>
        <p:spPr>
          <a:xfrm>
            <a:off x="6502190" y="1748837"/>
            <a:ext cx="5499310" cy="4893647"/>
          </a:xfrm>
          <a:prstGeom prst="rect">
            <a:avLst/>
          </a:prstGeom>
          <a:noFill/>
        </p:spPr>
        <p:txBody>
          <a:bodyPr wrap="square">
            <a:spAutoFit/>
          </a:bodyPr>
          <a:lstStyle/>
          <a:p>
            <a:r>
              <a:rPr lang="en-US" sz="2400" b="0" i="0" dirty="0" err="1">
                <a:solidFill>
                  <a:schemeClr val="bg2"/>
                </a:solidFill>
                <a:effectLst/>
                <a:latin typeface="+mj-lt"/>
              </a:rPr>
              <a:t>DermETAS</a:t>
            </a:r>
            <a:r>
              <a:rPr lang="en-US" sz="2400" b="0" i="0" dirty="0">
                <a:solidFill>
                  <a:schemeClr val="bg2"/>
                </a:solidFill>
                <a:effectLst/>
                <a:latin typeface="+mj-lt"/>
              </a:rPr>
              <a:t>-SNA LLM assistant:</a:t>
            </a:r>
          </a:p>
          <a:p>
            <a:pPr marL="342900" indent="-342900">
              <a:buAutoNum type="arabicPeriod"/>
            </a:pPr>
            <a:r>
              <a:rPr lang="en-US" sz="2400" dirty="0">
                <a:solidFill>
                  <a:schemeClr val="bg2"/>
                </a:solidFill>
                <a:latin typeface="+mj-lt"/>
              </a:rPr>
              <a:t>D</a:t>
            </a:r>
            <a:r>
              <a:rPr lang="en-US" sz="2400" b="0" i="0" dirty="0">
                <a:solidFill>
                  <a:schemeClr val="bg2"/>
                </a:solidFill>
                <a:effectLst/>
                <a:latin typeface="+mj-lt"/>
              </a:rPr>
              <a:t>ynamically learns skin-disease classifiers</a:t>
            </a:r>
          </a:p>
          <a:p>
            <a:pPr marL="342900" indent="-342900">
              <a:buAutoNum type="arabicPeriod"/>
            </a:pPr>
            <a:r>
              <a:rPr lang="en-US" sz="2400" b="0" i="0" dirty="0">
                <a:solidFill>
                  <a:schemeClr val="bg2"/>
                </a:solidFill>
                <a:effectLst/>
                <a:latin typeface="+mj-lt"/>
              </a:rPr>
              <a:t>Medically informed descriptions to facilitate clinician-patient interpretation</a:t>
            </a:r>
          </a:p>
          <a:p>
            <a:pPr marL="342900" indent="-342900">
              <a:buAutoNum type="arabicPeriod"/>
            </a:pPr>
            <a:r>
              <a:rPr lang="en-US" sz="2400" b="0" i="0" dirty="0">
                <a:solidFill>
                  <a:schemeClr val="bg2"/>
                </a:solidFill>
                <a:effectLst/>
                <a:latin typeface="+mj-lt"/>
              </a:rPr>
              <a:t>Experimental evaluations on 23 skin disease categories </a:t>
            </a:r>
          </a:p>
          <a:p>
            <a:pPr marL="800100" lvl="1" indent="-342900">
              <a:buFont typeface="Arial" panose="020B0604020202020204" pitchFamily="34" charset="0"/>
              <a:buChar char="•"/>
            </a:pPr>
            <a:r>
              <a:rPr lang="en-US" b="0" i="0" dirty="0">
                <a:solidFill>
                  <a:schemeClr val="bg2"/>
                </a:solidFill>
                <a:effectLst/>
                <a:latin typeface="+mj-lt"/>
              </a:rPr>
              <a:t>Overall F1-score of 56.30% &gt; SkinGPT-4 (48.51%) </a:t>
            </a:r>
          </a:p>
          <a:p>
            <a:pPr marL="800100" lvl="1" indent="-342900">
              <a:buFont typeface="Arial" panose="020B0604020202020204" pitchFamily="34" charset="0"/>
              <a:buChar char="•"/>
            </a:pPr>
            <a:r>
              <a:rPr lang="en-US" b="0" i="0" dirty="0">
                <a:solidFill>
                  <a:schemeClr val="bg2"/>
                </a:solidFill>
                <a:effectLst/>
                <a:latin typeface="+mj-lt"/>
              </a:rPr>
              <a:t>Domain-expert evaluation – 8 MD for 7 conditions with 92% (better than </a:t>
            </a:r>
            <a:r>
              <a:rPr lang="en-US" dirty="0">
                <a:solidFill>
                  <a:schemeClr val="bg2"/>
                </a:solidFill>
                <a:latin typeface="+mj-lt"/>
              </a:rPr>
              <a:t>SkinGPT4 by 48.20%)</a:t>
            </a:r>
            <a:r>
              <a:rPr lang="en-US" b="0" i="0" dirty="0">
                <a:solidFill>
                  <a:schemeClr val="bg2"/>
                </a:solidFill>
                <a:effectLst/>
                <a:latin typeface="+mj-lt"/>
              </a:rPr>
              <a:t> </a:t>
            </a:r>
          </a:p>
          <a:p>
            <a:pPr marL="342900" indent="-342900">
              <a:buAutoNum type="arabicPeriod"/>
            </a:pPr>
            <a:r>
              <a:rPr lang="en-US" sz="2400" dirty="0">
                <a:solidFill>
                  <a:schemeClr val="bg2"/>
                </a:solidFill>
                <a:latin typeface="+mj-lt"/>
              </a:rPr>
              <a:t>P</a:t>
            </a:r>
            <a:r>
              <a:rPr lang="en-US" sz="2400" b="0" i="0" dirty="0">
                <a:solidFill>
                  <a:schemeClr val="bg2"/>
                </a:solidFill>
                <a:effectLst/>
                <a:latin typeface="+mj-lt"/>
              </a:rPr>
              <a:t>roof-of-concept prototype with practical feasibility for real world clinical and educational applications</a:t>
            </a:r>
            <a:endParaRPr lang="en-US" sz="2400" dirty="0">
              <a:solidFill>
                <a:schemeClr val="bg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AADA6-6CE5-9515-B6C3-5B4BD71B26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5E3AFE-C53B-E7C2-FFFE-5F68DE26EFE8}"/>
              </a:ext>
            </a:extLst>
          </p:cNvPr>
          <p:cNvSpPr>
            <a:spLocks noGrp="1"/>
          </p:cNvSpPr>
          <p:nvPr>
            <p:ph type="title"/>
          </p:nvPr>
        </p:nvSpPr>
        <p:spPr>
          <a:xfrm>
            <a:off x="874709" y="2954862"/>
            <a:ext cx="10784928" cy="615553"/>
          </a:xfrm>
        </p:spPr>
        <p:txBody>
          <a:bodyPr/>
          <a:lstStyle/>
          <a:p>
            <a:r>
              <a:rPr lang="en-US" dirty="0"/>
              <a:t>Final Thoughts</a:t>
            </a:r>
          </a:p>
        </p:txBody>
      </p:sp>
      <p:pic>
        <p:nvPicPr>
          <p:cNvPr id="4" name="Picture 3">
            <a:extLst>
              <a:ext uri="{FF2B5EF4-FFF2-40B4-BE49-F238E27FC236}">
                <a16:creationId xmlns:a16="http://schemas.microsoft.com/office/drawing/2014/main" id="{F0089CE3-54B2-2B24-3DA8-371E66617E35}"/>
              </a:ext>
            </a:extLst>
          </p:cNvPr>
          <p:cNvPicPr>
            <a:picLocks noChangeAspect="1"/>
          </p:cNvPicPr>
          <p:nvPr/>
        </p:nvPicPr>
        <p:blipFill>
          <a:blip r:embed="rId3"/>
          <a:stretch>
            <a:fillRect/>
          </a:stretch>
        </p:blipFill>
        <p:spPr>
          <a:xfrm>
            <a:off x="4413672" y="315156"/>
            <a:ext cx="4559136" cy="3638145"/>
          </a:xfrm>
          <a:prstGeom prst="rect">
            <a:avLst/>
          </a:prstGeom>
        </p:spPr>
      </p:pic>
      <p:pic>
        <p:nvPicPr>
          <p:cNvPr id="7" name="Picture 6">
            <a:extLst>
              <a:ext uri="{FF2B5EF4-FFF2-40B4-BE49-F238E27FC236}">
                <a16:creationId xmlns:a16="http://schemas.microsoft.com/office/drawing/2014/main" id="{90D71D32-DE02-8623-851A-C1011AE8BD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6561" y="2227634"/>
            <a:ext cx="4092531" cy="4630366"/>
          </a:xfrm>
          <a:prstGeom prst="rect">
            <a:avLst/>
          </a:prstGeom>
        </p:spPr>
      </p:pic>
    </p:spTree>
    <p:extLst>
      <p:ext uri="{BB962C8B-B14F-4D97-AF65-F5344CB8AC3E}">
        <p14:creationId xmlns:p14="http://schemas.microsoft.com/office/powerpoint/2010/main" val="166291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83A2-C86D-AA9A-4BD0-5EDD3015F3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4EE369-A23B-7BF0-F59C-2E52A1487D54}"/>
              </a:ext>
            </a:extLst>
          </p:cNvPr>
          <p:cNvSpPr>
            <a:spLocks noGrp="1"/>
          </p:cNvSpPr>
          <p:nvPr>
            <p:ph type="title"/>
          </p:nvPr>
        </p:nvSpPr>
        <p:spPr>
          <a:xfrm>
            <a:off x="642715" y="-56215"/>
            <a:ext cx="8702991" cy="1073890"/>
          </a:xfrm>
        </p:spPr>
        <p:txBody>
          <a:bodyPr anchor="b">
            <a:noAutofit/>
          </a:bodyPr>
          <a:lstStyle/>
          <a:p>
            <a:r>
              <a:rPr lang="en-US" sz="3200" dirty="0">
                <a:latin typeface="Source Serif Pro" panose="02040603050405020204" pitchFamily="18" charset="0"/>
                <a:ea typeface="Source Serif Pro" panose="02040603050405020204" pitchFamily="18" charset="0"/>
              </a:rPr>
              <a:t>What about Evolving the Provider’s Black Bag?</a:t>
            </a:r>
          </a:p>
        </p:txBody>
      </p:sp>
      <p:sp>
        <p:nvSpPr>
          <p:cNvPr id="5" name="Content Placeholder 4">
            <a:extLst>
              <a:ext uri="{FF2B5EF4-FFF2-40B4-BE49-F238E27FC236}">
                <a16:creationId xmlns:a16="http://schemas.microsoft.com/office/drawing/2014/main" id="{CCDFEBDA-1097-3410-B5E1-4856C6579524}"/>
              </a:ext>
            </a:extLst>
          </p:cNvPr>
          <p:cNvSpPr>
            <a:spLocks noGrp="1"/>
          </p:cNvSpPr>
          <p:nvPr>
            <p:ph type="body" sz="quarter" idx="10"/>
          </p:nvPr>
        </p:nvSpPr>
        <p:spPr>
          <a:xfrm>
            <a:off x="659735" y="1017675"/>
            <a:ext cx="7023765" cy="2818607"/>
          </a:xfrm>
        </p:spPr>
        <p:txBody>
          <a:bodyPr>
            <a:normAutofit/>
          </a:bodyPr>
          <a:lstStyle/>
          <a:p>
            <a:r>
              <a:rPr lang="en-GB" sz="1800" dirty="0">
                <a:solidFill>
                  <a:schemeClr val="tx2"/>
                </a:solidFill>
              </a:rPr>
              <a:t>Innovation is less about technology and more about adoption</a:t>
            </a:r>
          </a:p>
        </p:txBody>
      </p:sp>
      <p:pic>
        <p:nvPicPr>
          <p:cNvPr id="204802" name="Picture 2" descr="Doctor Costume Toy Black Bag | Special Days Gift">
            <a:extLst>
              <a:ext uri="{FF2B5EF4-FFF2-40B4-BE49-F238E27FC236}">
                <a16:creationId xmlns:a16="http://schemas.microsoft.com/office/drawing/2014/main" id="{6E3DD951-AC42-ACDD-0303-15BE8228B687}"/>
              </a:ext>
            </a:extLst>
          </p:cNvPr>
          <p:cNvPicPr>
            <a:picLocks noChangeAspect="1" noChangeArrowheads="1"/>
          </p:cNvPicPr>
          <p:nvPr/>
        </p:nvPicPr>
        <p:blipFill rotWithShape="1">
          <a:blip r:embed="rId3" cstate="print">
            <a:alphaModFix amt="14000"/>
            <a:extLst>
              <a:ext uri="{28A0092B-C50C-407E-A947-70E740481C1C}">
                <a14:useLocalDpi xmlns:a14="http://schemas.microsoft.com/office/drawing/2010/main"/>
              </a:ext>
            </a:extLst>
          </a:blip>
          <a:srcRect/>
          <a:stretch/>
        </p:blipFill>
        <p:spPr bwMode="auto">
          <a:xfrm>
            <a:off x="5680837" y="652446"/>
            <a:ext cx="6441596" cy="5604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804" name="Picture 4">
            <a:extLst>
              <a:ext uri="{FF2B5EF4-FFF2-40B4-BE49-F238E27FC236}">
                <a16:creationId xmlns:a16="http://schemas.microsoft.com/office/drawing/2014/main" id="{C967A466-81CB-E6DE-046E-C72232F2623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8811" y="1804986"/>
            <a:ext cx="5148810" cy="37757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913741-3FAE-D354-2159-5DD7E9013D1D}"/>
              </a:ext>
            </a:extLst>
          </p:cNvPr>
          <p:cNvSpPr txBox="1"/>
          <p:nvPr/>
        </p:nvSpPr>
        <p:spPr>
          <a:xfrm>
            <a:off x="6014269" y="1588906"/>
            <a:ext cx="5895728" cy="4616648"/>
          </a:xfrm>
          <a:prstGeom prst="rect">
            <a:avLst/>
          </a:prstGeom>
          <a:noFill/>
        </p:spPr>
        <p:txBody>
          <a:bodyPr wrap="square">
            <a:spAutoFit/>
          </a:bodyPr>
          <a:lstStyle/>
          <a:p>
            <a:pPr marL="142875" indent="-142875" defTabSz="457200">
              <a:spcAft>
                <a:spcPts val="600"/>
              </a:spcAft>
              <a:buFont typeface="Arial" panose="020B0604020202020204" pitchFamily="34" charset="0"/>
              <a:buChar char="•"/>
            </a:pPr>
            <a:r>
              <a:rPr lang="en-US" sz="2400" kern="1200" dirty="0">
                <a:solidFill>
                  <a:schemeClr val="bg2"/>
                </a:solidFill>
                <a:latin typeface="+mj-lt"/>
                <a:ea typeface="+mn-ea"/>
                <a:cs typeface="+mn-cs"/>
              </a:rPr>
              <a:t>American elite physicians attended lectures and clinics in Paris hospitals and returned to share at their medical schools and practices</a:t>
            </a:r>
          </a:p>
          <a:p>
            <a:pPr marL="142875" indent="-142875" defTabSz="457200">
              <a:spcAft>
                <a:spcPts val="600"/>
              </a:spcAft>
              <a:buFont typeface="Arial" panose="020B0604020202020204" pitchFamily="34" charset="0"/>
              <a:buChar char="•"/>
            </a:pPr>
            <a:r>
              <a:rPr lang="en-US" sz="2400" kern="1200" dirty="0">
                <a:solidFill>
                  <a:schemeClr val="bg2"/>
                </a:solidFill>
                <a:latin typeface="+mj-lt"/>
                <a:ea typeface="+mn-ea"/>
                <a:cs typeface="+mn-cs"/>
              </a:rPr>
              <a:t>Barriers to Adoption throughout the 19</a:t>
            </a:r>
            <a:r>
              <a:rPr lang="en-US" sz="2400" kern="1200" baseline="30000" dirty="0">
                <a:solidFill>
                  <a:schemeClr val="bg2"/>
                </a:solidFill>
                <a:latin typeface="+mj-lt"/>
                <a:ea typeface="+mn-ea"/>
                <a:cs typeface="+mn-cs"/>
              </a:rPr>
              <a:t>th</a:t>
            </a:r>
            <a:r>
              <a:rPr lang="en-US" sz="2400" kern="1200" dirty="0">
                <a:solidFill>
                  <a:schemeClr val="bg2"/>
                </a:solidFill>
                <a:latin typeface="+mj-lt"/>
                <a:ea typeface="+mn-ea"/>
                <a:cs typeface="+mn-cs"/>
              </a:rPr>
              <a:t> Century</a:t>
            </a:r>
          </a:p>
          <a:p>
            <a:pPr marL="371475" lvl="1" indent="-142875" defTabSz="457200">
              <a:spcAft>
                <a:spcPts val="600"/>
              </a:spcAft>
              <a:buFont typeface="Arial" panose="020B0604020202020204" pitchFamily="34" charset="0"/>
              <a:buChar char="•"/>
            </a:pPr>
            <a:r>
              <a:rPr lang="en-US" kern="1200" dirty="0">
                <a:solidFill>
                  <a:schemeClr val="bg2"/>
                </a:solidFill>
                <a:ea typeface="+mn-ea"/>
                <a:cs typeface="+mn-cs"/>
              </a:rPr>
              <a:t>Lack of formal education</a:t>
            </a:r>
          </a:p>
          <a:p>
            <a:pPr marL="371475" lvl="1" indent="-142875" defTabSz="457200">
              <a:spcAft>
                <a:spcPts val="600"/>
              </a:spcAft>
              <a:buFont typeface="Arial" panose="020B0604020202020204" pitchFamily="34" charset="0"/>
              <a:buChar char="•"/>
            </a:pPr>
            <a:r>
              <a:rPr lang="en-US" kern="1200" dirty="0">
                <a:solidFill>
                  <a:schemeClr val="bg2"/>
                </a:solidFill>
                <a:ea typeface="+mn-ea"/>
                <a:cs typeface="+mn-cs"/>
              </a:rPr>
              <a:t>Lack of bedside training </a:t>
            </a:r>
          </a:p>
          <a:p>
            <a:pPr marL="371475" lvl="1" indent="-142875" defTabSz="457200">
              <a:spcAft>
                <a:spcPts val="600"/>
              </a:spcAft>
              <a:buFont typeface="Arial" panose="020B0604020202020204" pitchFamily="34" charset="0"/>
              <a:buChar char="•"/>
            </a:pPr>
            <a:r>
              <a:rPr lang="en-US" kern="1200" dirty="0">
                <a:solidFill>
                  <a:schemeClr val="bg2"/>
                </a:solidFill>
                <a:ea typeface="+mn-ea"/>
                <a:cs typeface="+mn-cs"/>
              </a:rPr>
              <a:t>Complexity of interpretation of auscultatory information</a:t>
            </a:r>
          </a:p>
          <a:p>
            <a:pPr marL="371475" lvl="1" indent="-142875" defTabSz="457200">
              <a:spcAft>
                <a:spcPts val="600"/>
              </a:spcAft>
              <a:buFont typeface="Arial" panose="020B0604020202020204" pitchFamily="34" charset="0"/>
              <a:buChar char="•"/>
            </a:pPr>
            <a:r>
              <a:rPr lang="en-US" kern="1200" dirty="0">
                <a:solidFill>
                  <a:schemeClr val="bg2"/>
                </a:solidFill>
                <a:ea typeface="+mn-ea"/>
                <a:cs typeface="+mn-cs"/>
              </a:rPr>
              <a:t>Hesitancy of the patient and physician to have an instrument placed between them</a:t>
            </a:r>
          </a:p>
          <a:p>
            <a:pPr marL="371475" lvl="1" indent="-142875" defTabSz="457200">
              <a:spcAft>
                <a:spcPts val="600"/>
              </a:spcAft>
              <a:buFont typeface="Arial" panose="020B0604020202020204" pitchFamily="34" charset="0"/>
              <a:buChar char="•"/>
            </a:pPr>
            <a:r>
              <a:rPr lang="en-US" kern="1200" dirty="0">
                <a:solidFill>
                  <a:schemeClr val="bg2"/>
                </a:solidFill>
              </a:rPr>
              <a:t>Lack of opportunities for continuing education and use</a:t>
            </a:r>
            <a:endParaRPr lang="en-US" sz="3600" dirty="0">
              <a:solidFill>
                <a:schemeClr val="bg2"/>
              </a:solidFill>
            </a:endParaRPr>
          </a:p>
        </p:txBody>
      </p:sp>
      <p:sp>
        <p:nvSpPr>
          <p:cNvPr id="8" name="TextBox 7">
            <a:extLst>
              <a:ext uri="{FF2B5EF4-FFF2-40B4-BE49-F238E27FC236}">
                <a16:creationId xmlns:a16="http://schemas.microsoft.com/office/drawing/2014/main" id="{B4462B07-0B15-BFDD-EE39-B6DA91540202}"/>
              </a:ext>
            </a:extLst>
          </p:cNvPr>
          <p:cNvSpPr txBox="1"/>
          <p:nvPr/>
        </p:nvSpPr>
        <p:spPr>
          <a:xfrm>
            <a:off x="812222" y="5999820"/>
            <a:ext cx="4181988" cy="830997"/>
          </a:xfrm>
          <a:prstGeom prst="rect">
            <a:avLst/>
          </a:prstGeom>
          <a:noFill/>
        </p:spPr>
        <p:txBody>
          <a:bodyPr wrap="square">
            <a:spAutoFit/>
          </a:bodyPr>
          <a:lstStyle/>
          <a:p>
            <a:pPr defTabSz="457200">
              <a:spcAft>
                <a:spcPts val="600"/>
              </a:spcAft>
            </a:pPr>
            <a:r>
              <a:rPr lang="en-US" sz="1200" kern="1200" dirty="0">
                <a:solidFill>
                  <a:schemeClr val="bg2"/>
                </a:solidFill>
                <a:latin typeface="+mj-lt"/>
                <a:ea typeface="+mn-ea"/>
                <a:cs typeface="+mn-cs"/>
              </a:rPr>
              <a:t>Reinhart RA. The Stethoscope in 19</a:t>
            </a:r>
            <a:r>
              <a:rPr lang="en-US" sz="1200" kern="1200" baseline="30000" dirty="0">
                <a:solidFill>
                  <a:schemeClr val="bg2"/>
                </a:solidFill>
                <a:latin typeface="+mj-lt"/>
                <a:ea typeface="+mn-ea"/>
                <a:cs typeface="+mn-cs"/>
              </a:rPr>
              <a:t>th</a:t>
            </a:r>
            <a:r>
              <a:rPr lang="en-US" sz="1200" kern="1200" dirty="0">
                <a:solidFill>
                  <a:schemeClr val="bg2"/>
                </a:solidFill>
                <a:latin typeface="+mj-lt"/>
                <a:ea typeface="+mn-ea"/>
                <a:cs typeface="+mn-cs"/>
              </a:rPr>
              <a:t>-Century American Practice: Ideas, Rhetoric, and Eventual Adoption. Can Bull Med Hist. 2020;37(1):50-87. </a:t>
            </a:r>
            <a:r>
              <a:rPr lang="en-US" sz="1200" kern="1200" dirty="0" err="1">
                <a:solidFill>
                  <a:schemeClr val="bg2"/>
                </a:solidFill>
                <a:latin typeface="+mj-lt"/>
                <a:ea typeface="+mn-ea"/>
                <a:cs typeface="+mn-cs"/>
              </a:rPr>
              <a:t>doi</a:t>
            </a:r>
            <a:r>
              <a:rPr lang="en-US" sz="1200" kern="1200" dirty="0">
                <a:solidFill>
                  <a:schemeClr val="bg2"/>
                </a:solidFill>
                <a:latin typeface="+mj-lt"/>
                <a:ea typeface="+mn-ea"/>
                <a:cs typeface="+mn-cs"/>
              </a:rPr>
              <a:t>: 10.3138/cbmh.317-022019. </a:t>
            </a:r>
            <a:r>
              <a:rPr lang="en-US" sz="1200" kern="1200" dirty="0" err="1">
                <a:solidFill>
                  <a:schemeClr val="bg2"/>
                </a:solidFill>
                <a:latin typeface="+mj-lt"/>
                <a:ea typeface="+mn-ea"/>
                <a:cs typeface="+mn-cs"/>
              </a:rPr>
              <a:t>Epub</a:t>
            </a:r>
            <a:r>
              <a:rPr lang="en-US" sz="1200" kern="1200" dirty="0">
                <a:solidFill>
                  <a:schemeClr val="bg2"/>
                </a:solidFill>
                <a:latin typeface="+mj-lt"/>
                <a:ea typeface="+mn-ea"/>
                <a:cs typeface="+mn-cs"/>
              </a:rPr>
              <a:t> 2020 Mar 20. PMID: 32208110.</a:t>
            </a:r>
            <a:endParaRPr lang="en-US" sz="2400" dirty="0">
              <a:solidFill>
                <a:schemeClr val="bg2"/>
              </a:solidFill>
              <a:latin typeface="+mj-lt"/>
            </a:endParaRPr>
          </a:p>
        </p:txBody>
      </p:sp>
    </p:spTree>
    <p:extLst>
      <p:ext uri="{BB962C8B-B14F-4D97-AF65-F5344CB8AC3E}">
        <p14:creationId xmlns:p14="http://schemas.microsoft.com/office/powerpoint/2010/main" val="46929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85" name="Title 1">
            <a:extLst>
              <a:ext uri="{FF2B5EF4-FFF2-40B4-BE49-F238E27FC236}">
                <a16:creationId xmlns:a16="http://schemas.microsoft.com/office/drawing/2014/main" id="{C008C6D5-68FA-4DF0-9898-38BC207F4853}"/>
              </a:ext>
            </a:extLst>
          </p:cNvPr>
          <p:cNvSpPr>
            <a:spLocks noGrp="1"/>
          </p:cNvSpPr>
          <p:nvPr>
            <p:ph type="title"/>
          </p:nvPr>
        </p:nvSpPr>
        <p:spPr>
          <a:xfrm>
            <a:off x="516367" y="227193"/>
            <a:ext cx="11441953" cy="615553"/>
          </a:xfrm>
        </p:spPr>
        <p:txBody>
          <a:bodyPr/>
          <a:lstStyle/>
          <a:p>
            <a:r>
              <a:rPr lang="en-US" sz="4000" dirty="0"/>
              <a:t>Cartoon Me</a:t>
            </a:r>
          </a:p>
        </p:txBody>
      </p:sp>
      <p:pic>
        <p:nvPicPr>
          <p:cNvPr id="207874" name="Picture 2">
            <a:extLst>
              <a:ext uri="{FF2B5EF4-FFF2-40B4-BE49-F238E27FC236}">
                <a16:creationId xmlns:a16="http://schemas.microsoft.com/office/drawing/2014/main" id="{9F82EB0E-32D2-9C99-B2D2-6FADD7A6916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16367" y="1327785"/>
            <a:ext cx="11441954"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00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3E95F-2E76-6EE6-ACCC-8EFE2A613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EB70B-7D4C-A34B-927E-5272869476F4}"/>
              </a:ext>
            </a:extLst>
          </p:cNvPr>
          <p:cNvSpPr>
            <a:spLocks noGrp="1"/>
          </p:cNvSpPr>
          <p:nvPr>
            <p:ph type="ctrTitle"/>
          </p:nvPr>
        </p:nvSpPr>
        <p:spPr>
          <a:xfrm>
            <a:off x="733064" y="615433"/>
            <a:ext cx="11458936" cy="538586"/>
          </a:xfrm>
        </p:spPr>
        <p:txBody>
          <a:bodyPr>
            <a:normAutofit fontScale="90000"/>
          </a:bodyPr>
          <a:lstStyle/>
          <a:p>
            <a:pPr algn="l"/>
            <a:r>
              <a:rPr lang="en-US" dirty="0">
                <a:solidFill>
                  <a:schemeClr val="bg1"/>
                </a:solidFill>
              </a:rPr>
              <a:t>References</a:t>
            </a:r>
          </a:p>
        </p:txBody>
      </p:sp>
      <p:sp>
        <p:nvSpPr>
          <p:cNvPr id="6" name="Text Placeholder 2">
            <a:extLst>
              <a:ext uri="{FF2B5EF4-FFF2-40B4-BE49-F238E27FC236}">
                <a16:creationId xmlns:a16="http://schemas.microsoft.com/office/drawing/2014/main" id="{59B7B5F5-B04D-1C5A-A4E0-E6084A4E11E6}"/>
              </a:ext>
            </a:extLst>
          </p:cNvPr>
          <p:cNvSpPr txBox="1">
            <a:spLocks/>
          </p:cNvSpPr>
          <p:nvPr/>
        </p:nvSpPr>
        <p:spPr>
          <a:xfrm>
            <a:off x="838200" y="1884613"/>
            <a:ext cx="10515600" cy="3819368"/>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bg2"/>
                </a:solidFill>
                <a:latin typeface="+mj-lt"/>
              </a:rPr>
              <a:t>For more information on this subject, see the following publications:</a:t>
            </a:r>
          </a:p>
          <a:p>
            <a:pPr algn="l"/>
            <a:r>
              <a:rPr lang="en-US" sz="2000" dirty="0">
                <a:solidFill>
                  <a:schemeClr val="bg2"/>
                </a:solidFill>
                <a:latin typeface="+mj-lt"/>
              </a:rPr>
              <a:t>Suter-</a:t>
            </a:r>
            <a:r>
              <a:rPr lang="en-US" sz="2000" dirty="0" err="1">
                <a:solidFill>
                  <a:schemeClr val="bg2"/>
                </a:solidFill>
                <a:latin typeface="+mj-lt"/>
              </a:rPr>
              <a:t>Crazzola</a:t>
            </a:r>
            <a:r>
              <a:rPr lang="en-US" sz="2000" dirty="0">
                <a:solidFill>
                  <a:schemeClr val="bg2"/>
                </a:solidFill>
                <a:latin typeface="+mj-lt"/>
              </a:rPr>
              <a:t>, Clemens. (2018). </a:t>
            </a:r>
            <a:r>
              <a:rPr lang="en-US" sz="2000" i="1" dirty="0">
                <a:solidFill>
                  <a:schemeClr val="bg2"/>
                </a:solidFill>
                <a:latin typeface="+mj-lt"/>
              </a:rPr>
              <a:t>Better Patient Outcomes Through Mining of Biomedical Big Data</a:t>
            </a:r>
            <a:r>
              <a:rPr lang="en-US" sz="2000" dirty="0">
                <a:solidFill>
                  <a:schemeClr val="bg2"/>
                </a:solidFill>
                <a:latin typeface="+mj-lt"/>
              </a:rPr>
              <a:t>. Frontiers in ICT. 5.</a:t>
            </a:r>
          </a:p>
          <a:p>
            <a:pPr algn="l"/>
            <a:r>
              <a:rPr lang="en-US" sz="2000" dirty="0">
                <a:solidFill>
                  <a:schemeClr val="bg2"/>
                </a:solidFill>
                <a:latin typeface="+mj-lt"/>
              </a:rPr>
              <a:t>Stewart, Connor. (2020). </a:t>
            </a:r>
            <a:r>
              <a:rPr lang="en-US" sz="2000" i="1" dirty="0">
                <a:solidFill>
                  <a:schemeClr val="bg2"/>
                </a:solidFill>
                <a:latin typeface="+mj-lt"/>
              </a:rPr>
              <a:t>Annual Patient Generated Data Is Surging Globally</a:t>
            </a:r>
            <a:r>
              <a:rPr lang="en-US" sz="2000" dirty="0">
                <a:solidFill>
                  <a:schemeClr val="bg2"/>
                </a:solidFill>
                <a:latin typeface="+mj-lt"/>
              </a:rPr>
              <a:t>. Statista.</a:t>
            </a:r>
          </a:p>
          <a:p>
            <a:pPr algn="l"/>
            <a:r>
              <a:rPr lang="en-US" sz="2000" dirty="0">
                <a:solidFill>
                  <a:schemeClr val="bg2"/>
                </a:solidFill>
                <a:latin typeface="+mj-lt"/>
              </a:rPr>
              <a:t>Miser, WF. (1999). </a:t>
            </a:r>
            <a:r>
              <a:rPr lang="en-US" sz="2000" i="1" dirty="0">
                <a:solidFill>
                  <a:schemeClr val="bg2"/>
                </a:solidFill>
                <a:latin typeface="+mj-lt"/>
              </a:rPr>
              <a:t>Critical Appraisal of the Literature</a:t>
            </a:r>
            <a:r>
              <a:rPr lang="en-US" sz="2000" dirty="0">
                <a:solidFill>
                  <a:schemeClr val="bg2"/>
                </a:solidFill>
                <a:latin typeface="+mj-lt"/>
              </a:rPr>
              <a:t>. J Am Board Fam </a:t>
            </a:r>
            <a:r>
              <a:rPr lang="en-US" sz="2000" dirty="0" err="1">
                <a:solidFill>
                  <a:schemeClr val="bg2"/>
                </a:solidFill>
                <a:latin typeface="+mj-lt"/>
              </a:rPr>
              <a:t>Pract</a:t>
            </a:r>
            <a:r>
              <a:rPr lang="en-US" sz="2000" dirty="0">
                <a:solidFill>
                  <a:schemeClr val="bg2"/>
                </a:solidFill>
                <a:latin typeface="+mj-lt"/>
              </a:rPr>
              <a:t>, 12(4): 315-333.</a:t>
            </a:r>
          </a:p>
          <a:p>
            <a:pPr algn="l"/>
            <a:r>
              <a:rPr lang="en-US" sz="2000" dirty="0">
                <a:solidFill>
                  <a:schemeClr val="bg2"/>
                </a:solidFill>
                <a:latin typeface="+mj-lt"/>
              </a:rPr>
              <a:t>Densen, Peter. (2011). </a:t>
            </a:r>
            <a:r>
              <a:rPr lang="en-US" sz="2000" i="1" dirty="0">
                <a:solidFill>
                  <a:schemeClr val="bg2"/>
                </a:solidFill>
                <a:latin typeface="+mj-lt"/>
              </a:rPr>
              <a:t>Challenges and Opportunities Facings Medical Education</a:t>
            </a:r>
            <a:r>
              <a:rPr lang="en-US" sz="2000" dirty="0">
                <a:solidFill>
                  <a:schemeClr val="bg2"/>
                </a:solidFill>
                <a:latin typeface="+mj-lt"/>
              </a:rPr>
              <a:t>. NCBI.</a:t>
            </a:r>
          </a:p>
          <a:p>
            <a:pPr algn="l"/>
            <a:r>
              <a:rPr lang="en-US" sz="2000" dirty="0">
                <a:solidFill>
                  <a:schemeClr val="bg2"/>
                </a:solidFill>
                <a:latin typeface="+mj-lt"/>
              </a:rPr>
              <a:t>Woods, S. S., Oldenburg, J., van Leeuwen, D., </a:t>
            </a:r>
            <a:r>
              <a:rPr lang="en-US" sz="2000" dirty="0" err="1">
                <a:solidFill>
                  <a:schemeClr val="bg2"/>
                </a:solidFill>
                <a:latin typeface="+mj-lt"/>
              </a:rPr>
              <a:t>Sarasohn</a:t>
            </a:r>
            <a:r>
              <a:rPr lang="en-US" sz="2000" dirty="0">
                <a:solidFill>
                  <a:schemeClr val="bg2"/>
                </a:solidFill>
                <a:latin typeface="+mj-lt"/>
              </a:rPr>
              <a:t>-Kahn, J., &amp; Hudson, M. F. (2023). An Extraordinary Voice Expressed Through Humor: A Tribute to Casey Quinlan. </a:t>
            </a:r>
            <a:r>
              <a:rPr lang="en-US" sz="2000" i="1" dirty="0">
                <a:solidFill>
                  <a:schemeClr val="bg2"/>
                </a:solidFill>
                <a:latin typeface="+mj-lt"/>
              </a:rPr>
              <a:t>Journal of participatory medicine</a:t>
            </a:r>
            <a:r>
              <a:rPr lang="en-US" sz="2000" dirty="0">
                <a:solidFill>
                  <a:schemeClr val="bg2"/>
                </a:solidFill>
                <a:latin typeface="+mj-lt"/>
              </a:rPr>
              <a:t>, </a:t>
            </a:r>
            <a:r>
              <a:rPr lang="en-US" sz="2000" i="1" dirty="0">
                <a:solidFill>
                  <a:schemeClr val="bg2"/>
                </a:solidFill>
                <a:latin typeface="+mj-lt"/>
              </a:rPr>
              <a:t>15</a:t>
            </a:r>
            <a:r>
              <a:rPr lang="en-US" sz="2000" dirty="0">
                <a:solidFill>
                  <a:schemeClr val="bg2"/>
                </a:solidFill>
                <a:latin typeface="+mj-lt"/>
              </a:rPr>
              <a:t>, e54527. https://doi.org/10.2196/54527</a:t>
            </a:r>
          </a:p>
          <a:p>
            <a:pPr algn="l"/>
            <a:r>
              <a:rPr lang="en-US" sz="2000" dirty="0">
                <a:solidFill>
                  <a:schemeClr val="bg2"/>
                </a:solidFill>
                <a:latin typeface="+mj-lt"/>
              </a:rPr>
              <a:t>Reinhart, RA. (2020). </a:t>
            </a:r>
            <a:r>
              <a:rPr lang="en-US" sz="2000" i="1" dirty="0">
                <a:solidFill>
                  <a:schemeClr val="bg2"/>
                </a:solidFill>
                <a:latin typeface="+mj-lt"/>
              </a:rPr>
              <a:t>The Stethoscope in 19th-Century American Practice: Ideas, Rhetoric, and Eventual Adoption</a:t>
            </a:r>
            <a:r>
              <a:rPr lang="en-US" sz="2000" dirty="0">
                <a:solidFill>
                  <a:schemeClr val="bg2"/>
                </a:solidFill>
                <a:latin typeface="+mj-lt"/>
              </a:rPr>
              <a:t>. Can Bull Med Hist. 37(1): 50-87. </a:t>
            </a:r>
            <a:r>
              <a:rPr lang="en-US" sz="2000" dirty="0" err="1">
                <a:solidFill>
                  <a:schemeClr val="bg2"/>
                </a:solidFill>
                <a:latin typeface="+mj-lt"/>
              </a:rPr>
              <a:t>doi</a:t>
            </a:r>
            <a:r>
              <a:rPr lang="en-US" sz="2000" dirty="0">
                <a:solidFill>
                  <a:schemeClr val="bg2"/>
                </a:solidFill>
                <a:latin typeface="+mj-lt"/>
              </a:rPr>
              <a:t>: 10.3138/cbmh.317-02201</a:t>
            </a:r>
          </a:p>
        </p:txBody>
      </p:sp>
    </p:spTree>
    <p:extLst>
      <p:ext uri="{BB962C8B-B14F-4D97-AF65-F5344CB8AC3E}">
        <p14:creationId xmlns:p14="http://schemas.microsoft.com/office/powerpoint/2010/main" val="2964773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9200F-A013-1C42-D063-F327AB86AC09}"/>
            </a:ext>
          </a:extLst>
        </p:cNvPr>
        <p:cNvGrpSpPr/>
        <p:nvPr/>
      </p:nvGrpSpPr>
      <p:grpSpPr>
        <a:xfrm>
          <a:off x="0" y="0"/>
          <a:ext cx="0" cy="0"/>
          <a:chOff x="0" y="0"/>
          <a:chExt cx="0" cy="0"/>
        </a:xfrm>
      </p:grpSpPr>
      <p:sp>
        <p:nvSpPr>
          <p:cNvPr id="207885" name="Title 1">
            <a:extLst>
              <a:ext uri="{FF2B5EF4-FFF2-40B4-BE49-F238E27FC236}">
                <a16:creationId xmlns:a16="http://schemas.microsoft.com/office/drawing/2014/main" id="{6A97133E-F86C-9119-0282-3401CC39AF73}"/>
              </a:ext>
            </a:extLst>
          </p:cNvPr>
          <p:cNvSpPr>
            <a:spLocks noGrp="1"/>
          </p:cNvSpPr>
          <p:nvPr>
            <p:ph type="title"/>
          </p:nvPr>
        </p:nvSpPr>
        <p:spPr>
          <a:xfrm>
            <a:off x="516367" y="227193"/>
            <a:ext cx="11441953" cy="615553"/>
          </a:xfrm>
        </p:spPr>
        <p:txBody>
          <a:bodyPr/>
          <a:lstStyle/>
          <a:p>
            <a:r>
              <a:rPr lang="en-US" sz="4000" dirty="0"/>
              <a:t>Visionary Me</a:t>
            </a:r>
          </a:p>
        </p:txBody>
      </p:sp>
      <p:pic>
        <p:nvPicPr>
          <p:cNvPr id="206850" name="Picture 2">
            <a:extLst>
              <a:ext uri="{FF2B5EF4-FFF2-40B4-BE49-F238E27FC236}">
                <a16:creationId xmlns:a16="http://schemas.microsoft.com/office/drawing/2014/main" id="{B8F3C145-A784-83A1-CC7E-E2850E7B2A0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65549" y="1235523"/>
            <a:ext cx="4660901" cy="466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1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61E82-1443-47FD-549F-45D8DED66490}"/>
            </a:ext>
          </a:extLst>
        </p:cNvPr>
        <p:cNvGrpSpPr/>
        <p:nvPr/>
      </p:nvGrpSpPr>
      <p:grpSpPr>
        <a:xfrm>
          <a:off x="0" y="0"/>
          <a:ext cx="0" cy="0"/>
          <a:chOff x="0" y="0"/>
          <a:chExt cx="0" cy="0"/>
        </a:xfrm>
      </p:grpSpPr>
      <p:sp>
        <p:nvSpPr>
          <p:cNvPr id="207885" name="Title 1">
            <a:extLst>
              <a:ext uri="{FF2B5EF4-FFF2-40B4-BE49-F238E27FC236}">
                <a16:creationId xmlns:a16="http://schemas.microsoft.com/office/drawing/2014/main" id="{41DA73F0-72DC-6327-5F83-CF597A79B9F8}"/>
              </a:ext>
            </a:extLst>
          </p:cNvPr>
          <p:cNvSpPr>
            <a:spLocks noGrp="1"/>
          </p:cNvSpPr>
          <p:nvPr>
            <p:ph type="title"/>
          </p:nvPr>
        </p:nvSpPr>
        <p:spPr>
          <a:xfrm>
            <a:off x="516367" y="227193"/>
            <a:ext cx="11441953" cy="615553"/>
          </a:xfrm>
        </p:spPr>
        <p:txBody>
          <a:bodyPr/>
          <a:lstStyle/>
          <a:p>
            <a:r>
              <a:rPr lang="en-US" sz="4000" dirty="0"/>
              <a:t>Special Agent Me</a:t>
            </a:r>
          </a:p>
        </p:txBody>
      </p:sp>
      <p:pic>
        <p:nvPicPr>
          <p:cNvPr id="7" name="Picture 6">
            <a:extLst>
              <a:ext uri="{FF2B5EF4-FFF2-40B4-BE49-F238E27FC236}">
                <a16:creationId xmlns:a16="http://schemas.microsoft.com/office/drawing/2014/main" id="{770685FD-6233-97FA-E35A-342259ABE3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367" y="1078706"/>
            <a:ext cx="11442700" cy="4700587"/>
          </a:xfrm>
          <a:prstGeom prst="rect">
            <a:avLst/>
          </a:prstGeom>
          <a:noFill/>
        </p:spPr>
      </p:pic>
    </p:spTree>
    <p:extLst>
      <p:ext uri="{BB962C8B-B14F-4D97-AF65-F5344CB8AC3E}">
        <p14:creationId xmlns:p14="http://schemas.microsoft.com/office/powerpoint/2010/main" val="393116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itle 1">
            <a:extLst>
              <a:ext uri="{FF2B5EF4-FFF2-40B4-BE49-F238E27FC236}">
                <a16:creationId xmlns:a16="http://schemas.microsoft.com/office/drawing/2014/main" id="{51D00DA9-172B-3631-DD0B-0D6F7F83832A}"/>
              </a:ext>
            </a:extLst>
          </p:cNvPr>
          <p:cNvSpPr>
            <a:spLocks noGrp="1"/>
          </p:cNvSpPr>
          <p:nvPr>
            <p:ph type="title"/>
          </p:nvPr>
        </p:nvSpPr>
        <p:spPr>
          <a:xfrm>
            <a:off x="516367" y="227193"/>
            <a:ext cx="11441953" cy="615553"/>
          </a:xfrm>
        </p:spPr>
        <p:txBody>
          <a:bodyPr/>
          <a:lstStyle/>
          <a:p>
            <a:r>
              <a:rPr lang="en-US" sz="4000" dirty="0"/>
              <a:t>Pixar Me</a:t>
            </a:r>
          </a:p>
        </p:txBody>
      </p:sp>
      <p:pic>
        <p:nvPicPr>
          <p:cNvPr id="208898" name="Picture 2">
            <a:extLst>
              <a:ext uri="{FF2B5EF4-FFF2-40B4-BE49-F238E27FC236}">
                <a16:creationId xmlns:a16="http://schemas.microsoft.com/office/drawing/2014/main" id="{982A8E70-BA7F-3FFA-0890-50E4EAA330D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16367" y="1327785"/>
            <a:ext cx="11441954"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15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xml><?xml version="1.0" encoding="utf-8"?>
<p:tagLst xmlns:a="http://schemas.openxmlformats.org/drawingml/2006/main" xmlns:r="http://schemas.openxmlformats.org/officeDocument/2006/relationships" xmlns:p="http://schemas.openxmlformats.org/presentationml/2006/main">
  <p:tag name="SHAPENAME" val="5. Source"/>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1_Office Theme">
  <a:themeElements>
    <a:clrScheme name="PASE Advisory Group">
      <a:dk1>
        <a:srgbClr val="001647"/>
      </a:dk1>
      <a:lt1>
        <a:srgbClr val="FFFFFF"/>
      </a:lt1>
      <a:dk2>
        <a:srgbClr val="249CF4"/>
      </a:dk2>
      <a:lt2>
        <a:srgbClr val="FFBC0F"/>
      </a:lt2>
      <a:accent1>
        <a:srgbClr val="249CF4"/>
      </a:accent1>
      <a:accent2>
        <a:srgbClr val="FFFFFF"/>
      </a:accent2>
      <a:accent3>
        <a:srgbClr val="001647"/>
      </a:accent3>
      <a:accent4>
        <a:srgbClr val="FFBC0F"/>
      </a:accent4>
      <a:accent5>
        <a:srgbClr val="249CF4"/>
      </a:accent5>
      <a:accent6>
        <a:srgbClr val="F8BC3B"/>
      </a:accent6>
      <a:hlink>
        <a:srgbClr val="3478AB"/>
      </a:hlink>
      <a:folHlink>
        <a:srgbClr val="8B78AB"/>
      </a:folHlink>
    </a:clrScheme>
    <a:fontScheme name="Custom 1">
      <a:majorFont>
        <a:latin typeface="Monserat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PI-DiscernHealth-PowerPoint-Template">
  <a:themeElements>
    <a:clrScheme name="Custom 56">
      <a:dk1>
        <a:srgbClr val="000000"/>
      </a:dk1>
      <a:lt1>
        <a:srgbClr val="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PASE Advisory Group">
      <a:dk1>
        <a:srgbClr val="001647"/>
      </a:dk1>
      <a:lt1>
        <a:srgbClr val="FFFFFF"/>
      </a:lt1>
      <a:dk2>
        <a:srgbClr val="249CF4"/>
      </a:dk2>
      <a:lt2>
        <a:srgbClr val="FFBC0F"/>
      </a:lt2>
      <a:accent1>
        <a:srgbClr val="249CF4"/>
      </a:accent1>
      <a:accent2>
        <a:srgbClr val="FFFFFF"/>
      </a:accent2>
      <a:accent3>
        <a:srgbClr val="001647"/>
      </a:accent3>
      <a:accent4>
        <a:srgbClr val="FFBC0F"/>
      </a:accent4>
      <a:accent5>
        <a:srgbClr val="249CF4"/>
      </a:accent5>
      <a:accent6>
        <a:srgbClr val="F8BC3B"/>
      </a:accent6>
      <a:hlink>
        <a:srgbClr val="3478AB"/>
      </a:hlink>
      <a:folHlink>
        <a:srgbClr val="8B78AB"/>
      </a:folHlink>
    </a:clrScheme>
    <a:fontScheme name="Custom 1">
      <a:majorFont>
        <a:latin typeface="Monserat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12242</TotalTime>
  <Words>4419</Words>
  <Application>Microsoft Office PowerPoint</Application>
  <PresentationFormat>Widescreen</PresentationFormat>
  <Paragraphs>520</Paragraphs>
  <Slides>60</Slides>
  <Notes>28</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60</vt:i4>
      </vt:variant>
    </vt:vector>
  </HeadingPairs>
  <TitlesOfParts>
    <vt:vector size="76" baseType="lpstr">
      <vt:lpstr>Aptos</vt:lpstr>
      <vt:lpstr>Arial</vt:lpstr>
      <vt:lpstr>Calibri</vt:lpstr>
      <vt:lpstr>DM Serif Text</vt:lpstr>
      <vt:lpstr>Georgia</vt:lpstr>
      <vt:lpstr>Inter</vt:lpstr>
      <vt:lpstr>Monseratt</vt:lpstr>
      <vt:lpstr>Monseratt headings</vt:lpstr>
      <vt:lpstr>Noto Sans Symbols</vt:lpstr>
      <vt:lpstr>Source Serif Pro</vt:lpstr>
      <vt:lpstr>Times New Roman</vt:lpstr>
      <vt:lpstr>Verdana</vt:lpstr>
      <vt:lpstr>1_Office Theme</vt:lpstr>
      <vt:lpstr>WPI-DiscernHealth-PowerPoint-Template</vt:lpstr>
      <vt:lpstr>4_Office Theme</vt:lpstr>
      <vt:lpstr>think-cell Slide</vt:lpstr>
      <vt:lpstr>Building on the Stethoscope and Beyond the Bedside – Using Informatics Solutions to Treat Healthcare</vt:lpstr>
      <vt:lpstr>Faculty Disclosure Information</vt:lpstr>
      <vt:lpstr>Learning Objectives</vt:lpstr>
      <vt:lpstr>Changes You May Wish to Make in Practice</vt:lpstr>
      <vt:lpstr>PowerPoint Presentation</vt:lpstr>
      <vt:lpstr>Cartoon Me</vt:lpstr>
      <vt:lpstr>Visionary Me</vt:lpstr>
      <vt:lpstr>Special Agent Me</vt:lpstr>
      <vt:lpstr>Pixar Me</vt:lpstr>
      <vt:lpstr>Male Pattern Baldness Gym-going Me</vt:lpstr>
      <vt:lpstr>Call 777-BAD-PAIN Me</vt:lpstr>
      <vt:lpstr>EmineME</vt:lpstr>
      <vt:lpstr>Runway Me</vt:lpstr>
      <vt:lpstr>I’m Pretty Sure this is NOT Me</vt:lpstr>
      <vt:lpstr>The AI Me I Want to Be</vt:lpstr>
      <vt:lpstr>The Real Me</vt:lpstr>
      <vt:lpstr>So, What are the Issues?</vt:lpstr>
      <vt:lpstr>Agenda</vt:lpstr>
      <vt:lpstr>What is Clinical Informatics?</vt:lpstr>
      <vt:lpstr>What is Clinical Informatics?</vt:lpstr>
      <vt:lpstr>A Multipronged Problem Resolved by The Human Flight Path</vt:lpstr>
      <vt:lpstr>A Multipronged Problem</vt:lpstr>
      <vt:lpstr>Perfecting Transcontinental Flight</vt:lpstr>
      <vt:lpstr>Medical Headwinds - The Need for Speed and Scale in Managing Data has Never Been Greater </vt:lpstr>
      <vt:lpstr>Medical Headwinds - Dedicated Medical Talent is a Key Differentiator</vt:lpstr>
      <vt:lpstr>Standards, My Path to Clinical Informatics – But Standards Didn’t Cut It</vt:lpstr>
      <vt:lpstr>My EHR Journey – 2006-2016 </vt:lpstr>
      <vt:lpstr>My EHR Journey – 2006-2016 </vt:lpstr>
      <vt:lpstr>My Personal Why</vt:lpstr>
      <vt:lpstr>Clinical Data Scope</vt:lpstr>
      <vt:lpstr>. . .And then there is the Mighty Casey Casey Quinlan’s QR code highlights a consistent issue in healthcare                     </vt:lpstr>
      <vt:lpstr>Patient Care – Fragmented</vt:lpstr>
      <vt:lpstr>PowerPoint Presentation</vt:lpstr>
      <vt:lpstr>PowerPoint Presentation</vt:lpstr>
      <vt:lpstr>The Evolution of Standards</vt:lpstr>
      <vt:lpstr>The Wild West of Clinical Coding Magnified with COVID-19</vt:lpstr>
      <vt:lpstr>Clinical Data Gaps</vt:lpstr>
      <vt:lpstr>Magnitude of the Problem</vt:lpstr>
      <vt:lpstr>Patient Access Mandate Moves Healthcare into Modern Age</vt:lpstr>
      <vt:lpstr>Patient Care – Defragmented – I Found My Scale in 2021 </vt:lpstr>
      <vt:lpstr>Pediatric Hypertension Case Study – CDSS on Normalized Data</vt:lpstr>
      <vt:lpstr>Pediatric Hypertension</vt:lpstr>
      <vt:lpstr>Medication Instruction Parsing – NLP/AI on Normalized Data</vt:lpstr>
      <vt:lpstr>Handwriting and Unstructured Text Recognizer</vt:lpstr>
      <vt:lpstr>Performance of Medication with Normalization, +NLP and +Gen AI</vt:lpstr>
      <vt:lpstr>Predictive Models and Artificial Intelligence can Help Right Size Healthcare for All Ecosystem Players   Payer – HEDIS, Risk Adjustment and Utilization Management Provider – CDSS, Diagnostic Adjuncts Patient – Care Management, Patient Navigation Tools</vt:lpstr>
      <vt:lpstr>Predictive Models Can Prevent  Life-Altering Outcomes</vt:lpstr>
      <vt:lpstr>PowerPoint Presentation</vt:lpstr>
      <vt:lpstr>Falls Risk Output</vt:lpstr>
      <vt:lpstr>Model Performance</vt:lpstr>
      <vt:lpstr>Frailty Detection and Management</vt:lpstr>
      <vt:lpstr>Executive Summary</vt:lpstr>
      <vt:lpstr>PowerPoint Presentation</vt:lpstr>
      <vt:lpstr>Frailty Prediction</vt:lpstr>
      <vt:lpstr>Cox PH Model Results</vt:lpstr>
      <vt:lpstr>Impact</vt:lpstr>
      <vt:lpstr>PowerPoint Presentation</vt:lpstr>
      <vt:lpstr>Final Thoughts</vt:lpstr>
      <vt:lpstr>What about Evolving the Provider’s Black Bag?</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Detloff Rump</dc:creator>
  <cp:lastModifiedBy>Paulo Pinho</cp:lastModifiedBy>
  <cp:revision>12</cp:revision>
  <dcterms:created xsi:type="dcterms:W3CDTF">2024-06-06T06:53:17Z</dcterms:created>
  <dcterms:modified xsi:type="dcterms:W3CDTF">2025-11-06T08:06:38Z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9aa860-6a65-4942-a19a-0478291725e1_Enabled">
    <vt:lpwstr>true</vt:lpwstr>
  </property>
  <property fmtid="{D5CDD505-2E9C-101B-9397-08002B2CF9AE}" pid="3" name="MSIP_Label_3c9aa860-6a65-4942-a19a-0478291725e1_SetDate">
    <vt:lpwstr>2024-06-06T06:57:34Z</vt:lpwstr>
  </property>
  <property fmtid="{D5CDD505-2E9C-101B-9397-08002B2CF9AE}" pid="4" name="MSIP_Label_3c9aa860-6a65-4942-a19a-0478291725e1_Method">
    <vt:lpwstr>Privileged</vt:lpwstr>
  </property>
  <property fmtid="{D5CDD505-2E9C-101B-9397-08002B2CF9AE}" pid="5" name="MSIP_Label_3c9aa860-6a65-4942-a19a-0478291725e1_Name">
    <vt:lpwstr>CONFIDENTIAL</vt:lpwstr>
  </property>
  <property fmtid="{D5CDD505-2E9C-101B-9397-08002B2CF9AE}" pid="6" name="MSIP_Label_3c9aa860-6a65-4942-a19a-0478291725e1_SiteId">
    <vt:lpwstr>5d3e2773-e07f-4432-a630-1a0f68a28a05</vt:lpwstr>
  </property>
  <property fmtid="{D5CDD505-2E9C-101B-9397-08002B2CF9AE}" pid="7" name="MSIP_Label_3c9aa860-6a65-4942-a19a-0478291725e1_ActionId">
    <vt:lpwstr>6f89638b-d7b2-4139-a0de-6a0e148a7888</vt:lpwstr>
  </property>
  <property fmtid="{D5CDD505-2E9C-101B-9397-08002B2CF9AE}" pid="8" name="MSIP_Label_3c9aa860-6a65-4942-a19a-0478291725e1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CONFIDENTIAL</vt:lpwstr>
  </property>
  <property fmtid="{D5CDD505-2E9C-101B-9397-08002B2CF9AE}" pid="11" name="MSIP_Label_0d0d896c-7307-4e3f-87b0-7d1d5d997a8c_Enabled">
    <vt:lpwstr>true</vt:lpwstr>
  </property>
  <property fmtid="{D5CDD505-2E9C-101B-9397-08002B2CF9AE}" pid="12" name="MSIP_Label_0d0d896c-7307-4e3f-87b0-7d1d5d997a8c_SetDate">
    <vt:lpwstr>2024-09-05T01:19:09Z</vt:lpwstr>
  </property>
  <property fmtid="{D5CDD505-2E9C-101B-9397-08002B2CF9AE}" pid="13" name="MSIP_Label_0d0d896c-7307-4e3f-87b0-7d1d5d997a8c_Method">
    <vt:lpwstr>Privileged</vt:lpwstr>
  </property>
  <property fmtid="{D5CDD505-2E9C-101B-9397-08002B2CF9AE}" pid="14" name="MSIP_Label_0d0d896c-7307-4e3f-87b0-7d1d5d997a8c_Name">
    <vt:lpwstr>Public</vt:lpwstr>
  </property>
  <property fmtid="{D5CDD505-2E9C-101B-9397-08002B2CF9AE}" pid="15" name="MSIP_Label_0d0d896c-7307-4e3f-87b0-7d1d5d997a8c_SiteId">
    <vt:lpwstr>3425dff1-3121-4de4-a918-893fc94ebbbc</vt:lpwstr>
  </property>
  <property fmtid="{D5CDD505-2E9C-101B-9397-08002B2CF9AE}" pid="16" name="MSIP_Label_0d0d896c-7307-4e3f-87b0-7d1d5d997a8c_ActionId">
    <vt:lpwstr>7281be08-4a00-4853-8dec-c8e30219a0b2</vt:lpwstr>
  </property>
  <property fmtid="{D5CDD505-2E9C-101B-9397-08002B2CF9AE}" pid="17" name="MSIP_Label_0d0d896c-7307-4e3f-87b0-7d1d5d997a8c_ContentBits">
    <vt:lpwstr>0</vt:lpwstr>
  </property>
</Properties>
</file>